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8" r:id="rId1"/>
    <p:sldMasterId id="2147483688" r:id="rId2"/>
  </p:sldMasterIdLst>
  <p:sldIdLst>
    <p:sldId id="262" r:id="rId3"/>
    <p:sldId id="260" r:id="rId4"/>
    <p:sldId id="264" r:id="rId5"/>
    <p:sldId id="272" r:id="rId6"/>
    <p:sldId id="273" r:id="rId7"/>
    <p:sldId id="274" r:id="rId8"/>
    <p:sldId id="275" r:id="rId9"/>
    <p:sldId id="276" r:id="rId10"/>
    <p:sldId id="263" r:id="rId11"/>
    <p:sldId id="257" r:id="rId12"/>
    <p:sldId id="261" r:id="rId13"/>
    <p:sldId id="277" r:id="rId14"/>
    <p:sldId id="278" r:id="rId15"/>
    <p:sldId id="279" r:id="rId16"/>
    <p:sldId id="280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0599"/>
    <a:srgbClr val="9B0483"/>
    <a:srgbClr val="C9C7C7"/>
    <a:srgbClr val="F9F9F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7015" autoAdjust="0"/>
    <p:restoredTop sz="94660"/>
  </p:normalViewPr>
  <p:slideViewPr>
    <p:cSldViewPr snapToGrid="0">
      <p:cViewPr varScale="1">
        <p:scale>
          <a:sx n="88" d="100"/>
          <a:sy n="88" d="100"/>
        </p:scale>
        <p:origin x="-100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A2F894-110F-4DFC-94C1-F7F1E7D8E3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65434224-2FAF-48F7-AACC-7211ED04BC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09734" y="4428968"/>
            <a:ext cx="1394037" cy="139403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5FAB4D84-15FC-4BC9-BBE4-36830AE576B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6058" y="1876868"/>
            <a:ext cx="8702415" cy="227058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7F7233DF-2F00-47CA-A86A-9AA690FC60A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0697" y="1876868"/>
            <a:ext cx="4475389" cy="21923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93669DD7-35A9-408C-A10D-F849E2DC8E3A}"/>
              </a:ext>
            </a:extLst>
          </p:cNvPr>
          <p:cNvSpPr/>
          <p:nvPr userDrawn="1"/>
        </p:nvSpPr>
        <p:spPr>
          <a:xfrm>
            <a:off x="2218660" y="2721930"/>
            <a:ext cx="6946605" cy="1350334"/>
          </a:xfrm>
          <a:prstGeom prst="rect">
            <a:avLst/>
          </a:prstGeom>
          <a:solidFill>
            <a:srgbClr val="9B04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5E497B3-5413-44C8-80CA-B58F43EDF46B}"/>
              </a:ext>
            </a:extLst>
          </p:cNvPr>
          <p:cNvSpPr/>
          <p:nvPr userDrawn="1"/>
        </p:nvSpPr>
        <p:spPr>
          <a:xfrm>
            <a:off x="0" y="2721930"/>
            <a:ext cx="2197395" cy="1350334"/>
          </a:xfrm>
          <a:prstGeom prst="rect">
            <a:avLst/>
          </a:prstGeom>
          <a:solidFill>
            <a:srgbClr val="B70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9859" y="2721930"/>
            <a:ext cx="6835406" cy="1350333"/>
          </a:xfrm>
          <a:prstGeom prst="rect">
            <a:avLst/>
          </a:prstGeom>
        </p:spPr>
        <p:txBody>
          <a:bodyPr anchor="ctr"/>
          <a:lstStyle>
            <a:lvl1pPr>
              <a:defRPr sz="35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41351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A78C77-CD02-49D0-8228-14F63DA198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428802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核心知识概览</a:t>
            </a:r>
            <a:endParaRPr lang="zh-CN" altLang="en-US" sz="1600" dirty="0">
              <a:solidFill>
                <a:srgbClr val="9B048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22410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7944" y="83142"/>
            <a:ext cx="499730" cy="365125"/>
          </a:xfrm>
        </p:spPr>
        <p:txBody>
          <a:bodyPr/>
          <a:lstStyle/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矩形: 圆角 2">
            <a:hlinkClick r:id="rId2" action="ppaction://hlinksldjump"/>
            <a:extLst>
              <a:ext uri="{FF2B5EF4-FFF2-40B4-BE49-F238E27FC236}">
                <a16:creationId xmlns="" xmlns:a16="http://schemas.microsoft.com/office/drawing/2014/main" id="{8C3CDB84-145E-4112-B944-10FE3EA06255}"/>
              </a:ext>
            </a:extLst>
          </p:cNvPr>
          <p:cNvSpPr/>
          <p:nvPr userDrawn="1"/>
        </p:nvSpPr>
        <p:spPr>
          <a:xfrm>
            <a:off x="585506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互动课堂理解</a:t>
            </a:r>
          </a:p>
        </p:txBody>
      </p:sp>
    </p:spTree>
    <p:extLst>
      <p:ext uri="{BB962C8B-B14F-4D97-AF65-F5344CB8AC3E}">
        <p14:creationId xmlns:p14="http://schemas.microsoft.com/office/powerpoint/2010/main" xmlns="" val="228773483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7944" y="83142"/>
            <a:ext cx="499730" cy="365125"/>
          </a:xfrm>
        </p:spPr>
        <p:txBody>
          <a:bodyPr/>
          <a:lstStyle/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矩形: 圆角 2">
            <a:hlinkClick r:id="rId2" action="ppaction://hlinksldjump"/>
            <a:extLst>
              <a:ext uri="{FF2B5EF4-FFF2-40B4-BE49-F238E27FC236}">
                <a16:creationId xmlns="" xmlns:a16="http://schemas.microsoft.com/office/drawing/2014/main" id="{B8C26CAA-4644-49C0-A802-BE29DA561B2E}"/>
              </a:ext>
            </a:extLst>
          </p:cNvPr>
          <p:cNvSpPr/>
          <p:nvPr userDrawn="1"/>
        </p:nvSpPr>
        <p:spPr>
          <a:xfrm>
            <a:off x="7438957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轻松尝试应用</a:t>
            </a:r>
          </a:p>
        </p:txBody>
      </p:sp>
    </p:spTree>
    <p:extLst>
      <p:ext uri="{BB962C8B-B14F-4D97-AF65-F5344CB8AC3E}">
        <p14:creationId xmlns:p14="http://schemas.microsoft.com/office/powerpoint/2010/main" xmlns="" val="189594623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g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468313" y="2997200"/>
            <a:ext cx="8207375" cy="960438"/>
          </a:xfrm>
        </p:spPr>
        <p:txBody>
          <a:bodyPr/>
          <a:lstStyle>
            <a:lvl1pPr algn="r">
              <a:defRPr sz="3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noProof="0"/>
          </a:p>
        </p:txBody>
      </p:sp>
      <p:sp>
        <p:nvSpPr>
          <p:cNvPr id="3076" name="Rectangle 31"/>
          <p:cNvSpPr>
            <a:spLocks noGrp="1" noChangeArrowheads="1"/>
          </p:cNvSpPr>
          <p:nvPr>
            <p:ph type="subTitle" idx="1"/>
          </p:nvPr>
        </p:nvSpPr>
        <p:spPr>
          <a:xfrm>
            <a:off x="468313" y="3952875"/>
            <a:ext cx="8207375" cy="407988"/>
          </a:xfrm>
        </p:spPr>
        <p:txBody>
          <a:bodyPr anchor="ctr"/>
          <a:lstStyle>
            <a:lvl1pPr marL="0" indent="0" algn="r">
              <a:buFont typeface="Wingdings" panose="05000000000000000000" pitchFamily="2" charset="2"/>
              <a:buNone/>
              <a:defRPr sz="18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noProof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027487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25538"/>
            <a:ext cx="4027488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6225" y="190500"/>
            <a:ext cx="2051050" cy="61182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190500"/>
            <a:ext cx="6005512" cy="61182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" Target="../slides/slide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28" Type="http://schemas.openxmlformats.org/officeDocument/2006/relationships/slide" Target="../slides/slide10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" Target="../slides/slide2.xml"/><Relationship Id="rId30" Type="http://schemas.openxmlformats.org/officeDocument/2006/relationships/slide" Target="../slides/slide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2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A46417D4-07CE-4C71-B071-10F7CA95E0A3}"/>
              </a:ext>
            </a:extLst>
          </p:cNvPr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79056"/>
            <a:ext cx="9144000" cy="61614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8EEA86A7-918D-4ADE-8A99-3D830F4A8376}"/>
              </a:ext>
            </a:extLst>
          </p:cNvPr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6630" y="232917"/>
            <a:ext cx="1430374" cy="692116"/>
          </a:xfrm>
          <a:prstGeom prst="rect">
            <a:avLst/>
          </a:prstGeom>
        </p:spPr>
      </p:pic>
      <p:sp>
        <p:nvSpPr>
          <p:cNvPr id="9" name="矩形: 圆角 10">
            <a:hlinkClick r:id="rId27" action="ppaction://hlinksldjump"/>
            <a:extLst>
              <a:ext uri="{FF2B5EF4-FFF2-40B4-BE49-F238E27FC236}">
                <a16:creationId xmlns="" xmlns:a16="http://schemas.microsoft.com/office/drawing/2014/main" id="{0B19F015-BEB6-4FC5-9CAE-4521FE8BE88E}"/>
              </a:ext>
            </a:extLst>
          </p:cNvPr>
          <p:cNvSpPr/>
          <p:nvPr userDrawn="1"/>
        </p:nvSpPr>
        <p:spPr>
          <a:xfrm>
            <a:off x="2716077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  <p:sp>
        <p:nvSpPr>
          <p:cNvPr id="10" name="矩形: 圆角 11">
            <a:hlinkClick r:id="rId28" action="ppaction://hlinksldjump"/>
            <a:extLst>
              <a:ext uri="{FF2B5EF4-FFF2-40B4-BE49-F238E27FC236}">
                <a16:creationId xmlns="" xmlns:a16="http://schemas.microsoft.com/office/drawing/2014/main" id="{8A2BC965-868C-43A1-B481-0147999F22D5}"/>
              </a:ext>
            </a:extLst>
          </p:cNvPr>
          <p:cNvSpPr/>
          <p:nvPr userDrawn="1"/>
        </p:nvSpPr>
        <p:spPr>
          <a:xfrm>
            <a:off x="5852679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互动课堂理解</a:t>
            </a:r>
          </a:p>
        </p:txBody>
      </p:sp>
      <p:sp>
        <p:nvSpPr>
          <p:cNvPr id="11" name="矩形: 圆角 12">
            <a:hlinkClick r:id="rId29" action="ppaction://hlinksldjump"/>
            <a:extLst>
              <a:ext uri="{FF2B5EF4-FFF2-40B4-BE49-F238E27FC236}">
                <a16:creationId xmlns="" xmlns:a16="http://schemas.microsoft.com/office/drawing/2014/main" id="{9FEDF766-3B45-4992-BD42-E96DB1050301}"/>
              </a:ext>
            </a:extLst>
          </p:cNvPr>
          <p:cNvSpPr/>
          <p:nvPr userDrawn="1"/>
        </p:nvSpPr>
        <p:spPr>
          <a:xfrm>
            <a:off x="7420980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轻松尝试应用</a:t>
            </a:r>
          </a:p>
        </p:txBody>
      </p:sp>
      <p:sp>
        <p:nvSpPr>
          <p:cNvPr id="12" name="矩形: 圆角 10">
            <a:hlinkClick r:id="rId30" action="ppaction://hlinksldjump"/>
            <a:extLst>
              <a:ext uri="{FF2B5EF4-FFF2-40B4-BE49-F238E27FC236}">
                <a16:creationId xmlns="" xmlns:a16="http://schemas.microsoft.com/office/drawing/2014/main" id="{0B19F015-BEB6-4FC5-9CAE-4521FE8BE88E}"/>
              </a:ext>
            </a:extLst>
          </p:cNvPr>
          <p:cNvSpPr/>
          <p:nvPr userDrawn="1"/>
        </p:nvSpPr>
        <p:spPr>
          <a:xfrm>
            <a:off x="4284378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核心知识概览</a:t>
            </a:r>
            <a:endParaRPr lang="zh-CN" altLang="en-US" sz="1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  <p:sldLayoutId id="2147483687" r:id="rId19"/>
    <p:sldLayoutId id="2147483667" r:id="rId20"/>
    <p:sldLayoutId id="2147483665" r:id="rId21"/>
    <p:sldLayoutId id="2147483664" r:id="rId2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1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68313" y="1125538"/>
            <a:ext cx="8207375" cy="518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</p:txBody>
      </p:sp>
      <p:sp>
        <p:nvSpPr>
          <p:cNvPr id="2051" name="Rectangle 27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69900" y="190500"/>
            <a:ext cx="8207375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851275" y="6524625"/>
            <a:ext cx="1439863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de-DE" altLang="en-US" sz="1000" b="1"/>
              <a:t>Page </a:t>
            </a:r>
            <a:r>
              <a:rPr lang="de-DE" altLang="en-US" sz="1000" b="1">
                <a:sym typeface="MS UI Gothic" pitchFamily="34" charset="-128"/>
              </a:rPr>
              <a:t></a:t>
            </a:r>
            <a:r>
              <a:rPr lang="de-DE" altLang="en-US" sz="1000" b="1"/>
              <a:t> </a:t>
            </a:r>
            <a:fld id="{6412D7AB-BF9B-4EAF-8810-2FE19B7B6F46}" type="slidenum">
              <a:rPr lang="zh-CN" altLang="en-US" sz="1000" b="1"/>
              <a:pPr algn="ctr" eaLnBrk="0" hangingPunct="0"/>
              <a:t>‹#›</a:t>
            </a:fld>
            <a:endParaRPr lang="zh-CN" altLang="en-US" sz="10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华文细黑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3.v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="" xmlns:a16="http://schemas.microsoft.com/office/drawing/2014/main" id="{E367E70E-1E8A-4F9E-822D-CFE106D82B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第</a:t>
            </a:r>
            <a:r>
              <a:rPr lang="en-US" altLang="zh-CN" b="1" dirty="0"/>
              <a:t>3</a:t>
            </a:r>
            <a:r>
              <a:rPr lang="zh-CN" altLang="zh-CN" b="1" dirty="0"/>
              <a:t>课</a:t>
            </a:r>
            <a:r>
              <a:rPr lang="zh-CN" altLang="zh-CN" dirty="0"/>
              <a:t>　</a:t>
            </a:r>
            <a:r>
              <a:rPr lang="zh-CN" altLang="zh-CN" b="1" dirty="0"/>
              <a:t>盛唐气象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1448147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spect="1"/>
          </p:cNvSpPr>
          <p:nvPr/>
        </p:nvSpPr>
        <p:spPr>
          <a:xfrm>
            <a:off x="508000" y="973497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【问题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盛唐时期为什么能实行开明的民族政策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唐朝的统治者认为少数民族也是中华民族的一部分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所以虚怀天下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恩威并施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营造了一个海纳百川的环境。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唐朝国力鼎盛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对少数民族地区形成强大的吸引力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有利于各民族共同发展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联姻、册封等方式使少数民族对中央政权更加尊重。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在各民族的交往中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中原地区和少数民族地区都得到了发展。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【问题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唐朝时期文化繁盛的原因。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唐朝时期国家长期处于统一局面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政治稳定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为文化的繁荣提供了保障。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唐朝时期实行比较开明的民族政策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同吐蕃、回纥、靺鞨、南诏等少数民族和睦相处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促进了国内各民族之间的经济文化交流。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唐朝政府实行对外开放政策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注意吸收国外的科技文化。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唐朝农业发展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手工业发达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商业繁荣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对外交往频繁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这些都促进了文化的繁荣和发展。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01161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050549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一、选择题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是某教学用具厂生产的一种历史文物模型。它既有翻土用的犁壁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又有可调整的犁铧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适应精耕细作的需要。该农业工具最早出现于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春秋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战国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唐朝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文成公主入藏发生在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唐高祖统治时期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唐太宗统治时期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唐高宗统治时期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唐玄宗统治时期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W08.eps" descr="id:214748627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955411" y="2323684"/>
            <a:ext cx="3401351" cy="2649077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1897002" y="2295467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533444" y="5045735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57361368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508000" y="931689"/>
            <a:ext cx="8128000" cy="57800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北方和西北地区的各族首领尊奉唐太宗为各族的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天可汗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表明这一时期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唐朝非常强大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北方各族与唐关系融洽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唐朝实行比较开明的民族政策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赢得了各少数民族的拥戴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唐太宗用武力征服了北方各族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唐朝时北方各族势力很弱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无法与唐朝抗衡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唐朝时期的社会风气特点是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开放、兼容并包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封闭、保守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完全模仿北方少数民族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完全模仿周边国家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中国是诗歌的国度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许多古诗千百年后依然脍炙人口。我国诗歌创作的黄金时期是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隋朝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唐朝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928486" y="1336432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350625" y="3378409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987824" y="5800928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9254810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508000" y="1982642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隋唐时期的著名书法家有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颜真卿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欧阳询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柳公权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王羲之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王献之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阎立本最擅长的是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山水画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花鸟画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人物画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动物画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4037500" y="1978612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3203848" y="3592340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09233258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W33.eps" descr="id:214748628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115616" y="2113463"/>
            <a:ext cx="6984776" cy="3856199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508000" y="1208601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二、读图简答题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观察下列图片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回答问题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153648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1745479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人物是谁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他向唐朝求婚说明了什么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松赞干布。松赞干布向唐朝求婚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说明了吐蕃对唐王朝的尊敬和对中原经济文化的仰慕。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人物是谁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她给远嫁的那个民族带去了什么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有什么重大历史意义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文成公主。文成公主入藏时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带去了谷物种子、药材、茶叶、工艺品以及历法、科学技术方面的书籍。松赞干布和文成公主对加强汉藏两族的联系、促进藏族经济发展做出了很大贡献。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8089629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250741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一、经济的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繁荣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89449358"/>
              </p:ext>
            </p:extLst>
          </p:nvPr>
        </p:nvGraphicFramePr>
        <p:xfrm>
          <a:off x="512763" y="1928813"/>
          <a:ext cx="8096250" cy="4283075"/>
        </p:xfrm>
        <a:graphic>
          <a:graphicData uri="http://schemas.openxmlformats.org/presentationml/2006/ole">
            <p:oleObj spid="_x0000_s1031" name="文档" r:id="rId3" imgW="3908281" imgH="2069567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1342031" y="2290545"/>
            <a:ext cx="2300630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曲辕犁　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筒车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168846" y="2668085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蜀锦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193457" y="3588865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窑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95273" y="3587035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邢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窑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137936" y="4879551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长安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876256" y="5229200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大都会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88300402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二、民族交往与交融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民族交融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贞观年间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唐太宗发兵反击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先后击败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加强了对西域的统治。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唐太宗实行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的民族政策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得到周边各族的拥戴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当时北方和西北地区的各族首领尊奉唐太宗为各族的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唐朝时期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汉族和一些北方少数民族杂居、通婚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民族之间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进一步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发展。在朝廷中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有很多重要的官职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人士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担任。东北、西北、西南等地区一些少数民族建立的政权与唐王朝关系密切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如唐玄宗封渤海国首领为渤海郡王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封回纥首领为怀仁可汗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封南诏首领为云南王。唐朝还先后设置安西都护府和北庭都护府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管辖西域的天山南北地区。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547591" y="1859495"/>
            <a:ext cx="166584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东、西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突厥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2617355" y="2678936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开明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6380511" y="3089910"/>
            <a:ext cx="1101584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可汗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57382" y="3884282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交融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137400" y="3914602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少数民族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414402522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spect="1"/>
          </p:cNvSpPr>
          <p:nvPr/>
        </p:nvSpPr>
        <p:spPr>
          <a:xfrm>
            <a:off x="508000" y="1394017"/>
            <a:ext cx="2720296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唐与吐蕃的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交往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43643875"/>
              </p:ext>
            </p:extLst>
          </p:nvPr>
        </p:nvGraphicFramePr>
        <p:xfrm>
          <a:off x="508000" y="1889229"/>
          <a:ext cx="8128000" cy="3915438"/>
        </p:xfrm>
        <a:graphic>
          <a:graphicData uri="http://schemas.openxmlformats.org/presentationml/2006/ole">
            <p:oleObj spid="_x0000_s3077" name="文档" r:id="rId3" imgW="3908986" imgH="1883279" progId="Word.Document.12">
              <p:embed/>
            </p:oleObj>
          </a:graphicData>
        </a:graphic>
      </p:graphicFrame>
      <p:sp>
        <p:nvSpPr>
          <p:cNvPr id="16" name="矩形 15"/>
          <p:cNvSpPr>
            <a:spLocks noChangeAspect="1"/>
          </p:cNvSpPr>
          <p:nvPr/>
        </p:nvSpPr>
        <p:spPr>
          <a:xfrm>
            <a:off x="3479800" y="1889229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松赞干布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1495136" y="2643647"/>
            <a:ext cx="1101584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唐太宗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4572000" y="3738810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长安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1962727" y="4642818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吐蕃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63427440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>
            <a:spLocks noChangeAspect="1"/>
          </p:cNvSpPr>
          <p:nvPr/>
        </p:nvSpPr>
        <p:spPr>
          <a:xfrm>
            <a:off x="508000" y="1844824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三、开放的社会风气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精神风貌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唐朝时期的社会风气比较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充满活力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人们多显示出一种昂扬进取、积极向上的精神风貌。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衣食住行时尚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当时的社会风气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人们在衣食住行等方面多受西北少数民族习俗的影响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刚健豪迈的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风气盛行一时。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985545" y="2631990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开放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3116280" y="3835344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兼容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并蓄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4832665" y="4236219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尚武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98472679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508000" y="2276872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四、多彩的文学艺术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唐诗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唐朝是中国历史上诗歌创作的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仅《全唐诗》辑录的诗歌就有近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万首。唐朝诗坛最为著名的有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508104" y="3065445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黄金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074276" y="3876052"/>
            <a:ext cx="392286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李白　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杜甫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白居易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16554269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508000" y="1232205"/>
            <a:ext cx="206178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三大诗人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03399179"/>
              </p:ext>
            </p:extLst>
          </p:nvPr>
        </p:nvGraphicFramePr>
        <p:xfrm>
          <a:off x="508000" y="1736261"/>
          <a:ext cx="8128000" cy="4655458"/>
        </p:xfrm>
        <a:graphic>
          <a:graphicData uri="http://schemas.openxmlformats.org/presentationml/2006/ole">
            <p:oleObj spid="_x0000_s4101" name="文档" r:id="rId3" imgW="3894607" imgH="2229761" progId="Word.Document.12">
              <p:embed/>
            </p:oleObj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6433817" y="2842545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浪漫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514126" y="2667356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诗仙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3731763" y="4300618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诗史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5869560" y="4118219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淳朴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厚重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514126" y="4118219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诗圣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81301515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>
            <a:spLocks noChangeAspect="1"/>
          </p:cNvSpPr>
          <p:nvPr/>
        </p:nvSpPr>
        <p:spPr>
          <a:xfrm>
            <a:off x="508000" y="1700808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艺术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的字端正劲美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雄浑敦厚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的字方折峻丽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笔力劲健。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绘画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题材和类型广泛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有人物画、山水画、花鸟画以及宗教画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著名的画家有阎立本、吴道子等。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的人物画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人物形态各异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神形兼备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的画落笔雄劲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风格奔放。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乐舞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当时的音乐、舞蹈吸收了周边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的艺术精华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多姿多彩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还涌现出一批技艺超群的舞蹈家、歌唱家和乐器演奏家。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1958248" y="2083870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颜真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卿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6197011" y="2094261"/>
            <a:ext cx="1101584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欧阳询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5271298" y="3304562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阎立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3059832" y="3703948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吴道子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5473144" y="4102063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民族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96239559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DL7TR07.eps" descr="id:214749122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766453" y="1054158"/>
            <a:ext cx="5881255" cy="5322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03852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2">
  <a:themeElements>
    <a:clrScheme name="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海阔天空">
  <a:themeElements>
    <a:clrScheme name="海阔天空 1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B2B2B2"/>
      </a:accent1>
      <a:accent2>
        <a:srgbClr val="5F5F5F"/>
      </a:accent2>
      <a:accent3>
        <a:srgbClr val="FFFFFF"/>
      </a:accent3>
      <a:accent4>
        <a:srgbClr val="000000"/>
      </a:accent4>
      <a:accent5>
        <a:srgbClr val="D5D5D5"/>
      </a:accent5>
      <a:accent6>
        <a:srgbClr val="555555"/>
      </a:accent6>
      <a:hlink>
        <a:srgbClr val="1C1C1C"/>
      </a:hlink>
      <a:folHlink>
        <a:srgbClr val="DDDDDD"/>
      </a:folHlink>
    </a:clrScheme>
    <a:fontScheme name="海阔天空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海阔天空 1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1C1C1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主题2</Template>
  <TotalTime>12</TotalTime>
  <Words>891</Words>
  <Application>Microsoft Office PowerPoint</Application>
  <PresentationFormat>全屏显示(4:3)</PresentationFormat>
  <Paragraphs>103</Paragraphs>
  <Slides>15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主题2</vt:lpstr>
      <vt:lpstr>海阔天空</vt:lpstr>
      <vt:lpstr>文档</vt:lpstr>
      <vt:lpstr>第3课　盛唐气象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2019-03-06T03:14:41Z</dcterms:created>
  <dcterms:modified xsi:type="dcterms:W3CDTF">2019-03-28T03:44:44Z</dcterms:modified>
</cp:coreProperties>
</file>