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17" r:id="rId2"/>
    <p:sldId id="318" r:id="rId3"/>
    <p:sldId id="319" r:id="rId4"/>
    <p:sldId id="315" r:id="rId5"/>
    <p:sldId id="320" r:id="rId6"/>
    <p:sldId id="321" r:id="rId7"/>
    <p:sldId id="322" r:id="rId8"/>
    <p:sldId id="323" r:id="rId9"/>
    <p:sldId id="324" r:id="rId10"/>
    <p:sldId id="316" r:id="rId11"/>
    <p:sldId id="325" r:id="rId12"/>
    <p:sldId id="326" r:id="rId13"/>
    <p:sldId id="327"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05217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415492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100988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264714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479580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826597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382499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4001248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31687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784629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880055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4724844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846603" y="668206"/>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热点导入</a:t>
              </a:r>
            </a:p>
          </p:txBody>
        </p:sp>
      </p:grpSp>
      <p:sp>
        <p:nvSpPr>
          <p:cNvPr id="7" name="文本框 6"/>
          <p:cNvSpPr txBox="1"/>
          <p:nvPr/>
        </p:nvSpPr>
        <p:spPr>
          <a:xfrm>
            <a:off x="811433" y="1043149"/>
            <a:ext cx="7713588" cy="3912600"/>
          </a:xfrm>
          <a:prstGeom prst="rect">
            <a:avLst/>
          </a:prstGeom>
          <a:noFill/>
        </p:spPr>
        <p:txBody>
          <a:bodyPr wrap="square" lIns="36000" tIns="36000" rIns="36000" bIns="36000" rtlCol="0">
            <a:spAutoFit/>
          </a:bodyPr>
          <a:lstStyle/>
          <a:p>
            <a:pPr>
              <a:lnSpc>
                <a:spcPct val="150000"/>
              </a:lnSpc>
            </a:pPr>
            <a:r>
              <a:rPr lang="zh-CN" altLang="en-US" sz="1400" dirty="0"/>
              <a:t>　　材料一　新华社北京</a:t>
            </a:r>
            <a:r>
              <a:rPr lang="en-US" sz="1400" dirty="0"/>
              <a:t>2018</a:t>
            </a:r>
            <a:r>
              <a:rPr lang="zh-CN" altLang="en-US" sz="1400" dirty="0"/>
              <a:t>年</a:t>
            </a:r>
            <a:r>
              <a:rPr lang="en-US" sz="1400" dirty="0"/>
              <a:t>5</a:t>
            </a:r>
            <a:r>
              <a:rPr lang="zh-CN" altLang="en-US" sz="1400" dirty="0"/>
              <a:t>月</a:t>
            </a:r>
            <a:r>
              <a:rPr lang="en-US" sz="1400" dirty="0"/>
              <a:t>4</a:t>
            </a:r>
            <a:r>
              <a:rPr lang="zh-CN" altLang="en-US" sz="1400" dirty="0"/>
              <a:t>日电</a:t>
            </a:r>
            <a:r>
              <a:rPr lang="en-US" sz="1400" dirty="0"/>
              <a:t>:</a:t>
            </a:r>
            <a:r>
              <a:rPr lang="zh-CN" altLang="en-US" sz="1400" dirty="0"/>
              <a:t>纪念马克思诞辰</a:t>
            </a:r>
            <a:r>
              <a:rPr lang="en-US" sz="1400" dirty="0"/>
              <a:t>200</a:t>
            </a:r>
            <a:r>
              <a:rPr lang="zh-CN" altLang="en-US" sz="1400" dirty="0"/>
              <a:t>周年大会</a:t>
            </a:r>
            <a:r>
              <a:rPr lang="en-US" sz="1400" dirty="0"/>
              <a:t>4</a:t>
            </a:r>
            <a:r>
              <a:rPr lang="zh-CN" altLang="en-US" sz="1400" dirty="0"/>
              <a:t>日上午在北京人民大会堂隆重举行。中共中央总书记、国家主席、中央军委主席习近平在会上发表重要讲话强调</a:t>
            </a:r>
            <a:r>
              <a:rPr lang="en-US" sz="1400" dirty="0"/>
              <a:t>,</a:t>
            </a:r>
            <a:r>
              <a:rPr lang="zh-CN" altLang="en-US" sz="1400" dirty="0"/>
              <a:t>我们纪念马克思</a:t>
            </a:r>
            <a:r>
              <a:rPr lang="en-US" sz="1400" dirty="0"/>
              <a:t>,</a:t>
            </a:r>
            <a:r>
              <a:rPr lang="zh-CN" altLang="en-US" sz="1400" dirty="0"/>
              <a:t>是为了向人类历史上最伟大的思想家致敬</a:t>
            </a:r>
            <a:r>
              <a:rPr lang="en-US" sz="1400" dirty="0"/>
              <a:t>,</a:t>
            </a:r>
            <a:r>
              <a:rPr lang="zh-CN" altLang="en-US" sz="1400" dirty="0"/>
              <a:t>也是为了宣示我们对马克思主义科学真理的坚定信念。马克思主义始终是我们党和国家的指导思想</a:t>
            </a:r>
            <a:r>
              <a:rPr lang="en-US" sz="1400" dirty="0"/>
              <a:t>,</a:t>
            </a:r>
            <a:r>
              <a:rPr lang="zh-CN" altLang="en-US" sz="1400" dirty="0"/>
              <a:t>是我们认识世界、把握规律、追求真理、改造世界的强大思想武器。新时代</a:t>
            </a:r>
            <a:r>
              <a:rPr lang="en-US" sz="1400" dirty="0"/>
              <a:t>,</a:t>
            </a:r>
            <a:r>
              <a:rPr lang="zh-CN" altLang="en-US" sz="1400" dirty="0"/>
              <a:t>中国共产党人仍然要学习马克思</a:t>
            </a:r>
            <a:r>
              <a:rPr lang="en-US" sz="1400" dirty="0"/>
              <a:t>,</a:t>
            </a:r>
            <a:r>
              <a:rPr lang="zh-CN" altLang="en-US" sz="1400" dirty="0"/>
              <a:t>学习和实践马克思主义</a:t>
            </a:r>
            <a:r>
              <a:rPr lang="en-US" sz="1400" dirty="0"/>
              <a:t>,</a:t>
            </a:r>
            <a:r>
              <a:rPr lang="zh-CN" altLang="en-US" sz="1400" dirty="0"/>
              <a:t>高扬马克思主义伟大旗帜</a:t>
            </a:r>
            <a:r>
              <a:rPr lang="en-US" sz="1400" dirty="0"/>
              <a:t>,</a:t>
            </a:r>
            <a:r>
              <a:rPr lang="zh-CN" altLang="en-US" sz="1400" dirty="0"/>
              <a:t>不断从中汲取科学智慧和理论力量</a:t>
            </a:r>
            <a:r>
              <a:rPr lang="en-US" sz="1400" dirty="0"/>
              <a:t>,</a:t>
            </a:r>
            <a:r>
              <a:rPr lang="zh-CN" altLang="en-US" sz="1400" dirty="0"/>
              <a:t>更有定力、更有自信、更有智慧地坚持和发展新时代中国特色社会主义</a:t>
            </a:r>
            <a:r>
              <a:rPr lang="en-US" sz="1400" dirty="0"/>
              <a:t>,</a:t>
            </a:r>
            <a:r>
              <a:rPr lang="zh-CN" altLang="en-US" sz="1400" dirty="0"/>
              <a:t>让马克思、恩格斯设想的人类社会美好前景不断在中国大地上生动展现出来。</a:t>
            </a:r>
            <a:endParaRPr lang="en-US" altLang="zh-CN" sz="1400" dirty="0"/>
          </a:p>
          <a:p>
            <a:pPr>
              <a:lnSpc>
                <a:spcPct val="150000"/>
              </a:lnSpc>
            </a:pPr>
            <a:r>
              <a:rPr lang="zh-CN" altLang="en-US" sz="1400" dirty="0"/>
              <a:t>　材料二　人民网武汉</a:t>
            </a:r>
            <a:r>
              <a:rPr lang="en-US" sz="1400" dirty="0"/>
              <a:t>2018</a:t>
            </a:r>
            <a:r>
              <a:rPr lang="zh-CN" altLang="en-US" sz="1400" dirty="0"/>
              <a:t>年</a:t>
            </a:r>
            <a:r>
              <a:rPr lang="en-US" sz="1400" dirty="0"/>
              <a:t>6</a:t>
            </a:r>
            <a:r>
              <a:rPr lang="zh-CN" altLang="en-US" sz="1400" dirty="0"/>
              <a:t>月</a:t>
            </a:r>
            <a:r>
              <a:rPr lang="en-US" sz="1400" dirty="0"/>
              <a:t>28</a:t>
            </a:r>
            <a:r>
              <a:rPr lang="zh-CN" altLang="en-US" sz="1400" dirty="0"/>
              <a:t>日电</a:t>
            </a:r>
            <a:r>
              <a:rPr lang="en-US" sz="1400" dirty="0"/>
              <a:t>:</a:t>
            </a:r>
            <a:r>
              <a:rPr lang="zh-CN" altLang="en-US" sz="1400" dirty="0"/>
              <a:t>今年是马克思诞辰</a:t>
            </a:r>
            <a:r>
              <a:rPr lang="en-US" sz="1400" dirty="0"/>
              <a:t>200</a:t>
            </a:r>
            <a:r>
              <a:rPr lang="zh-CN" altLang="en-US" sz="1400" dirty="0"/>
              <a:t>周年</a:t>
            </a:r>
            <a:r>
              <a:rPr lang="en-US" sz="1400" dirty="0"/>
              <a:t>,</a:t>
            </a:r>
            <a:r>
              <a:rPr lang="zh-CN" altLang="en-US" sz="1400" dirty="0"/>
              <a:t>也是中国共产党成立</a:t>
            </a:r>
            <a:r>
              <a:rPr lang="en-US" sz="1400" dirty="0"/>
              <a:t>97</a:t>
            </a:r>
            <a:r>
              <a:rPr lang="zh-CN" altLang="en-US" sz="1400" dirty="0"/>
              <a:t>周年。为隆重纪念中国共产党成立</a:t>
            </a:r>
            <a:r>
              <a:rPr lang="en-US" sz="1400" dirty="0"/>
              <a:t>97</a:t>
            </a:r>
            <a:r>
              <a:rPr lang="zh-CN" altLang="en-US" sz="1400" dirty="0"/>
              <a:t>周年</a:t>
            </a:r>
            <a:r>
              <a:rPr lang="en-US" sz="1400" dirty="0"/>
              <a:t>,</a:t>
            </a:r>
            <a:r>
              <a:rPr lang="zh-CN" altLang="en-US" sz="1400" dirty="0"/>
              <a:t>深入学习马克思主义</a:t>
            </a:r>
            <a:r>
              <a:rPr lang="en-US" sz="1400" dirty="0"/>
              <a:t>,28</a:t>
            </a:r>
            <a:r>
              <a:rPr lang="zh-CN" altLang="en-US" sz="1400" dirty="0"/>
              <a:t>日</a:t>
            </a:r>
            <a:r>
              <a:rPr lang="en-US" sz="1400" dirty="0"/>
              <a:t>,</a:t>
            </a:r>
            <a:r>
              <a:rPr lang="zh-CN" altLang="en-US" sz="1400" dirty="0"/>
              <a:t>“风云激荡</a:t>
            </a:r>
            <a:r>
              <a:rPr lang="en-US" sz="1400" dirty="0"/>
              <a:t>200</a:t>
            </a:r>
            <a:r>
              <a:rPr lang="zh-CN" altLang="en-US" sz="1400" dirty="0"/>
              <a:t>年</a:t>
            </a:r>
            <a:r>
              <a:rPr lang="en-US" altLang="zh-CN" sz="1400" dirty="0"/>
              <a:t>——</a:t>
            </a:r>
            <a:r>
              <a:rPr lang="zh-CN" altLang="en-US" sz="1400" dirty="0"/>
              <a:t>纪念马克思诞辰</a:t>
            </a:r>
            <a:r>
              <a:rPr lang="en-US" sz="1400" dirty="0"/>
              <a:t>200</a:t>
            </a:r>
            <a:r>
              <a:rPr lang="zh-CN" altLang="en-US" sz="1400" dirty="0"/>
              <a:t>周年专题展”在武汉革命博物馆开展</a:t>
            </a:r>
            <a:r>
              <a:rPr lang="en-US" sz="1400" dirty="0"/>
              <a:t>,</a:t>
            </a:r>
            <a:r>
              <a:rPr lang="zh-CN" altLang="en-US" sz="1400" dirty="0"/>
              <a:t>展览回顾了马克思这位千年思想家的光辉一生</a:t>
            </a:r>
            <a:r>
              <a:rPr lang="en-US" sz="1400" dirty="0"/>
              <a:t>,</a:t>
            </a:r>
            <a:r>
              <a:rPr lang="zh-CN" altLang="en-US" sz="1400" dirty="0"/>
              <a:t>再现马克思主义博大精深的思想体系孕育、形成和发展的伟大历程。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093937"/>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70658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1390664"/>
            <a:ext cx="8104460" cy="1365365"/>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拓展一　请你谈谈对社会主义理论产生、发展和实践的认识</a:t>
            </a:r>
          </a:p>
          <a:p>
            <a:pPr>
              <a:lnSpc>
                <a:spcPct val="150000"/>
              </a:lnSpc>
            </a:pPr>
            <a:r>
              <a:rPr lang="zh-CN" altLang="en-US" sz="1400" dirty="0"/>
              <a:t>　　社会主义理论的产生必须来自实践</a:t>
            </a:r>
            <a:r>
              <a:rPr lang="en-US" sz="1400" dirty="0"/>
              <a:t>,</a:t>
            </a:r>
            <a:r>
              <a:rPr lang="zh-CN" altLang="en-US" sz="1400" dirty="0"/>
              <a:t>并在实践中不断丰富发展和完善</a:t>
            </a:r>
            <a:r>
              <a:rPr lang="en-US" sz="1400" dirty="0"/>
              <a:t>,</a:t>
            </a:r>
            <a:r>
              <a:rPr lang="zh-CN" altLang="en-US" sz="1400" dirty="0"/>
              <a:t>与时俱进</a:t>
            </a:r>
            <a:r>
              <a:rPr lang="en-US" sz="1400" dirty="0"/>
              <a:t>;</a:t>
            </a:r>
            <a:r>
              <a:rPr lang="zh-CN" altLang="en-US" sz="1400" dirty="0"/>
              <a:t>各国选择的发展道路由各国国情决定</a:t>
            </a:r>
            <a:r>
              <a:rPr lang="en-US" sz="1400" dirty="0"/>
              <a:t>,</a:t>
            </a:r>
            <a:r>
              <a:rPr lang="zh-CN" altLang="en-US" sz="1400" dirty="0"/>
              <a:t>必须以发展生产力</a:t>
            </a:r>
            <a:r>
              <a:rPr lang="en-US" sz="1400" dirty="0"/>
              <a:t>,</a:t>
            </a:r>
            <a:r>
              <a:rPr lang="zh-CN" altLang="en-US" sz="1400" dirty="0"/>
              <a:t>提高人民生活为根本</a:t>
            </a:r>
            <a:r>
              <a:rPr lang="en-US" sz="1400" dirty="0"/>
              <a:t>;</a:t>
            </a:r>
            <a:r>
              <a:rPr lang="zh-CN" altLang="en-US" sz="1400" dirty="0"/>
              <a:t>社会主义的发展与探索必须符合社会发展规律</a:t>
            </a:r>
            <a:r>
              <a:rPr lang="en-US" sz="1400" dirty="0"/>
              <a:t>,</a:t>
            </a:r>
            <a:r>
              <a:rPr lang="zh-CN" altLang="en-US" sz="1400" dirty="0"/>
              <a:t>目前富强的开放的民主的法制的有特色的社会主义建设仍然任重道远。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up)">
                                      <p:cBhvr>
                                        <p:cTn id="2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684780"/>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7" y="1390664"/>
            <a:ext cx="8097427" cy="2334861"/>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拓展二　在马克思主义理论指导下的社会主义运动的成功实践有哪些</a:t>
            </a:r>
            <a:r>
              <a:rPr lang="en-US" sz="1400" b="1" dirty="0">
                <a:solidFill>
                  <a:srgbClr val="DE7538"/>
                </a:solidFill>
              </a:rPr>
              <a:t>?</a:t>
            </a:r>
            <a:r>
              <a:rPr lang="zh-CN" altLang="en-US" sz="1400" b="1" dirty="0">
                <a:solidFill>
                  <a:srgbClr val="DE7538"/>
                </a:solidFill>
              </a:rPr>
              <a:t>中国共产党在领导中国革命、建设和改革的长期实践中</a:t>
            </a:r>
            <a:r>
              <a:rPr lang="en-US" sz="1400" b="1" dirty="0">
                <a:solidFill>
                  <a:srgbClr val="DE7538"/>
                </a:solidFill>
              </a:rPr>
              <a:t>,</a:t>
            </a:r>
            <a:r>
              <a:rPr lang="zh-CN" altLang="en-US" sz="1400" b="1" dirty="0">
                <a:solidFill>
                  <a:srgbClr val="DE7538"/>
                </a:solidFill>
              </a:rPr>
              <a:t>实现了马克思主义同中国实际相结合的两次历史性飞跃</a:t>
            </a:r>
            <a:r>
              <a:rPr lang="en-US" sz="1400" b="1" dirty="0">
                <a:solidFill>
                  <a:srgbClr val="DE7538"/>
                </a:solidFill>
              </a:rPr>
              <a:t>,</a:t>
            </a:r>
            <a:r>
              <a:rPr lang="zh-CN" altLang="en-US" sz="1400" b="1" dirty="0">
                <a:solidFill>
                  <a:srgbClr val="DE7538"/>
                </a:solidFill>
              </a:rPr>
              <a:t>产生了哪两大理论成果</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实践</a:t>
            </a:r>
            <a:r>
              <a:rPr lang="en-US" sz="1400" dirty="0"/>
              <a:t>:</a:t>
            </a:r>
            <a:r>
              <a:rPr lang="zh-CN" altLang="en-US" sz="1400" dirty="0"/>
              <a:t>俄国的十月革命</a:t>
            </a:r>
            <a:r>
              <a:rPr lang="en-US" sz="1400" dirty="0"/>
              <a:t>;</a:t>
            </a:r>
            <a:r>
              <a:rPr lang="zh-CN" altLang="en-US" sz="1400" dirty="0"/>
              <a:t>中国新民主主义革命。</a:t>
            </a:r>
          </a:p>
          <a:p>
            <a:pPr>
              <a:lnSpc>
                <a:spcPct val="150000"/>
              </a:lnSpc>
            </a:pPr>
            <a:r>
              <a:rPr lang="en-US" sz="1400" dirty="0"/>
              <a:t>(2)</a:t>
            </a:r>
            <a:r>
              <a:rPr lang="zh-CN" altLang="en-US" sz="1400" dirty="0"/>
              <a:t>两次理论成果</a:t>
            </a:r>
            <a:r>
              <a:rPr lang="en-US" sz="1400" dirty="0"/>
              <a:t>:</a:t>
            </a:r>
            <a:r>
              <a:rPr lang="zh-CN" altLang="en-US" sz="1400" dirty="0"/>
              <a:t>第一次飞跃的理论成果是毛泽东思想</a:t>
            </a:r>
            <a:r>
              <a:rPr lang="en-US" sz="1400" dirty="0"/>
              <a:t>,</a:t>
            </a:r>
            <a:r>
              <a:rPr lang="zh-CN" altLang="en-US" sz="1400" dirty="0"/>
              <a:t>是被实践证明了的关于中国革命和建设的正确的理论原则和经验总结。第二次飞跃的理论成果是中国特色社会主义理论体系</a:t>
            </a:r>
            <a:r>
              <a:rPr lang="en-US" sz="1400" dirty="0"/>
              <a:t>,</a:t>
            </a:r>
            <a:r>
              <a:rPr lang="zh-CN" altLang="en-US" sz="1400" dirty="0"/>
              <a:t>包括邓小平理论、“三个代表”重要思想、科学发展观和习近平新时代中国特色社会主义思想等重大战略思想</a:t>
            </a:r>
            <a:r>
              <a:rPr lang="en-US" sz="1400" dirty="0"/>
              <a:t>,</a:t>
            </a:r>
            <a:r>
              <a:rPr lang="zh-CN" altLang="en-US" sz="1400" dirty="0"/>
              <a:t>是马克思主义中国化最新成果。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684780"/>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7" y="1390664"/>
            <a:ext cx="8097427" cy="2334861"/>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拓展三　中国共产党将马克思主义普遍真理同中国革命和建设的具体实际相结合</a:t>
            </a:r>
            <a:r>
              <a:rPr lang="en-US" sz="1400" b="1" dirty="0">
                <a:solidFill>
                  <a:srgbClr val="DE7538"/>
                </a:solidFill>
              </a:rPr>
              <a:t>,</a:t>
            </a:r>
            <a:r>
              <a:rPr lang="zh-CN" altLang="en-US" sz="1400" b="1" dirty="0">
                <a:solidFill>
                  <a:srgbClr val="DE7538"/>
                </a:solidFill>
              </a:rPr>
              <a:t>进行的重要实践有哪些</a:t>
            </a:r>
            <a:r>
              <a:rPr lang="en-US" sz="1400" b="1" dirty="0">
                <a:solidFill>
                  <a:srgbClr val="DE7538"/>
                </a:solidFill>
              </a:rPr>
              <a:t>?(</a:t>
            </a:r>
            <a:r>
              <a:rPr lang="zh-CN" altLang="en-US" sz="1400" b="1" dirty="0">
                <a:solidFill>
                  <a:srgbClr val="DE7538"/>
                </a:solidFill>
              </a:rPr>
              <a:t>举例说明</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革命实践</a:t>
            </a:r>
            <a:r>
              <a:rPr lang="en-US" sz="1400" dirty="0"/>
              <a:t>:</a:t>
            </a:r>
            <a:r>
              <a:rPr lang="zh-CN" altLang="en-US" sz="1400" dirty="0"/>
              <a:t>马克思主义与中国革命实际相结合</a:t>
            </a:r>
            <a:r>
              <a:rPr lang="en-US" sz="1400" dirty="0"/>
              <a:t>,</a:t>
            </a:r>
            <a:r>
              <a:rPr lang="zh-CN" altLang="en-US" sz="1400" dirty="0"/>
              <a:t>诞生了毛泽东思想</a:t>
            </a:r>
            <a:r>
              <a:rPr lang="en-US" sz="1400" dirty="0"/>
              <a:t>;</a:t>
            </a:r>
            <a:r>
              <a:rPr lang="zh-CN" altLang="en-US" sz="1400" dirty="0"/>
              <a:t>开辟了“农村包围城市”的革命道路。</a:t>
            </a:r>
            <a:r>
              <a:rPr lang="en-US" sz="1400" dirty="0"/>
              <a:t>(</a:t>
            </a:r>
            <a:r>
              <a:rPr lang="zh-CN" altLang="en-US" sz="1400" dirty="0"/>
              <a:t>或建立井冈山革命根据地、遵义会议、开展游击战争等</a:t>
            </a:r>
            <a:r>
              <a:rPr lang="en-US" sz="1400" dirty="0"/>
              <a:t>)</a:t>
            </a:r>
            <a:endParaRPr lang="zh-CN" altLang="en-US" sz="1400" dirty="0"/>
          </a:p>
          <a:p>
            <a:pPr>
              <a:lnSpc>
                <a:spcPct val="150000"/>
              </a:lnSpc>
            </a:pPr>
            <a:r>
              <a:rPr lang="en-US" sz="1400" dirty="0"/>
              <a:t>(2)</a:t>
            </a:r>
            <a:r>
              <a:rPr lang="zh-CN" altLang="en-US" sz="1400" dirty="0"/>
              <a:t>建设实践</a:t>
            </a:r>
            <a:r>
              <a:rPr lang="en-US" sz="1400" dirty="0"/>
              <a:t>:</a:t>
            </a:r>
            <a:r>
              <a:rPr lang="zh-CN" altLang="en-US" sz="1400" dirty="0"/>
              <a:t>马克思主义与中国建设实际相结合</a:t>
            </a:r>
            <a:r>
              <a:rPr lang="en-US" sz="1400" dirty="0"/>
              <a:t>,</a:t>
            </a:r>
            <a:r>
              <a:rPr lang="zh-CN" altLang="en-US" sz="1400" dirty="0"/>
              <a:t>形成了邓小平理论等中国特色社会主义理论体系</a:t>
            </a:r>
            <a:r>
              <a:rPr lang="en-US" sz="1400" dirty="0"/>
              <a:t>;</a:t>
            </a:r>
            <a:r>
              <a:rPr lang="zh-CN" altLang="en-US" sz="1400" dirty="0"/>
              <a:t>开创了中国特色社会主义道路。</a:t>
            </a:r>
            <a:r>
              <a:rPr lang="en-US" sz="1400" dirty="0"/>
              <a:t>(</a:t>
            </a:r>
            <a:r>
              <a:rPr lang="zh-CN" altLang="en-US" sz="1400" dirty="0"/>
              <a:t>其他如三大改造基本完成、中共十一届三中全会、改革开放、社会主义市场经济体制、“一国两制”方针、人民代表大会制度、民族区域自治制度等</a:t>
            </a:r>
            <a:r>
              <a:rPr lang="en-US" sz="1400" dirty="0"/>
              <a:t>)</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8453" y="1083212"/>
            <a:ext cx="8210550" cy="3101926"/>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8271" y="1151511"/>
            <a:ext cx="8097427" cy="2981192"/>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拓展四　</a:t>
            </a:r>
            <a:r>
              <a:rPr lang="en-US" sz="1400" b="1" dirty="0">
                <a:solidFill>
                  <a:srgbClr val="DE7538"/>
                </a:solidFill>
              </a:rPr>
              <a:t>20</a:t>
            </a:r>
            <a:r>
              <a:rPr lang="zh-CN" altLang="en-US" sz="1400" b="1" dirty="0">
                <a:solidFill>
                  <a:srgbClr val="DE7538"/>
                </a:solidFill>
              </a:rPr>
              <a:t>世纪七八十年代</a:t>
            </a:r>
            <a:r>
              <a:rPr lang="en-US" sz="1400" b="1" dirty="0">
                <a:solidFill>
                  <a:srgbClr val="DE7538"/>
                </a:solidFill>
              </a:rPr>
              <a:t>,</a:t>
            </a:r>
            <a:r>
              <a:rPr lang="zh-CN" altLang="en-US" sz="1400" b="1" dirty="0">
                <a:solidFill>
                  <a:srgbClr val="DE7538"/>
                </a:solidFill>
              </a:rPr>
              <a:t>中国和苏联先后进行了改革。然而</a:t>
            </a:r>
            <a:r>
              <a:rPr lang="en-US" sz="1400" b="1" dirty="0">
                <a:solidFill>
                  <a:srgbClr val="DE7538"/>
                </a:solidFill>
              </a:rPr>
              <a:t>,</a:t>
            </a:r>
            <a:r>
              <a:rPr lang="zh-CN" altLang="en-US" sz="1400" b="1" dirty="0">
                <a:solidFill>
                  <a:srgbClr val="DE7538"/>
                </a:solidFill>
              </a:rPr>
              <a:t>中、苏两国的改革却导致了不同的结果。为什么会出现这样的情况</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结果</a:t>
            </a:r>
            <a:r>
              <a:rPr lang="en-US" sz="1400" dirty="0"/>
              <a:t>:</a:t>
            </a:r>
            <a:r>
              <a:rPr lang="zh-CN" altLang="en-US" sz="1400" dirty="0"/>
              <a:t>中共十一届三中全会以后中国开始改革</a:t>
            </a:r>
            <a:r>
              <a:rPr lang="en-US" sz="1400" dirty="0"/>
              <a:t>,</a:t>
            </a:r>
            <a:r>
              <a:rPr lang="zh-CN" altLang="en-US" sz="1400" dirty="0"/>
              <a:t>在改革中找到了一条符合中国国情的、有中国特色的社会主义道路。苏联戈尔巴乔夫上台后开始改革</a:t>
            </a:r>
            <a:r>
              <a:rPr lang="en-US" sz="1400" dirty="0"/>
              <a:t>,</a:t>
            </a:r>
            <a:r>
              <a:rPr lang="zh-CN" altLang="en-US" sz="1400" dirty="0"/>
              <a:t>改革激化了苏联社会的各种矛盾</a:t>
            </a:r>
            <a:r>
              <a:rPr lang="en-US" sz="1400" dirty="0"/>
              <a:t>,</a:t>
            </a:r>
            <a:r>
              <a:rPr lang="zh-CN" altLang="en-US" sz="1400" dirty="0"/>
              <a:t>引发了社会的动荡和分裂</a:t>
            </a:r>
            <a:r>
              <a:rPr lang="en-US" sz="1400" dirty="0"/>
              <a:t>,</a:t>
            </a:r>
            <a:r>
              <a:rPr lang="zh-CN" altLang="en-US" sz="1400" dirty="0"/>
              <a:t>直接导致了苏联解体和苏共的垮台。</a:t>
            </a:r>
          </a:p>
          <a:p>
            <a:pPr>
              <a:lnSpc>
                <a:spcPct val="150000"/>
              </a:lnSpc>
            </a:pPr>
            <a:r>
              <a:rPr lang="en-US" sz="1400" dirty="0"/>
              <a:t>(2)</a:t>
            </a:r>
            <a:r>
              <a:rPr lang="zh-CN" altLang="en-US" sz="1400" dirty="0"/>
              <a:t>原因</a:t>
            </a:r>
            <a:r>
              <a:rPr lang="en-US" sz="1400" dirty="0"/>
              <a:t>:</a:t>
            </a:r>
            <a:r>
              <a:rPr lang="zh-CN" altLang="en-US" sz="1400" dirty="0"/>
              <a:t>出现不同的结果可从这几个方面分析</a:t>
            </a:r>
            <a:r>
              <a:rPr lang="en-US" sz="1400" dirty="0"/>
              <a:t>:①</a:t>
            </a:r>
            <a:r>
              <a:rPr lang="zh-CN" altLang="en-US" sz="1400" dirty="0"/>
              <a:t>改革中是否坚持以经济建设为中心</a:t>
            </a:r>
            <a:r>
              <a:rPr lang="en-US" sz="1400" dirty="0"/>
              <a:t>,</a:t>
            </a:r>
            <a:r>
              <a:rPr lang="zh-CN" altLang="en-US" sz="1400" dirty="0"/>
              <a:t>大力发展生产力</a:t>
            </a:r>
            <a:r>
              <a:rPr lang="en-US" sz="1400" dirty="0"/>
              <a:t>,</a:t>
            </a:r>
            <a:r>
              <a:rPr lang="zh-CN" altLang="en-US" sz="1400" dirty="0"/>
              <a:t>不断提高人民的物质和文化生活水平。</a:t>
            </a:r>
            <a:r>
              <a:rPr lang="en-US" sz="1400" dirty="0"/>
              <a:t>②</a:t>
            </a:r>
            <a:r>
              <a:rPr lang="zh-CN" altLang="en-US" sz="1400" dirty="0"/>
              <a:t>是否坚持党的领导和社会主义方向</a:t>
            </a:r>
            <a:r>
              <a:rPr lang="en-US" sz="1400" dirty="0"/>
              <a:t>,</a:t>
            </a:r>
            <a:r>
              <a:rPr lang="zh-CN" altLang="en-US" sz="1400" dirty="0"/>
              <a:t>坚持马克思主义的指导地位不动摇。</a:t>
            </a:r>
            <a:r>
              <a:rPr lang="en-US" sz="1400" dirty="0"/>
              <a:t>③</a:t>
            </a:r>
            <a:r>
              <a:rPr lang="zh-CN" altLang="en-US" sz="1400" dirty="0"/>
              <a:t>是否重视国内民族问题</a:t>
            </a:r>
            <a:r>
              <a:rPr lang="en-US" sz="1400" dirty="0"/>
              <a:t>,</a:t>
            </a:r>
            <a:r>
              <a:rPr lang="zh-CN" altLang="en-US" sz="1400" dirty="0"/>
              <a:t>正确处理民族关系。</a:t>
            </a:r>
            <a:r>
              <a:rPr lang="en-US" sz="1400" dirty="0"/>
              <a:t>④</a:t>
            </a:r>
            <a:r>
              <a:rPr lang="zh-CN" altLang="en-US" sz="1400" dirty="0"/>
              <a:t>对西方鼓吹的某些思想和价值观等是否采取了正确的对策。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764037" y="1041762"/>
            <a:ext cx="7608082" cy="1688530"/>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解读</a:t>
            </a:r>
            <a:r>
              <a:rPr lang="en-US" altLang="zh-CN" sz="1400" b="1" dirty="0">
                <a:solidFill>
                  <a:srgbClr val="DE7538"/>
                </a:solidFill>
                <a:latin typeface="微软雅黑" panose="020B0503020204020204" pitchFamily="34" charset="-122"/>
                <a:ea typeface="微软雅黑" panose="020B0503020204020204" pitchFamily="34" charset="-122"/>
              </a:rPr>
              <a:t>】</a:t>
            </a:r>
            <a:r>
              <a:rPr lang="en-US" sz="1400" dirty="0"/>
              <a:t>2018</a:t>
            </a:r>
            <a:r>
              <a:rPr lang="zh-CN" altLang="en-US" sz="1400" dirty="0"/>
              <a:t>年是马克思诞辰</a:t>
            </a:r>
            <a:r>
              <a:rPr lang="en-US" sz="1400" dirty="0"/>
              <a:t>200</a:t>
            </a:r>
            <a:r>
              <a:rPr lang="zh-CN" altLang="en-US" sz="1400" dirty="0"/>
              <a:t>周年。马克思给我们留下的最有价值、最具影响力的精神财富</a:t>
            </a:r>
            <a:r>
              <a:rPr lang="en-US" sz="1400" dirty="0"/>
              <a:t>,</a:t>
            </a:r>
            <a:r>
              <a:rPr lang="zh-CN" altLang="en-US" sz="1400" dirty="0"/>
              <a:t>就是以他名字命名的科学理论</a:t>
            </a:r>
            <a:r>
              <a:rPr lang="en-US" altLang="zh-CN" sz="1400" dirty="0"/>
              <a:t>——</a:t>
            </a:r>
            <a:r>
              <a:rPr lang="zh-CN" altLang="en-US" sz="1400" dirty="0"/>
              <a:t>马克思主义。伴随</a:t>
            </a:r>
            <a:r>
              <a:rPr lang="en-US" sz="1400" dirty="0"/>
              <a:t>170</a:t>
            </a:r>
            <a:r>
              <a:rPr lang="zh-CN" altLang="en-US" sz="1400" dirty="0"/>
              <a:t>年来的国际共产主义运动发展</a:t>
            </a:r>
            <a:r>
              <a:rPr lang="en-US" sz="1400" dirty="0"/>
              <a:t>,</a:t>
            </a:r>
            <a:r>
              <a:rPr lang="zh-CN" altLang="en-US" sz="1400" dirty="0"/>
              <a:t>马克思主义这面伟大旗帜始终高高飘扬</a:t>
            </a:r>
            <a:r>
              <a:rPr lang="en-US" sz="1400" dirty="0"/>
              <a:t>,</a:t>
            </a:r>
            <a:r>
              <a:rPr lang="zh-CN" altLang="en-US" sz="1400" dirty="0"/>
              <a:t>指导着无产阶级解放事业和人类文明不断发展进步</a:t>
            </a:r>
            <a:r>
              <a:rPr lang="en-US" sz="1400" dirty="0"/>
              <a:t>,</a:t>
            </a:r>
            <a:r>
              <a:rPr lang="zh-CN" altLang="en-US" sz="1400" dirty="0"/>
              <a:t>充分证明了这个理论的科学性、真理性。这一理论犹如壮丽的日出</a:t>
            </a:r>
            <a:r>
              <a:rPr lang="en-US" sz="1400" dirty="0"/>
              <a:t>,</a:t>
            </a:r>
            <a:r>
              <a:rPr lang="zh-CN" altLang="en-US" sz="1400" dirty="0"/>
              <a:t>照亮了人类探索历史规律和寻求自身解放的道路。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3272297"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马克思主义诞生与发展</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84810" y="1534830"/>
            <a:ext cx="1603324" cy="377411"/>
          </a:xfrm>
          <a:prstGeom prst="rect">
            <a:avLst/>
          </a:prstGeom>
        </p:spPr>
        <p:txBody>
          <a:bodyPr wrap="none">
            <a:spAutoFit/>
          </a:bodyPr>
          <a:lstStyle/>
          <a:p>
            <a:pPr>
              <a:lnSpc>
                <a:spcPct val="150000"/>
              </a:lnSpc>
            </a:pPr>
            <a:r>
              <a:rPr lang="en-US" sz="1400" b="1" dirty="0">
                <a:solidFill>
                  <a:srgbClr val="DE7538"/>
                </a:solidFill>
              </a:rPr>
              <a:t>1.</a:t>
            </a:r>
            <a:r>
              <a:rPr lang="zh-CN" altLang="en-US" sz="1400" b="1" dirty="0">
                <a:solidFill>
                  <a:srgbClr val="DE7538"/>
                </a:solidFill>
              </a:rPr>
              <a:t>马克思主义诞生</a:t>
            </a:r>
          </a:p>
        </p:txBody>
      </p:sp>
      <p:graphicFrame>
        <p:nvGraphicFramePr>
          <p:cNvPr id="13" name="表格 12"/>
          <p:cNvGraphicFramePr>
            <a:graphicFrameLocks noGrp="1"/>
          </p:cNvGraphicFramePr>
          <p:nvPr/>
        </p:nvGraphicFramePr>
        <p:xfrm>
          <a:off x="618979" y="1969475"/>
          <a:ext cx="8074854" cy="2940352"/>
        </p:xfrm>
        <a:graphic>
          <a:graphicData uri="http://schemas.openxmlformats.org/drawingml/2006/table">
            <a:tbl>
              <a:tblPr/>
              <a:tblGrid>
                <a:gridCol w="742515">
                  <a:extLst>
                    <a:ext uri="{9D8B030D-6E8A-4147-A177-3AD203B41FA5}">
                      <a16:colId xmlns:a16="http://schemas.microsoft.com/office/drawing/2014/main" val="20000"/>
                    </a:ext>
                  </a:extLst>
                </a:gridCol>
                <a:gridCol w="532086">
                  <a:extLst>
                    <a:ext uri="{9D8B030D-6E8A-4147-A177-3AD203B41FA5}">
                      <a16:colId xmlns:a16="http://schemas.microsoft.com/office/drawing/2014/main" val="20001"/>
                    </a:ext>
                  </a:extLst>
                </a:gridCol>
                <a:gridCol w="6800253">
                  <a:extLst>
                    <a:ext uri="{9D8B030D-6E8A-4147-A177-3AD203B41FA5}">
                      <a16:colId xmlns:a16="http://schemas.microsoft.com/office/drawing/2014/main" val="20002"/>
                    </a:ext>
                  </a:extLst>
                </a:gridCol>
              </a:tblGrid>
              <a:tr h="182614">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项目</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具体内容</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239567">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创立者</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马克思、恩格斯</a:t>
                      </a:r>
                      <a:endParaRPr lang="zh-CN" sz="13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239567">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理论组成</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马克思主义哲学、政治经济学和科学社会主义</a:t>
                      </a:r>
                      <a:endParaRPr lang="zh-CN" sz="13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415049">
                <a:tc rowSpan="4">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《共产党</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宣言》</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时间</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1848</a:t>
                      </a:r>
                      <a:r>
                        <a:rPr lang="zh-CN" sz="1300" kern="100" dirty="0">
                          <a:solidFill>
                            <a:srgbClr val="000000"/>
                          </a:solidFill>
                          <a:latin typeface="NEU-BZ-S92"/>
                          <a:ea typeface="微软雅黑" panose="020B0503020204020204" pitchFamily="34" charset="-122"/>
                          <a:cs typeface="Times New Roman" panose="02020603050405020304"/>
                        </a:rPr>
                        <a:t>年</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马克思、恩格斯为共产主义者同盟起草的纲领《共产党宣言》在伦敦正式出版</a:t>
                      </a:r>
                      <a:endParaRPr lang="zh-CN" sz="13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1197833">
                <a:tc vMerge="1">
                  <a:txBody>
                    <a:bodyPr/>
                    <a:lstStyle/>
                    <a:p>
                      <a:endParaRPr lang="zh-CN"/>
                    </a:p>
                  </a:txBody>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主要</a:t>
                      </a:r>
                      <a:endParaRPr lang="zh-CN" sz="1300" kern="100" dirty="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内容</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　《共产党宣言》揭示资本主义社会必将被没有阶级剥削和压迫的共产主义社会所取代。《共产党宣言》肯定资产阶级在历史上曾起到非常革命的作用。工人阶级创造了巨大的社会财富</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但他们相对日益贫困。号召工人阶级组织起来</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建立无产阶级自己的政党</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即共产党</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用暴力推翻资产阶级统治</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进行无产阶级革命</a:t>
                      </a:r>
                      <a:endParaRPr lang="zh-CN" sz="13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239567">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意义</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《共产党宣言》的发表</a:t>
                      </a:r>
                      <a:r>
                        <a:rPr lang="en-US" sz="1300" kern="100">
                          <a:solidFill>
                            <a:srgbClr val="000000"/>
                          </a:solidFill>
                          <a:latin typeface="NEU-BZ-S92"/>
                          <a:ea typeface="微软雅黑" panose="020B0503020204020204" pitchFamily="34" charset="-122"/>
                          <a:cs typeface="Times New Roman" panose="02020603050405020304"/>
                        </a:rPr>
                        <a:t>,</a:t>
                      </a:r>
                      <a:r>
                        <a:rPr lang="zh-CN" sz="1300" kern="100">
                          <a:solidFill>
                            <a:srgbClr val="000000"/>
                          </a:solidFill>
                          <a:latin typeface="NEU-BZ-S92"/>
                          <a:ea typeface="微软雅黑" panose="020B0503020204020204" pitchFamily="34" charset="-122"/>
                          <a:cs typeface="Times New Roman" panose="02020603050405020304"/>
                        </a:rPr>
                        <a:t>标志着马克思主义的诞生</a:t>
                      </a:r>
                      <a:endParaRPr lang="zh-CN" sz="1300" kern="10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r h="239567">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影响</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马克思主义诞生后</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国际工人运动进入了一个新的历史时期</a:t>
                      </a:r>
                      <a:endParaRPr lang="zh-CN" sz="13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0241" name="Rectangle 1"/>
          <p:cNvSpPr>
            <a:spLocks noChangeArrowheads="1"/>
          </p:cNvSpPr>
          <p:nvPr/>
        </p:nvSpPr>
        <p:spPr bwMode="auto">
          <a:xfrm>
            <a:off x="513470" y="1188720"/>
            <a:ext cx="1064715"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伟大尝试</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97878" y="1550084"/>
          <a:ext cx="7962314" cy="2358390"/>
        </p:xfrm>
        <a:graphic>
          <a:graphicData uri="http://schemas.openxmlformats.org/drawingml/2006/table">
            <a:tbl>
              <a:tblPr/>
              <a:tblGrid>
                <a:gridCol w="992325">
                  <a:extLst>
                    <a:ext uri="{9D8B030D-6E8A-4147-A177-3AD203B41FA5}">
                      <a16:colId xmlns:a16="http://schemas.microsoft.com/office/drawing/2014/main" val="20000"/>
                    </a:ext>
                  </a:extLst>
                </a:gridCol>
                <a:gridCol w="6969989">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背景</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1870</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法国在普法战争中失败</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社会矛盾激化</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领导机构</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第一国际法国支部参与并领导了巴黎公社运动</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经过</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1871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18</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巴黎的无产阶级和人民群众举行武装起义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推翻了资产阶级反动统治</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建立了世界上第一个无产阶级政权——巴黎公社。</a:t>
                      </a:r>
                      <a:r>
                        <a:rPr lang="en-US" sz="1400" kern="100" dirty="0">
                          <a:solidFill>
                            <a:srgbClr val="000000"/>
                          </a:solidFill>
                          <a:latin typeface="+mj-lt"/>
                          <a:ea typeface="微软雅黑" panose="020B0503020204020204" pitchFamily="34" charset="-122"/>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28</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资产阶级反动政府勾结普军联合反扑</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公社失败</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性质</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无产阶级政权</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意义</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是无产阶级建立政权的第一次伟大尝试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公社战士表现出的大无畏精神永远激励着后人</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241"/>
                                        </p:tgtEl>
                                        <p:attrNameLst>
                                          <p:attrName>style.visibility</p:attrName>
                                        </p:attrNameLst>
                                      </p:cBhvr>
                                      <p:to>
                                        <p:strVal val="visible"/>
                                      </p:to>
                                    </p:set>
                                    <p:anim calcmode="lin" valueType="num">
                                      <p:cBhvr additive="base">
                                        <p:cTn id="17" dur="500" fill="hold"/>
                                        <p:tgtEl>
                                          <p:spTgt spid="10241"/>
                                        </p:tgtEl>
                                        <p:attrNameLst>
                                          <p:attrName>ppt_x</p:attrName>
                                        </p:attrNameLst>
                                      </p:cBhvr>
                                      <p:tavLst>
                                        <p:tav tm="0">
                                          <p:val>
                                            <p:strVal val="#ppt_x"/>
                                          </p:val>
                                        </p:tav>
                                        <p:tav tm="100000">
                                          <p:val>
                                            <p:strVal val="#ppt_x"/>
                                          </p:val>
                                        </p:tav>
                                      </p:tavLst>
                                    </p:anim>
                                    <p:anim calcmode="lin" valueType="num">
                                      <p:cBhvr additive="base">
                                        <p:cTn id="18" dur="500" fill="hold"/>
                                        <p:tgtEl>
                                          <p:spTgt spid="1024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513470" y="1188720"/>
            <a:ext cx="1064715"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b="1" dirty="0">
                <a:solidFill>
                  <a:srgbClr val="DE7538"/>
                </a:solidFill>
              </a:rPr>
              <a:t>3.</a:t>
            </a:r>
            <a:r>
              <a:rPr lang="zh-CN" altLang="en-US" sz="1400" b="1" dirty="0">
                <a:solidFill>
                  <a:srgbClr val="DE7538"/>
                </a:solidFill>
              </a:rPr>
              <a:t>变成现实</a:t>
            </a:r>
          </a:p>
        </p:txBody>
      </p:sp>
      <p:graphicFrame>
        <p:nvGraphicFramePr>
          <p:cNvPr id="10" name="表格 9"/>
          <p:cNvGraphicFramePr>
            <a:graphicFrameLocks noGrp="1"/>
          </p:cNvGraphicFramePr>
          <p:nvPr/>
        </p:nvGraphicFramePr>
        <p:xfrm>
          <a:off x="675249" y="1589649"/>
          <a:ext cx="7870873" cy="1979148"/>
        </p:xfrm>
        <a:graphic>
          <a:graphicData uri="http://schemas.openxmlformats.org/drawingml/2006/table">
            <a:tbl>
              <a:tblPr/>
              <a:tblGrid>
                <a:gridCol w="980929">
                  <a:extLst>
                    <a:ext uri="{9D8B030D-6E8A-4147-A177-3AD203B41FA5}">
                      <a16:colId xmlns:a16="http://schemas.microsoft.com/office/drawing/2014/main" val="20000"/>
                    </a:ext>
                  </a:extLst>
                </a:gridCol>
                <a:gridCol w="6889944">
                  <a:extLst>
                    <a:ext uri="{9D8B030D-6E8A-4147-A177-3AD203B41FA5}">
                      <a16:colId xmlns:a16="http://schemas.microsoft.com/office/drawing/2014/main" val="20001"/>
                    </a:ext>
                  </a:extLst>
                </a:gridCol>
              </a:tblGrid>
              <a:tr h="313845">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项目</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ea"/>
                          <a:ea typeface="+mj-ea"/>
                          <a:cs typeface="Times New Roman" panose="02020603050405020304"/>
                        </a:rPr>
                        <a:t>具体内容</a:t>
                      </a:r>
                      <a:endParaRPr lang="zh-CN" sz="105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999182">
                <a:tc>
                  <a:txBody>
                    <a:bodyPr/>
                    <a:lstStyle/>
                    <a:p>
                      <a:pPr algn="ctr">
                        <a:lnSpc>
                          <a:spcPct val="150000"/>
                        </a:lnSpc>
                        <a:spcAft>
                          <a:spcPts val="0"/>
                        </a:spcAft>
                      </a:pPr>
                      <a:r>
                        <a:rPr lang="zh-CN" sz="1400" kern="100" dirty="0">
                          <a:solidFill>
                            <a:srgbClr val="000000"/>
                          </a:solidFill>
                          <a:latin typeface="+mj-ea"/>
                          <a:ea typeface="+mj-ea"/>
                          <a:cs typeface="Times New Roman" panose="02020603050405020304"/>
                        </a:rPr>
                        <a:t>经过</a:t>
                      </a:r>
                      <a:endParaRPr lang="zh-CN" sz="105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a:t>
                      </a:r>
                      <a:r>
                        <a:rPr lang="en-US" sz="1400" kern="100" dirty="0">
                          <a:solidFill>
                            <a:srgbClr val="000000"/>
                          </a:solidFill>
                          <a:latin typeface="+mj-ea"/>
                          <a:ea typeface="+mj-ea"/>
                          <a:cs typeface="Times New Roman" panose="02020603050405020304"/>
                        </a:rPr>
                        <a:t>1917</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11</a:t>
                      </a:r>
                      <a:r>
                        <a:rPr lang="zh-CN" sz="1400" kern="100" dirty="0">
                          <a:solidFill>
                            <a:srgbClr val="000000"/>
                          </a:solidFill>
                          <a:latin typeface="+mj-ea"/>
                          <a:ea typeface="+mj-ea"/>
                          <a:cs typeface="Times New Roman" panose="02020603050405020304"/>
                        </a:rPr>
                        <a:t>月</a:t>
                      </a:r>
                      <a:r>
                        <a:rPr lang="en-US" sz="1400" kern="100" dirty="0">
                          <a:solidFill>
                            <a:srgbClr val="000000"/>
                          </a:solidFill>
                          <a:latin typeface="+mj-ea"/>
                          <a:ea typeface="+mj-ea"/>
                          <a:cs typeface="Times New Roman" panose="02020603050405020304"/>
                        </a:rPr>
                        <a:t>6</a:t>
                      </a:r>
                      <a:r>
                        <a:rPr lang="zh-CN" sz="1400" kern="100" dirty="0">
                          <a:solidFill>
                            <a:srgbClr val="000000"/>
                          </a:solidFill>
                          <a:latin typeface="+mj-ea"/>
                          <a:ea typeface="+mj-ea"/>
                          <a:cs typeface="Times New Roman" panose="02020603050405020304"/>
                        </a:rPr>
                        <a:t>日晚</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列宁秘密来到彼得格勒的起义总指挥部——斯莫尔尼宫</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亲自领导起义。第二天</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彼得格勒武装起义取得胜利。这次革命因发生在俄历</a:t>
                      </a:r>
                      <a:r>
                        <a:rPr lang="en-US" sz="1400" kern="100" dirty="0">
                          <a:solidFill>
                            <a:srgbClr val="000000"/>
                          </a:solidFill>
                          <a:latin typeface="+mj-ea"/>
                          <a:ea typeface="+mj-ea"/>
                          <a:cs typeface="Times New Roman" panose="02020603050405020304"/>
                        </a:rPr>
                        <a:t>10</a:t>
                      </a:r>
                      <a:r>
                        <a:rPr lang="zh-CN" sz="1400" kern="100" dirty="0">
                          <a:solidFill>
                            <a:srgbClr val="000000"/>
                          </a:solidFill>
                          <a:latin typeface="+mj-ea"/>
                          <a:ea typeface="+mj-ea"/>
                          <a:cs typeface="Times New Roman" panose="02020603050405020304"/>
                        </a:rPr>
                        <a:t>月</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被称为“十月革命”</a:t>
                      </a:r>
                      <a:endParaRPr lang="zh-CN" sz="1050" kern="100" dirty="0">
                        <a:solidFill>
                          <a:srgbClr val="000000"/>
                        </a:solidFill>
                        <a:latin typeface="+mj-ea"/>
                        <a:ea typeface="+mj-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66121">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意义</a:t>
                      </a:r>
                      <a:endParaRPr lang="zh-CN" sz="105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十月革命是人类历史上第一次胜利的社会主义革命</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建立了第一个无产阶级专政的国家</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推动了国际无产阶级革命运动</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鼓舞了殖民地半殖民地人民的解放斗争</a:t>
                      </a:r>
                      <a:endParaRPr lang="zh-CN" sz="1050" kern="100" dirty="0">
                        <a:solidFill>
                          <a:srgbClr val="000000"/>
                        </a:solidFill>
                        <a:latin typeface="+mj-ea"/>
                        <a:ea typeface="+mj-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513470" y="1188720"/>
            <a:ext cx="1064715"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b="1" dirty="0">
                <a:solidFill>
                  <a:srgbClr val="DE7538"/>
                </a:solidFill>
              </a:rPr>
              <a:t>4.</a:t>
            </a:r>
            <a:r>
              <a:rPr lang="zh-CN" altLang="en-US" sz="1400" b="1" dirty="0">
                <a:solidFill>
                  <a:srgbClr val="DE7538"/>
                </a:solidFill>
              </a:rPr>
              <a:t>传入中国</a:t>
            </a:r>
          </a:p>
        </p:txBody>
      </p:sp>
      <p:graphicFrame>
        <p:nvGraphicFramePr>
          <p:cNvPr id="10" name="表格 9"/>
          <p:cNvGraphicFramePr>
            <a:graphicFrameLocks noGrp="1"/>
          </p:cNvGraphicFramePr>
          <p:nvPr/>
        </p:nvGraphicFramePr>
        <p:xfrm>
          <a:off x="569742" y="1604597"/>
          <a:ext cx="7927143" cy="2139315"/>
        </p:xfrm>
        <a:graphic>
          <a:graphicData uri="http://schemas.openxmlformats.org/drawingml/2006/table">
            <a:tbl>
              <a:tblPr/>
              <a:tblGrid>
                <a:gridCol w="987942">
                  <a:extLst>
                    <a:ext uri="{9D8B030D-6E8A-4147-A177-3AD203B41FA5}">
                      <a16:colId xmlns:a16="http://schemas.microsoft.com/office/drawing/2014/main" val="20000"/>
                    </a:ext>
                  </a:extLst>
                </a:gridCol>
                <a:gridCol w="6939201">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项目</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马克思主义</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传播</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1917</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俄国十月革命的胜利</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使中国先进知识分子看到了曙光。经过五四运动</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越来越多的先进知识分子开始关注马克思主义。</a:t>
                      </a:r>
                      <a:r>
                        <a:rPr lang="en-US" sz="1400" kern="100" dirty="0">
                          <a:solidFill>
                            <a:srgbClr val="000000"/>
                          </a:solidFill>
                          <a:latin typeface="+mn-lt"/>
                          <a:ea typeface="微软雅黑" panose="020B0503020204020204" pitchFamily="34" charset="-122"/>
                          <a:cs typeface="Times New Roman" panose="02020603050405020304"/>
                        </a:rPr>
                        <a:t>1919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《新青年》出版“马克思主义研究专号”</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刊载了李大钊的文章《我的马克思主义观》</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对马克思主义作了较为系统的介绍。五四运动后</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马克思主义开始与中国工人运动结合起来</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中国共产党</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成立</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1921</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一个以马克思主义为指导、一个勇担民族复兴历史大任、一个必将带领中国人民创造人间奇迹的马克思主义政党——中国共产党应运而生</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7169" name="Rectangle 1"/>
          <p:cNvSpPr>
            <a:spLocks noChangeArrowheads="1"/>
          </p:cNvSpPr>
          <p:nvPr/>
        </p:nvSpPr>
        <p:spPr bwMode="auto">
          <a:xfrm>
            <a:off x="499402" y="1195753"/>
            <a:ext cx="1244251"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5.</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壮大与挫折</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18979" y="1594046"/>
          <a:ext cx="7927144" cy="2779395"/>
        </p:xfrm>
        <a:graphic>
          <a:graphicData uri="http://schemas.openxmlformats.org/drawingml/2006/table">
            <a:tbl>
              <a:tblPr/>
              <a:tblGrid>
                <a:gridCol w="633045">
                  <a:extLst>
                    <a:ext uri="{9D8B030D-6E8A-4147-A177-3AD203B41FA5}">
                      <a16:colId xmlns:a16="http://schemas.microsoft.com/office/drawing/2014/main" val="20000"/>
                    </a:ext>
                  </a:extLst>
                </a:gridCol>
                <a:gridCol w="7294099">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壮大</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1949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苏联同保加利亚、匈牙利、波兰、罗马尼亚、捷克斯洛伐克等国家建立了经济互助委员会</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简称“经互会”。</a:t>
                      </a:r>
                      <a:r>
                        <a:rPr lang="en-US" sz="1400" kern="100" dirty="0">
                          <a:solidFill>
                            <a:srgbClr val="000000"/>
                          </a:solidFill>
                          <a:latin typeface="+mj-lt"/>
                          <a:ea typeface="微软雅黑" panose="020B0503020204020204" pitchFamily="34" charset="-122"/>
                          <a:cs typeface="Times New Roman" panose="02020603050405020304"/>
                        </a:rPr>
                        <a:t>1949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中华人民共和国成立后不久</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苏联就与中国建立了外交关系。</a:t>
                      </a:r>
                      <a:r>
                        <a:rPr lang="en-US" sz="1400" kern="100" dirty="0">
                          <a:solidFill>
                            <a:srgbClr val="000000"/>
                          </a:solidFill>
                          <a:latin typeface="+mj-lt"/>
                          <a:ea typeface="微软雅黑" panose="020B0503020204020204" pitchFamily="34" charset="-122"/>
                          <a:cs typeface="Times New Roman" panose="02020603050405020304"/>
                        </a:rPr>
                        <a:t>1950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中苏缔结了友好同盟互助条约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加强了社会主义阵营的力量</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挫折</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东欧剧变</a:t>
                      </a:r>
                      <a:r>
                        <a:rPr lang="en-US" sz="1400" kern="100" dirty="0">
                          <a:solidFill>
                            <a:srgbClr val="000000"/>
                          </a:solidFill>
                          <a:latin typeface="+mj-lt"/>
                          <a:ea typeface="微软雅黑" panose="020B0503020204020204" pitchFamily="34" charset="-122"/>
                          <a:cs typeface="Times New Roman" panose="02020603050405020304"/>
                        </a:rPr>
                        <a:t>:20</a:t>
                      </a:r>
                      <a:r>
                        <a:rPr lang="zh-CN" sz="1400" kern="100" dirty="0">
                          <a:solidFill>
                            <a:srgbClr val="000000"/>
                          </a:solidFill>
                          <a:latin typeface="+mj-lt"/>
                          <a:ea typeface="微软雅黑" panose="020B0503020204020204" pitchFamily="34" charset="-122"/>
                          <a:cs typeface="Times New Roman" panose="02020603050405020304"/>
                        </a:rPr>
                        <a:t>世纪</a:t>
                      </a:r>
                      <a:r>
                        <a:rPr lang="en-US" sz="1400" kern="100" dirty="0">
                          <a:solidFill>
                            <a:srgbClr val="000000"/>
                          </a:solidFill>
                          <a:latin typeface="+mj-lt"/>
                          <a:ea typeface="微软雅黑" panose="020B0503020204020204" pitchFamily="34" charset="-122"/>
                          <a:cs typeface="Times New Roman" panose="02020603050405020304"/>
                        </a:rPr>
                        <a:t>60</a:t>
                      </a:r>
                      <a:r>
                        <a:rPr lang="zh-CN" sz="1400" kern="100" dirty="0">
                          <a:solidFill>
                            <a:srgbClr val="000000"/>
                          </a:solidFill>
                          <a:latin typeface="+mj-lt"/>
                          <a:ea typeface="微软雅黑" panose="020B0503020204020204" pitchFamily="34" charset="-122"/>
                          <a:cs typeface="Times New Roman" panose="02020603050405020304"/>
                        </a:rPr>
                        <a:t>年代以后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东欧社会主义国家政治、经济上都出现严重问题。各国虽然进行了一些改革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但成效不大</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社会矛盾日益尖锐。</a:t>
                      </a:r>
                      <a:r>
                        <a:rPr lang="en-US" sz="1400" kern="100" dirty="0">
                          <a:solidFill>
                            <a:srgbClr val="000000"/>
                          </a:solidFill>
                          <a:latin typeface="+mj-lt"/>
                          <a:ea typeface="微软雅黑" panose="020B0503020204020204" pitchFamily="34" charset="-122"/>
                          <a:cs typeface="Times New Roman" panose="02020603050405020304"/>
                        </a:rPr>
                        <a:t>80</a:t>
                      </a:r>
                      <a:r>
                        <a:rPr lang="zh-CN" sz="1400" kern="100" dirty="0">
                          <a:solidFill>
                            <a:srgbClr val="000000"/>
                          </a:solidFill>
                          <a:latin typeface="+mj-lt"/>
                          <a:ea typeface="微软雅黑" panose="020B0503020204020204" pitchFamily="34" charset="-122"/>
                          <a:cs typeface="Times New Roman" panose="02020603050405020304"/>
                        </a:rPr>
                        <a:t>年代末</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受戈尔巴乔夫改革的影响</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东欧各国开始实行政治多元化。此后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东欧政局激烈动荡。在短短的两三年里</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东欧各国社会制度都发生了根本性变化</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(2)1991</a:t>
                      </a:r>
                      <a:r>
                        <a:rPr lang="zh-CN" sz="1400" kern="100" dirty="0">
                          <a:solidFill>
                            <a:srgbClr val="000000"/>
                          </a:solidFill>
                          <a:latin typeface="+mj-lt"/>
                          <a:ea typeface="微软雅黑" panose="020B0503020204020204" pitchFamily="34" charset="-122"/>
                          <a:cs typeface="Times New Roman" panose="02020603050405020304"/>
                        </a:rPr>
                        <a:t>年底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苏联解体</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社会主义运动遭受严重挫折</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169"/>
                                        </p:tgtEl>
                                        <p:attrNameLst>
                                          <p:attrName>style.visibility</p:attrName>
                                        </p:attrNameLst>
                                      </p:cBhvr>
                                      <p:to>
                                        <p:strVal val="visible"/>
                                      </p:to>
                                    </p:set>
                                    <p:anim calcmode="lin" valueType="num">
                                      <p:cBhvr additive="base">
                                        <p:cTn id="17" dur="500" fill="hold"/>
                                        <p:tgtEl>
                                          <p:spTgt spid="7169"/>
                                        </p:tgtEl>
                                        <p:attrNameLst>
                                          <p:attrName>ppt_x</p:attrName>
                                        </p:attrNameLst>
                                      </p:cBhvr>
                                      <p:tavLst>
                                        <p:tav tm="0">
                                          <p:val>
                                            <p:strVal val="#ppt_x"/>
                                          </p:val>
                                        </p:tav>
                                        <p:tav tm="100000">
                                          <p:val>
                                            <p:strVal val="#ppt_x"/>
                                          </p:val>
                                        </p:tav>
                                      </p:tavLst>
                                    </p:anim>
                                    <p:anim calcmode="lin" valueType="num">
                                      <p:cBhvr additive="base">
                                        <p:cTn id="18" dur="500" fill="hold"/>
                                        <p:tgtEl>
                                          <p:spTgt spid="716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3128027"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马克思主义的中国化</a:t>
            </a:r>
          </a:p>
        </p:txBody>
      </p:sp>
      <p:graphicFrame>
        <p:nvGraphicFramePr>
          <p:cNvPr id="10" name="表格 9"/>
          <p:cNvGraphicFramePr>
            <a:graphicFrameLocks noGrp="1"/>
          </p:cNvGraphicFramePr>
          <p:nvPr/>
        </p:nvGraphicFramePr>
        <p:xfrm>
          <a:off x="597878" y="1676694"/>
          <a:ext cx="7948245" cy="2779395"/>
        </p:xfrm>
        <a:graphic>
          <a:graphicData uri="http://schemas.openxmlformats.org/drawingml/2006/table">
            <a:tbl>
              <a:tblPr/>
              <a:tblGrid>
                <a:gridCol w="990572">
                  <a:extLst>
                    <a:ext uri="{9D8B030D-6E8A-4147-A177-3AD203B41FA5}">
                      <a16:colId xmlns:a16="http://schemas.microsoft.com/office/drawing/2014/main" val="20000"/>
                    </a:ext>
                  </a:extLst>
                </a:gridCol>
                <a:gridCol w="6957673">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成果</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毛泽东思想</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在领导中国革命和建设的过程中</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以毛泽东为主要代表的中国共产党人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把马克思列宁主义的基本原理同中国革命的具体实际结合起来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创立了毛泽东思想</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开辟了“农村包围城市”的革命道路等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第一次实现了马克思主义的中国化。在毛泽东思想指引下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中国共产党领导全国各族人民</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取得了新民主主义革命的胜利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建立了人民民主专政的中华人民共和国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顺利地进行了社会主义改造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确立了社会主义基本制度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发展了社会主义的经济、政治和文化</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初步探索了社会主义建设的道路</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邓小平理论</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阐明了在中国建设社会主义、巩固和发展社会主义的基本问题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是马克思主义在中国发展的新阶段</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1946" y="1274133"/>
          <a:ext cx="7962312" cy="2560320"/>
        </p:xfrm>
        <a:graphic>
          <a:graphicData uri="http://schemas.openxmlformats.org/drawingml/2006/table">
            <a:tbl>
              <a:tblPr/>
              <a:tblGrid>
                <a:gridCol w="992325">
                  <a:extLst>
                    <a:ext uri="{9D8B030D-6E8A-4147-A177-3AD203B41FA5}">
                      <a16:colId xmlns:a16="http://schemas.microsoft.com/office/drawing/2014/main" val="20000"/>
                    </a:ext>
                  </a:extLst>
                </a:gridCol>
                <a:gridCol w="6969987">
                  <a:extLst>
                    <a:ext uri="{9D8B030D-6E8A-4147-A177-3AD203B41FA5}">
                      <a16:colId xmlns:a16="http://schemas.microsoft.com/office/drawing/2014/main" val="20001"/>
                    </a:ext>
                  </a:extLst>
                </a:gridCol>
              </a:tblGrid>
              <a:tr h="614112">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“三个代表”</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重要思想</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进一步回答了什么是社会主义、怎样建设社会主义的问题</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创造性地回答了建设什么样的党、怎样建设党的问题</a:t>
                      </a:r>
                      <a:endParaRPr lang="zh-CN" sz="1400" kern="100">
                        <a:solidFill>
                          <a:srgbClr val="000000"/>
                        </a:solidFill>
                        <a:latin typeface="+mj-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470793">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科学发展观</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对新形势下实现什么样的发展、怎样发展等重大问题作出了新的科学回答</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是马克思主义关于发展的世界观和方法论的集中体现</a:t>
                      </a:r>
                      <a:endParaRPr lang="zh-CN" sz="1400" kern="100" dirty="0">
                        <a:solidFill>
                          <a:srgbClr val="000000"/>
                        </a:solidFill>
                        <a:latin typeface="+mj-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228224">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习近平新</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时代中国</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特色社会</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主义思想</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它是对马克思列宁主义、毛泽东思想、邓小平理论、“三个代表”重要思想、科学发展观的继承和发展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是马克思主义中国化最新成果</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是党和人民实践经验和集体智慧的结晶</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是中国特色社会主义理论体系的重要组成部分</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是全党全国人民为实现中华民族的伟大复兴而奋斗的行动指南</a:t>
                      </a:r>
                      <a:endParaRPr lang="zh-CN" sz="1400" kern="100" dirty="0">
                        <a:solidFill>
                          <a:srgbClr val="000000"/>
                        </a:solidFill>
                        <a:latin typeface="+mj-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1</TotalTime>
  <Words>405</Words>
  <Application>Microsoft Office PowerPoint</Application>
  <PresentationFormat>全屏显示(16:9)</PresentationFormat>
  <Paragraphs>96</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2018-12-29T03:59:32Z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