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308" r:id="rId2"/>
    <p:sldId id="309" r:id="rId3"/>
    <p:sldId id="314" r:id="rId4"/>
    <p:sldId id="315" r:id="rId5"/>
    <p:sldId id="316" r:id="rId6"/>
    <p:sldId id="326" r:id="rId7"/>
    <p:sldId id="327" r:id="rId8"/>
    <p:sldId id="328" r:id="rId9"/>
    <p:sldId id="329" r:id="rId10"/>
    <p:sldId id="330" r:id="rId11"/>
    <p:sldId id="331" r:id="rId12"/>
    <p:sldId id="317" r:id="rId13"/>
    <p:sldId id="318" r:id="rId14"/>
    <p:sldId id="332" r:id="rId15"/>
    <p:sldId id="320" r:id="rId16"/>
    <p:sldId id="319" r:id="rId17"/>
    <p:sldId id="322" r:id="rId18"/>
    <p:sldId id="321" r:id="rId19"/>
    <p:sldId id="333" r:id="rId20"/>
    <p:sldId id="323" r:id="rId2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7538"/>
    <a:srgbClr val="C00000"/>
    <a:srgbClr val="A73904"/>
    <a:srgbClr val="D83657"/>
    <a:srgbClr val="0FA096"/>
    <a:srgbClr val="006762"/>
    <a:srgbClr val="A2003A"/>
    <a:srgbClr val="008D3F"/>
    <a:srgbClr val="66A96A"/>
    <a:srgbClr val="0053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58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913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024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508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883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219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766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538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428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966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496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035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866C-455C-43CF-9D48-F7E46E967483}" type="datetimeFigureOut">
              <a:rPr lang="zh-CN" altLang="en-US" smtClean="0"/>
              <a:t>2018/12/29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978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88" y="1595374"/>
            <a:ext cx="71994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知识专题</a:t>
            </a:r>
            <a:r>
              <a:rPr lang="en-US" altLang="en-US" sz="32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2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en-US" altLang="en-US" sz="32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32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中外农业和工业发展史</a:t>
            </a:r>
            <a:endParaRPr lang="en-US" altLang="zh-CN" sz="3200" b="1" spc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4791459" y="8394"/>
            <a:ext cx="42900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b="1" dirty="0">
                <a:solidFill>
                  <a:schemeClr val="bg1">
                    <a:alpha val="19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MODULE ONE</a:t>
            </a:r>
            <a:endParaRPr lang="zh-CN" altLang="en-US" sz="4400" b="1" dirty="0">
              <a:solidFill>
                <a:schemeClr val="bg1">
                  <a:alpha val="19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6986707" y="743719"/>
            <a:ext cx="20762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spc="100" dirty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第一模块</a:t>
            </a:r>
            <a:r>
              <a:rPr lang="en-US" altLang="zh-CN" sz="1600" b="1" spc="100" dirty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b="1" spc="100" dirty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知识专题</a:t>
            </a:r>
            <a:endParaRPr lang="en-US" altLang="zh-CN" sz="1600" b="1" spc="100" dirty="0">
              <a:solidFill>
                <a:schemeClr val="bg1"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18977" y="1393576"/>
          <a:ext cx="7828671" cy="1280160"/>
        </p:xfrm>
        <a:graphic>
          <a:graphicData uri="http://schemas.openxmlformats.org/drawingml/2006/table">
            <a:tbl>
              <a:tblPr/>
              <a:tblGrid>
                <a:gridCol w="8315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1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7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496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家庭联</a:t>
                      </a:r>
                      <a:endParaRPr lang="zh-CN" sz="105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产承包</a:t>
                      </a:r>
                      <a:endParaRPr lang="zh-CN" sz="105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责任制</a:t>
                      </a:r>
                      <a:endParaRPr lang="zh-CN" sz="105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方正书宋_GBK"/>
                          <a:cs typeface="Times New Roman" panose="02020603050405020304"/>
                        </a:rPr>
                        <a:t>1978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</a:t>
                      </a:r>
                      <a:endParaRPr lang="zh-CN" sz="105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底开始</a:t>
                      </a:r>
                      <a:endParaRPr lang="zh-CN" sz="105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改革先从农村开始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以调动农民的生产积极性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促进农村经济发展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坚持土地公有制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改变经营管理方式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实行包产到户、自负盈亏</a:t>
                      </a:r>
                      <a:endParaRPr lang="zh-CN" sz="105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家庭联产承包责任制的实行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激发了农民的劳动热情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带来农村生产力的大解放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农业生产和农民收入均有很大提高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97876" y="1294228"/>
            <a:ext cx="8011551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 </a:t>
            </a:r>
            <a:r>
              <a:rPr lang="en-US" sz="1400" dirty="0"/>
              <a:t>(2)</a:t>
            </a:r>
            <a:r>
              <a:rPr lang="zh-CN" altLang="en-US" sz="1400" dirty="0"/>
              <a:t>袁隆平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　　</a:t>
            </a:r>
            <a:r>
              <a:rPr lang="en-US" sz="1400" dirty="0"/>
              <a:t>20</a:t>
            </a:r>
            <a:r>
              <a:rPr lang="zh-CN" altLang="en-US" sz="1400" dirty="0"/>
              <a:t>世纪</a:t>
            </a:r>
            <a:r>
              <a:rPr lang="en-US" sz="1400" dirty="0"/>
              <a:t>70</a:t>
            </a:r>
            <a:r>
              <a:rPr lang="zh-CN" altLang="en-US" sz="1400" dirty="0"/>
              <a:t>年代</a:t>
            </a:r>
            <a:r>
              <a:rPr lang="en-US" sz="1400" dirty="0"/>
              <a:t>,</a:t>
            </a:r>
            <a:r>
              <a:rPr lang="zh-CN" altLang="en-US" sz="1400" dirty="0"/>
              <a:t>袁隆平在世界上首次成功培育出籼型杂交水稻</a:t>
            </a:r>
            <a:r>
              <a:rPr lang="en-US" sz="1400" dirty="0"/>
              <a:t>,</a:t>
            </a:r>
            <a:r>
              <a:rPr lang="zh-CN" altLang="en-US" sz="1400" dirty="0"/>
              <a:t>被称为“杂交水稻之父”。</a:t>
            </a:r>
            <a:r>
              <a:rPr lang="en-US" sz="1400" dirty="0"/>
              <a:t>2001</a:t>
            </a:r>
            <a:r>
              <a:rPr lang="zh-CN" altLang="en-US" sz="1400" dirty="0"/>
              <a:t>年</a:t>
            </a:r>
            <a:r>
              <a:rPr lang="en-US" sz="1400" dirty="0"/>
              <a:t>,</a:t>
            </a:r>
            <a:r>
              <a:rPr lang="zh-CN" altLang="en-US" sz="1400" dirty="0"/>
              <a:t>袁隆平获得首届国家最高科学技术奖</a:t>
            </a:r>
            <a:r>
              <a:rPr lang="en-US" sz="1400" dirty="0"/>
              <a:t>,</a:t>
            </a:r>
            <a:r>
              <a:rPr lang="zh-CN" altLang="en-US" sz="1400" dirty="0"/>
              <a:t>他也是我国第一个特等发明奖的获得者。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14"/>
          <p:cNvSpPr txBox="1"/>
          <p:nvPr/>
        </p:nvSpPr>
        <p:spPr>
          <a:xfrm>
            <a:off x="545146" y="1148401"/>
            <a:ext cx="2692010" cy="465118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要点二</a:t>
            </a:r>
            <a:r>
              <a:rPr lang="en-US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世界农业的发展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618978" y="1702192"/>
          <a:ext cx="7906044" cy="2340917"/>
        </p:xfrm>
        <a:graphic>
          <a:graphicData uri="http://schemas.openxmlformats.org/drawingml/2006/table">
            <a:tbl>
              <a:tblPr/>
              <a:tblGrid>
                <a:gridCol w="9003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057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06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国家或地区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具体内容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0476" marR="6047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7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欧洲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方正书宋_GBK"/>
                          <a:cs typeface="Times New Roman" panose="02020603050405020304"/>
                        </a:rPr>
                        <a:t>(1)8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世纪前期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法兰克王国对土地的分封形式进行了改革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要求得到封地的人必须提供兵役服务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方正书宋_GBK"/>
                          <a:cs typeface="Times New Roman" panose="02020603050405020304"/>
                        </a:rPr>
                        <a:t>(2)9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世纪开始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庄园逐渐流行开来。大约到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11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世纪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庄园遍布欧洲各地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方正书宋_GBK"/>
                          <a:cs typeface="Times New Roman" panose="02020603050405020304"/>
                        </a:rPr>
                        <a:t>(3)11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世纪以后各地纷纷开展垦殖运动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土地面积逐渐扩大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方正书宋_GBK"/>
                          <a:cs typeface="Times New Roman" panose="02020603050405020304"/>
                        </a:rPr>
                        <a:t>(4)14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世纪中叶以后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一些富裕农民通过承租、购买领主的土地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或者转租、购买其他佃农的地产等方式将土地集中起来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建立租地农场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0476" marR="6047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40081" y="1405896"/>
          <a:ext cx="7913076" cy="2240280"/>
        </p:xfrm>
        <a:graphic>
          <a:graphicData uri="http://schemas.openxmlformats.org/drawingml/2006/table">
            <a:tbl>
              <a:tblPr/>
              <a:tblGrid>
                <a:gridCol w="7596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534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日本</a:t>
                      </a:r>
                      <a:endParaRPr lang="zh-CN" sz="105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方正书宋_GBK"/>
                          <a:cs typeface="Times New Roman" panose="02020603050405020304"/>
                        </a:rPr>
                        <a:t>(1)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大化改新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规定废除一切私地、私民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将土地、部民收归国有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成为公地、公民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国家将土地分给公民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每六年授田一次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不能终生使用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也不能买卖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统一赋税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方正书宋_GBK"/>
                          <a:cs typeface="Times New Roman" panose="02020603050405020304"/>
                        </a:rPr>
                        <a:t>(2)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明治维新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经济上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推行地税改革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美国</a:t>
                      </a:r>
                      <a:endParaRPr lang="zh-CN" sz="105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方正书宋_GBK"/>
                          <a:cs typeface="Times New Roman" panose="02020603050405020304"/>
                        </a:rPr>
                        <a:t>(1)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林肯政府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:1862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联邦政府审时度势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颁布了《宅地法》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鼓励农民到西部耕种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有利于美国西部的开发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也提高了人民群众的革命热情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方正书宋_GBK"/>
                          <a:cs typeface="Times New Roman" panose="02020603050405020304"/>
                        </a:rPr>
                        <a:t>(2)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罗斯福新政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对农业进行调整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通过《农业调整法》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对全国农业生产和销售进行调节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限制产量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保护农产品价格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54147" y="1299406"/>
          <a:ext cx="7800535" cy="2880360"/>
        </p:xfrm>
        <a:graphic>
          <a:graphicData uri="http://schemas.openxmlformats.org/drawingml/2006/table">
            <a:tbl>
              <a:tblPr/>
              <a:tblGrid>
                <a:gridCol w="11113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891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687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俄国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方正书宋_GBK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苏俄、苏联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方正书宋_GBK"/>
                          <a:cs typeface="Times New Roman" panose="02020603050405020304"/>
                        </a:rPr>
                        <a:t>(1)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彼得一世改革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鼓励兴办手工工场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准许工场主购买整个村庄的农奴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方正书宋_GBK"/>
                          <a:cs typeface="Times New Roman" panose="02020603050405020304"/>
                        </a:rPr>
                        <a:t>(2)1861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年农奴制改革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农奴获得法律意义上的人身自由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并可以通过赎买的方式获得一块份地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方正书宋_GBK"/>
                          <a:cs typeface="Times New Roman" panose="02020603050405020304"/>
                        </a:rPr>
                        <a:t>(3)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战时共产主义政策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农业方面实行余粮收集制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方正书宋_GBK"/>
                          <a:cs typeface="Times New Roman" panose="02020603050405020304"/>
                        </a:rPr>
                        <a:t>(4)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新经济政策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:1921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列宁实行新经济政策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用固定的粮食税取代余粮收集制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方正书宋_GBK"/>
                          <a:cs typeface="Times New Roman" panose="02020603050405020304"/>
                        </a:rPr>
                        <a:t>(5)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农业集体化运动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苏联开展了消灭富农运动。农民的利益受到严重损害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致使苏联农业生产长期停滞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方正书宋_GBK"/>
                          <a:cs typeface="Times New Roman" panose="02020603050405020304"/>
                        </a:rPr>
                        <a:t>(6)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赫鲁晓夫改革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在经济上进行了一些改革。如发动垦荒运动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发展饲料生产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广种玉米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取消农产品的义务交售制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改行收购制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9804" marR="49804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14"/>
          <p:cNvSpPr txBox="1"/>
          <p:nvPr/>
        </p:nvSpPr>
        <p:spPr>
          <a:xfrm>
            <a:off x="545146" y="1148401"/>
            <a:ext cx="2692010" cy="465118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要点三</a:t>
            </a:r>
            <a:r>
              <a:rPr lang="en-US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中国工业的发展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626012" y="1764619"/>
          <a:ext cx="7884942" cy="1920240"/>
        </p:xfrm>
        <a:graphic>
          <a:graphicData uri="http://schemas.openxmlformats.org/drawingml/2006/table">
            <a:tbl>
              <a:tblPr/>
              <a:tblGrid>
                <a:gridCol w="8370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79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事件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具体内容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洋务运动</a:t>
                      </a:r>
                      <a:endParaRPr lang="zh-CN" sz="105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以“自强”“求富”为口号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促进了中国民族资本主义的产生和发展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开启了中国的近代化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民族工业</a:t>
                      </a:r>
                      <a:endParaRPr lang="zh-CN" sz="105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发展</a:t>
                      </a:r>
                      <a:endParaRPr lang="zh-CN" sz="105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民族工业经历了曲折的发展阶段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第一个五</a:t>
                      </a:r>
                      <a:endParaRPr lang="zh-CN" sz="105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年计划</a:t>
                      </a:r>
                      <a:endParaRPr lang="zh-CN" sz="105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1953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年开始执行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优先发展重工业。到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1957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年底各项经济建设指标大幅度超额完成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我国开始改变工业落后的面貌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向社会主义工业化迈进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04911" y="1259058"/>
          <a:ext cx="7948246" cy="3228095"/>
        </p:xfrm>
        <a:graphic>
          <a:graphicData uri="http://schemas.openxmlformats.org/drawingml/2006/table">
            <a:tbl>
              <a:tblPr/>
              <a:tblGrid>
                <a:gridCol w="9905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7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078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对资本主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义工商业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的社会主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义改造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从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1954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年起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国家对资本主义工商业的社会主义改造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逐步发展为企业的公私合营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公私双方共同经营企业。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1956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年初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资本主义工商业的社会主义改造出现了全行业公私合营的高潮。国家对资本家占有的生产资料实行赎买政策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实现了和平过渡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是中国社会主义改造的创举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52917" marR="5291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5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“大跃进”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运动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1958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年国家实行“大跃进”运动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片面追求工业建设的高速度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大幅度提高计划指标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造成了国家经济困难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52917" marR="5291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01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国有企业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改革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1992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中共十四大明确提出要建立社会主义市场经济体制。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1993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中共十四届三中全会通过《中共中央关于建立社会主义市场经济体制若干问题的决定》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指出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社会主义市场经济体制是同社会主义基本制度结合在一起的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建立社会主义市场经济体制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就是要使市场在国家宏观调控下对资源配置起基础性作用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52917" marR="5291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14"/>
          <p:cNvSpPr txBox="1"/>
          <p:nvPr/>
        </p:nvSpPr>
        <p:spPr>
          <a:xfrm>
            <a:off x="545146" y="1148401"/>
            <a:ext cx="2692010" cy="465118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要点四</a:t>
            </a:r>
            <a:r>
              <a:rPr lang="en-US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世界工业的发展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945" y="1689004"/>
          <a:ext cx="7913076" cy="2560320"/>
        </p:xfrm>
        <a:graphic>
          <a:graphicData uri="http://schemas.openxmlformats.org/drawingml/2006/table">
            <a:tbl>
              <a:tblPr/>
              <a:tblGrid>
                <a:gridCol w="9861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268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主题</a:t>
                      </a:r>
                      <a:endParaRPr lang="zh-CN" sz="105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具体内容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两次工业</a:t>
                      </a:r>
                      <a:endParaRPr lang="zh-CN" sz="105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革命</a:t>
                      </a:r>
                      <a:endParaRPr lang="zh-CN" sz="105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方正书宋_GBK"/>
                          <a:cs typeface="Times New Roman" panose="02020603050405020304"/>
                        </a:rPr>
                        <a:t>(1)18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世纪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60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年代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英国率先进行工业革命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,19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世纪中期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英国已成为世界上第一个工业国家。从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18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世纪后期起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其他西方国家纷纷学习英国的先进技术和生产经验。法国、美国、德国等西方国家先后进行工业革命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方正书宋_GBK"/>
                          <a:cs typeface="Times New Roman" panose="02020603050405020304"/>
                        </a:rPr>
                        <a:t>(2)19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世纪中后期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资本主义世界开始了第二次工业革命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人类社会进入“电气时代”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各主要资本主义国家相继步入工业化强国的行列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资本主义由自由资本主义向垄断资本主义即帝国主义阶段过渡。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20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世纪初第二次工业革命完成后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美国和德国分别成为世界头号、二号的资本主义工业国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47115" y="1247624"/>
          <a:ext cx="7821636" cy="1882433"/>
        </p:xfrm>
        <a:graphic>
          <a:graphicData uri="http://schemas.openxmlformats.org/drawingml/2006/table">
            <a:tbl>
              <a:tblPr/>
              <a:tblGrid>
                <a:gridCol w="97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68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24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苏联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俄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的工业化</a:t>
                      </a:r>
                      <a:endParaRPr lang="zh-CN" sz="105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方正书宋_GBK"/>
                          <a:cs typeface="Times New Roman" panose="02020603050405020304"/>
                        </a:rPr>
                        <a:t>(1)1921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年春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苏俄开始实施新经济政策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涉及工业方面的内容包括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除大型国有的企业由国家管理外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允许私人和外国资本家经营一些中小型企业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方正书宋_GBK"/>
                          <a:cs typeface="Times New Roman" panose="02020603050405020304"/>
                        </a:rPr>
                        <a:t>(2)1928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年—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1937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在斯大林领导下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苏联先后完成了第一、第二个五年计划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重点发展重工业。两个五年计划完成后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苏联由传统的农业国变成强盛的工业国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国防力量也大为增强。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1937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苏联的工业总产值居欧洲第一位、世界第二位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89319" y="1310491"/>
          <a:ext cx="7807567" cy="2498541"/>
        </p:xfrm>
        <a:graphic>
          <a:graphicData uri="http://schemas.openxmlformats.org/drawingml/2006/table">
            <a:tbl>
              <a:tblPr/>
              <a:tblGrid>
                <a:gridCol w="675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414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30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日本的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工业化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/>
                          <a:cs typeface="Times New Roman" panose="02020603050405020304"/>
                        </a:rPr>
                        <a:t>(1)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明治维新时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在“殖产兴业”的口号下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大力发展近代经济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/>
                          <a:cs typeface="Times New Roman" panose="02020603050405020304"/>
                        </a:rPr>
                        <a:t>(2)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日本同时进行两次工业革命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充分采用工业革命的最新科技成果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/>
                          <a:cs typeface="Times New Roman" panose="02020603050405020304"/>
                        </a:rPr>
                        <a:t>(3)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通过《马关条约》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日本获得了在中国投资办厂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资本输出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的特权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7560" marR="756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8341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工业化国家的社会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变化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社会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变化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工业革命极大地推动了生产力的发展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促进了人口迅速增长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促进劳动力结构发生巨大变化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促进欧美教育普及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提高了欧美各国的大众文化水平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促进了城市化进程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7560" marR="756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473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社会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问题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在工业化进程中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西方国家出现了一系列社会问题。首先是社会矛盾激化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其次是环境污染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7560" marR="756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75685" y="1262316"/>
            <a:ext cx="1004894" cy="357781"/>
            <a:chOff x="941670" y="1607128"/>
            <a:chExt cx="1004894" cy="357781"/>
          </a:xfrm>
          <a:solidFill>
            <a:srgbClr val="2BA7E0"/>
          </a:solidFill>
        </p:grpSpPr>
        <p:sp>
          <p:nvSpPr>
            <p:cNvPr id="5" name="箭头: 五边形 4"/>
            <p:cNvSpPr/>
            <p:nvPr/>
          </p:nvSpPr>
          <p:spPr>
            <a:xfrm>
              <a:off x="941670" y="1685081"/>
              <a:ext cx="1004894" cy="270774"/>
            </a:xfrm>
            <a:prstGeom prst="homePlate">
              <a:avLst/>
            </a:prstGeom>
            <a:solidFill>
              <a:srgbClr val="DE7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97086" y="1607128"/>
              <a:ext cx="790848" cy="357781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专题解读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825500" y="1753574"/>
            <a:ext cx="7569200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      唯物史观认为</a:t>
            </a:r>
            <a:r>
              <a:rPr lang="en-US" sz="1400" dirty="0"/>
              <a:t>,</a:t>
            </a:r>
            <a:r>
              <a:rPr lang="zh-CN" altLang="en-US" sz="1400" dirty="0"/>
              <a:t>经济是人类一切活动的基础。社会进步离不开经济的发展</a:t>
            </a:r>
            <a:r>
              <a:rPr lang="en-US" sz="1400" dirty="0"/>
              <a:t>,</a:t>
            </a:r>
            <a:r>
              <a:rPr lang="zh-CN" altLang="en-US" sz="1400" dirty="0"/>
              <a:t>而经济发展往往要依赖诸多因素的推动。经济活动中最重要的就是农业和工业。本专题我们就重点梳理中外农业和工业发展史。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76250" y="1155700"/>
            <a:ext cx="8210550" cy="30435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7"/>
          <p:cNvGrpSpPr/>
          <p:nvPr/>
        </p:nvGrpSpPr>
        <p:grpSpPr>
          <a:xfrm>
            <a:off x="4041487" y="706582"/>
            <a:ext cx="1019463" cy="442035"/>
            <a:chOff x="3768437" y="706582"/>
            <a:chExt cx="1019463" cy="442035"/>
          </a:xfrm>
        </p:grpSpPr>
        <p:sp>
          <p:nvSpPr>
            <p:cNvPr id="5" name="文本框 4"/>
            <p:cNvSpPr txBox="1"/>
            <p:nvPr/>
          </p:nvSpPr>
          <p:spPr>
            <a:xfrm>
              <a:off x="3768437" y="706582"/>
              <a:ext cx="893441" cy="442035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思维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</a:t>
              </a:r>
            </a:p>
          </p:txBody>
        </p:sp>
        <p:cxnSp>
          <p:nvCxnSpPr>
            <p:cNvPr id="6" name="直接箭头连接符 5"/>
            <p:cNvCxnSpPr>
              <a:stCxn id="5" idx="3"/>
            </p:cNvCxnSpPr>
            <p:nvPr/>
          </p:nvCxnSpPr>
          <p:spPr>
            <a:xfrm>
              <a:off x="4661878" y="927600"/>
              <a:ext cx="126022" cy="113800"/>
            </a:xfrm>
            <a:prstGeom prst="straightConnector1">
              <a:avLst/>
            </a:prstGeom>
            <a:ln>
              <a:solidFill>
                <a:srgbClr val="DE753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561238" y="1390664"/>
            <a:ext cx="7963784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DE7538"/>
                </a:solidFill>
              </a:rPr>
              <a:t>拓展一　概括促进我国农业经济发展的主要因素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　　生产工具的改进</a:t>
            </a:r>
            <a:r>
              <a:rPr lang="en-US" sz="1400" dirty="0"/>
              <a:t>,</a:t>
            </a:r>
            <a:r>
              <a:rPr lang="zh-CN" altLang="en-US" sz="1400" dirty="0"/>
              <a:t>生产技术、耕作技术等的提高</a:t>
            </a:r>
            <a:r>
              <a:rPr lang="en-US" sz="1400" dirty="0"/>
              <a:t>,</a:t>
            </a:r>
            <a:r>
              <a:rPr lang="zh-CN" altLang="en-US" sz="1400" dirty="0"/>
              <a:t>国家政策的促进</a:t>
            </a:r>
            <a:r>
              <a:rPr lang="en-US" sz="1400" dirty="0"/>
              <a:t>,</a:t>
            </a:r>
            <a:r>
              <a:rPr lang="zh-CN" altLang="en-US" sz="1400" dirty="0"/>
              <a:t>统治者的重视</a:t>
            </a:r>
            <a:r>
              <a:rPr lang="en-US" sz="1400" dirty="0"/>
              <a:t>,</a:t>
            </a:r>
            <a:r>
              <a:rPr lang="zh-CN" altLang="en-US" sz="1400" dirty="0"/>
              <a:t>科技发展等。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DE7538"/>
                </a:solidFill>
              </a:rPr>
              <a:t>拓展二　为解决“三农”问题提几点建议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　　实施科教兴国战略。大力普及农村义务教育</a:t>
            </a:r>
            <a:r>
              <a:rPr lang="en-US" sz="1400" dirty="0"/>
              <a:t>,</a:t>
            </a:r>
            <a:r>
              <a:rPr lang="zh-CN" altLang="en-US" sz="1400" dirty="0"/>
              <a:t>提高人口素质。实施人才强国战略</a:t>
            </a:r>
            <a:r>
              <a:rPr lang="en-US" sz="1400" dirty="0"/>
              <a:t>,</a:t>
            </a:r>
            <a:r>
              <a:rPr lang="zh-CN" altLang="en-US" sz="1400" dirty="0"/>
              <a:t>培育和引进人才。国家大力支持农村发展</a:t>
            </a:r>
            <a:r>
              <a:rPr lang="en-US" sz="1400" dirty="0"/>
              <a:t>;</a:t>
            </a:r>
            <a:r>
              <a:rPr lang="zh-CN" altLang="en-US" sz="1400" dirty="0"/>
              <a:t>等等。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DE7538"/>
                </a:solidFill>
              </a:rPr>
              <a:t>拓展三　工业化与国家富强的关系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　　实现工业化是强国的必由之路。国家要强盛</a:t>
            </a:r>
            <a:r>
              <a:rPr lang="en-US" sz="1400" dirty="0"/>
              <a:t>,</a:t>
            </a:r>
            <a:r>
              <a:rPr lang="zh-CN" altLang="en-US" sz="1400" dirty="0"/>
              <a:t>必须发展重工业。从国情出发</a:t>
            </a:r>
            <a:r>
              <a:rPr lang="en-US" sz="1400" dirty="0"/>
              <a:t>,</a:t>
            </a:r>
            <a:r>
              <a:rPr lang="zh-CN" altLang="en-US" sz="1400" dirty="0"/>
              <a:t>寻找适合自己的工业化发展道路等。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专题知识网络</a:t>
              </a:r>
            </a:p>
          </p:txBody>
        </p:sp>
        <p:grpSp>
          <p:nvGrpSpPr>
            <p:cNvPr id="10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23" name="直接连接符 22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T18.EPS" descr="id:2147501907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01718" y="1584796"/>
            <a:ext cx="6273733" cy="17422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14"/>
          <p:cNvSpPr txBox="1"/>
          <p:nvPr/>
        </p:nvSpPr>
        <p:spPr>
          <a:xfrm>
            <a:off x="545146" y="1148401"/>
            <a:ext cx="2692010" cy="465118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要点一</a:t>
            </a:r>
            <a:r>
              <a:rPr lang="en-US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中国农业的发展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41605" y="1624818"/>
            <a:ext cx="255328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rgbClr val="DE7538"/>
                </a:solidFill>
              </a:rPr>
              <a:t>1.</a:t>
            </a:r>
            <a:r>
              <a:rPr lang="zh-CN" altLang="en-US" sz="1400" b="1" dirty="0">
                <a:solidFill>
                  <a:srgbClr val="DE7538"/>
                </a:solidFill>
              </a:rPr>
              <a:t>中国古代农业</a:t>
            </a: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633046" y="2069129"/>
          <a:ext cx="7744265" cy="2880360"/>
        </p:xfrm>
        <a:graphic>
          <a:graphicData uri="http://schemas.openxmlformats.org/drawingml/2006/table">
            <a:tbl>
              <a:tblPr/>
              <a:tblGrid>
                <a:gridCol w="7121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71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050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89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主题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具体内容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89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农业政策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重农抑商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4561" marR="44561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959"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农作物的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推广和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引进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原始农耕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河姆渡原始居民种植水稻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半坡原始居民种植粟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4561" marR="44561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895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汉代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从西域引进核桃、葡萄、石榴、苜蓿等作物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4561" marR="44561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895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唐代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蔬菜有很多新品种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茶叶生产在江南农业生产中占有重要地位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4561" marR="44561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348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宋朝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由越南传入的占城稻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北宋时推广到东南地区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南方水稻在北方得到较大推广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南方普遍种植茶树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棉花的种植由广东和福建扩展到江淮和川蜀一带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4561" marR="44561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348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清朝</a:t>
                      </a:r>
                      <a:endParaRPr lang="zh-CN" sz="14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清代改进种植技术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改良新品种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推广玉米、甘薯等髙产作物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使粮食产量有了大幅度的提高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同时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经济作物的种植也有了较大的发展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44561" marR="44561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33045" y="1332034"/>
          <a:ext cx="7870876" cy="2240280"/>
        </p:xfrm>
        <a:graphic>
          <a:graphicData uri="http://schemas.openxmlformats.org/drawingml/2006/table">
            <a:tbl>
              <a:tblPr/>
              <a:tblGrid>
                <a:gridCol w="954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4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62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生产工具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演变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原始农耕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河姆渡原始居民和半坡原始居民用磨制工具进行农业生产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春秋战国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铁农具和牛耕的使用和推广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提高了耕作效率和土地的利用率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提高粮食产量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唐代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发明并推广了一些重要的生产工具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如曲辕犁和筒车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水利工程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修建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都江堰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公元前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256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秦国蜀郡太守李冰修建了都江堰。这是一座综合性的水利枢纽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使成都平原成为“天府之国”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灵渠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秦朝修建灵渠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沟通了长江水系和珠江水系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大运河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隋炀帝时期修建大运河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加强了南北地区的政治、经济和文化交流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83808" y="1181686"/>
            <a:ext cx="2553286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1400" b="1" dirty="0">
                <a:solidFill>
                  <a:srgbClr val="DE7538"/>
                </a:solidFill>
              </a:rPr>
              <a:t>2.</a:t>
            </a:r>
            <a:r>
              <a:rPr lang="zh-CN" altLang="en-US" sz="1400" b="1" dirty="0">
                <a:solidFill>
                  <a:srgbClr val="DE7538"/>
                </a:solidFill>
              </a:rPr>
              <a:t>中国近代农业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47114" y="1609872"/>
          <a:ext cx="7828672" cy="2240280"/>
        </p:xfrm>
        <a:graphic>
          <a:graphicData uri="http://schemas.openxmlformats.org/drawingml/2006/table">
            <a:tbl>
              <a:tblPr/>
              <a:tblGrid>
                <a:gridCol w="948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89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308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主题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具体内容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《天朝田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亩制度》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时间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太平天国定都天京后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主要内容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规定不分男女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按人口和年龄平均分配土地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目的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建立“有田同耕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有饭同食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有衣同穿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有钱同使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无处不均匀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无人不饱暖”的理想社会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评价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《天朝田亩制度》主张在小生产的基础上废除私有制和平均社会财富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这是不可能实现的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实际上也没有实行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26012" y="1317759"/>
          <a:ext cx="7849773" cy="3520440"/>
        </p:xfrm>
        <a:graphic>
          <a:graphicData uri="http://schemas.openxmlformats.org/drawingml/2006/table">
            <a:tbl>
              <a:tblPr/>
              <a:tblGrid>
                <a:gridCol w="5275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1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61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74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民生主义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同盟会纲领中的“平均地权”指核定全国地价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国家根据核定地价征收地租税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同时逐步向地主收买土地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实现土地国有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解决贫富不均等问题。孙中山将其阐发为“民生主义”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5278" marR="3527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3282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中国共产党的土地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政策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土地革命时期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1927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8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月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7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日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中共中央在汉口召开八七会议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通过了土地革命和武装反抗国民党反动统治的总方针。毛泽东率领工农革命军在井冈山打土豪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分田地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建立革命政权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开展游击战争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创建了“工农武装割据”的局面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5278" marR="3527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352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抗日战争时期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中国共产党在抗日根据地建立抗日民主政权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实行减租减息的土地政策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发展生产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使抗日根据地成为敌后游击战得以长期坚持并取得最后胜利的基地</a:t>
                      </a:r>
                      <a:endParaRPr lang="zh-CN" sz="1400" kern="10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5278" marR="3527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8136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解放战争时期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1947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中国共产党召开全国土地会议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颁布《中国土地法大纲》。大纲规定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没收地主土地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废除封建剥削的土地制度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实行耕者有其田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按照农村人口平均分配土地。随后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制定了土地改革总路线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依靠贫雇农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团结中农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有步骤地、有分别地消灭封建性剥削的土地制度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j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发展农业生产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+mj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35278" marR="3527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62705" y="1174652"/>
            <a:ext cx="4114801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rgbClr val="DE7538"/>
                </a:solidFill>
              </a:rPr>
              <a:t>3.</a:t>
            </a:r>
            <a:r>
              <a:rPr lang="zh-CN" altLang="en-US" sz="1400" b="1" dirty="0">
                <a:solidFill>
                  <a:srgbClr val="DE7538"/>
                </a:solidFill>
              </a:rPr>
              <a:t>中国现代农业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(1)</a:t>
            </a:r>
            <a:r>
              <a:rPr lang="zh-CN" altLang="en-US" sz="1400" dirty="0"/>
              <a:t>新中国成立后</a:t>
            </a:r>
            <a:r>
              <a:rPr lang="en-US" sz="1400" dirty="0"/>
              <a:t>,</a:t>
            </a:r>
            <a:r>
              <a:rPr lang="zh-CN" altLang="en-US" sz="1400" dirty="0"/>
              <a:t>农村生产关系的四次调整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569743" y="2016087"/>
          <a:ext cx="8018583" cy="2240280"/>
        </p:xfrm>
        <a:graphic>
          <a:graphicData uri="http://schemas.openxmlformats.org/drawingml/2006/table">
            <a:tbl>
              <a:tblPr/>
              <a:tblGrid>
                <a:gridCol w="4571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95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1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40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059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名称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时间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原因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内容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影响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土地改革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/>
                          <a:cs typeface="Times New Roman" panose="02020603050405020304"/>
                        </a:rPr>
                        <a:t>1950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年—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/>
                          <a:cs typeface="Times New Roman" panose="02020603050405020304"/>
                        </a:rPr>
                        <a:t>1952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年底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农村存在着大量无地少地的农民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这种状况严重阻碍农村经济和中国社会的发展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依据《中华人民共和国土地改革法》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废除地主阶级封建剥削的土地所有制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实行农民的土地所有制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土地改革的完成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彻底摧毁了我国存在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2 000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多年的封建土地制度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消灭了地主阶级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农民翻了身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得到了土地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成为土地的主人。使人民政权更加巩固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也大大解放了生产力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农业生产获得迅速恢复和发展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为国家的工业化建设准备了条件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9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知能要点整合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1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4" name="直接连接符 13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26014" y="1387273"/>
          <a:ext cx="7906041" cy="2740758"/>
        </p:xfrm>
        <a:graphic>
          <a:graphicData uri="http://schemas.openxmlformats.org/drawingml/2006/table">
            <a:tbl>
              <a:tblPr/>
              <a:tblGrid>
                <a:gridCol w="8088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0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63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541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960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866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对农业的社会主义改造</a:t>
                      </a:r>
                      <a:endParaRPr lang="zh-CN" sz="1000" kern="100" dirty="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+mn-lt"/>
                          <a:ea typeface="方正书宋_GBK"/>
                          <a:cs typeface="Times New Roman" panose="02020603050405020304"/>
                        </a:rPr>
                        <a:t>1953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年—</a:t>
                      </a:r>
                      <a:endParaRPr lang="zh-CN" sz="1000" kern="10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+mn-lt"/>
                          <a:ea typeface="方正书宋_GBK"/>
                          <a:cs typeface="Times New Roman" panose="02020603050405020304"/>
                        </a:rPr>
                        <a:t>1956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</a:t>
                      </a:r>
                      <a:endParaRPr lang="zh-CN" sz="1000" kern="10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土地改革后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我国农业是一家一户分散经营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影响农业生产的发展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农产品满足不了国家工业化建设的需要</a:t>
                      </a:r>
                      <a:endParaRPr lang="zh-CN" sz="1000" kern="100" dirty="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5128" marR="6512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国家把分散的个体农民组织起来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引导他们参加农业生产合作社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走集体化和共同富裕的社会主义道路</a:t>
                      </a:r>
                      <a:endParaRPr lang="zh-CN" sz="1000" kern="10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1956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年底完成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社会主义制度在农村确立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进一步提高了农业生产力</a:t>
                      </a:r>
                      <a:endParaRPr lang="zh-CN" sz="1000" kern="10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41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人民公社化运动</a:t>
                      </a:r>
                      <a:endParaRPr lang="zh-CN" sz="1000" kern="100" dirty="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+mn-lt"/>
                          <a:ea typeface="方正书宋_GBK"/>
                          <a:cs typeface="Times New Roman" panose="02020603050405020304"/>
                        </a:rPr>
                        <a:t>1958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</a:t>
                      </a:r>
                      <a:endParaRPr lang="zh-CN" sz="1000" kern="10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开始</a:t>
                      </a:r>
                      <a:endParaRPr lang="zh-CN" sz="1000" kern="10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急于求成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忽视了客观的经济规律</a:t>
                      </a:r>
                      <a:endParaRPr lang="zh-CN" sz="1000" kern="10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5128" marR="6512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扩大公有化规模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提高公有化程度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特点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“一大二公”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),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实质是追求平均主义</a:t>
                      </a:r>
                      <a:endParaRPr lang="zh-CN" sz="1000" kern="10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1959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年—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1961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+mn-lt"/>
                          <a:ea typeface="微软雅黑" panose="020B0503020204020204" pitchFamily="34" charset="-122"/>
                          <a:cs typeface="Times New Roman" panose="02020603050405020304"/>
                        </a:rPr>
                        <a:t>我国的国民经济发生严重困难</a:t>
                      </a:r>
                      <a:endParaRPr lang="zh-CN" sz="1000" kern="100" dirty="0">
                        <a:solidFill>
                          <a:srgbClr val="000000"/>
                        </a:solidFill>
                        <a:latin typeface="+mn-lt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495F55C3-BCB8-43E4-BE41-79890888AFFD}" vid="{85AAE06D-575B-4811-9F45-F30046BE44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8</TotalTime>
  <Words>1166</Words>
  <Application>Microsoft Office PowerPoint</Application>
  <PresentationFormat>全屏显示(16:9)</PresentationFormat>
  <Paragraphs>190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NEU-BZ-S92</vt:lpstr>
      <vt:lpstr>等线</vt:lpstr>
      <vt:lpstr>等线 Light</vt:lpstr>
      <vt:lpstr>微软雅黑</vt:lpstr>
      <vt:lpstr>Arial</vt:lpstr>
      <vt:lpstr>主题1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dearedu</cp:lastModifiedBy>
  <cp:revision>7</cp:revision>
  <dcterms:created xsi:type="dcterms:W3CDTF">2018-12-21T12:24:00Z</dcterms:created>
  <dcterms:modified xsi:type="dcterms:W3CDTF">2018-12-29T04:05:55Z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