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12.xml" ContentType="application/vnd.openxmlformats-officedocument.presentationml.notesSlide+xml"/>
  <Override PartName="/ppt/slides/slide79.xml" ContentType="application/vnd.openxmlformats-officedocument.presentationml.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4"/>
  </p:notesMasterIdLst>
  <p:handoutMasterIdLst>
    <p:handoutMasterId r:id="rId95"/>
  </p:handoutMasterIdLst>
  <p:sldIdLst>
    <p:sldId id="329" r:id="rId2"/>
    <p:sldId id="289" r:id="rId3"/>
    <p:sldId id="651" r:id="rId4"/>
    <p:sldId id="652" r:id="rId5"/>
    <p:sldId id="653" r:id="rId6"/>
    <p:sldId id="1551" r:id="rId7"/>
    <p:sldId id="654" r:id="rId8"/>
    <p:sldId id="660" r:id="rId9"/>
    <p:sldId id="661" r:id="rId10"/>
    <p:sldId id="662" r:id="rId11"/>
    <p:sldId id="290" r:id="rId12"/>
    <p:sldId id="663" r:id="rId13"/>
    <p:sldId id="664" r:id="rId14"/>
    <p:sldId id="683" r:id="rId15"/>
    <p:sldId id="684" r:id="rId16"/>
    <p:sldId id="685" r:id="rId17"/>
    <p:sldId id="686" r:id="rId18"/>
    <p:sldId id="687" r:id="rId19"/>
    <p:sldId id="688" r:id="rId20"/>
    <p:sldId id="689" r:id="rId21"/>
    <p:sldId id="690" r:id="rId22"/>
    <p:sldId id="703" r:id="rId23"/>
    <p:sldId id="1552" r:id="rId24"/>
    <p:sldId id="704" r:id="rId25"/>
    <p:sldId id="1553" r:id="rId26"/>
    <p:sldId id="710" r:id="rId27"/>
    <p:sldId id="711" r:id="rId28"/>
    <p:sldId id="712" r:id="rId29"/>
    <p:sldId id="713" r:id="rId30"/>
    <p:sldId id="714" r:id="rId31"/>
    <p:sldId id="715" r:id="rId32"/>
    <p:sldId id="728" r:id="rId33"/>
    <p:sldId id="729" r:id="rId34"/>
    <p:sldId id="731" r:id="rId35"/>
    <p:sldId id="732" r:id="rId36"/>
    <p:sldId id="1148" r:id="rId37"/>
    <p:sldId id="733" r:id="rId38"/>
    <p:sldId id="734" r:id="rId39"/>
    <p:sldId id="1554" r:id="rId40"/>
    <p:sldId id="1149" r:id="rId41"/>
    <p:sldId id="1150" r:id="rId42"/>
    <p:sldId id="1151" r:id="rId43"/>
    <p:sldId id="735" r:id="rId44"/>
    <p:sldId id="736" r:id="rId45"/>
    <p:sldId id="1152" r:id="rId46"/>
    <p:sldId id="1153" r:id="rId47"/>
    <p:sldId id="1154" r:id="rId48"/>
    <p:sldId id="1155" r:id="rId49"/>
    <p:sldId id="1156" r:id="rId50"/>
    <p:sldId id="1157" r:id="rId51"/>
    <p:sldId id="1158" r:id="rId52"/>
    <p:sldId id="1159" r:id="rId53"/>
    <p:sldId id="1160" r:id="rId54"/>
    <p:sldId id="1161" r:id="rId55"/>
    <p:sldId id="1162" r:id="rId56"/>
    <p:sldId id="1163" r:id="rId57"/>
    <p:sldId id="1164" r:id="rId58"/>
    <p:sldId id="1165" r:id="rId59"/>
    <p:sldId id="1166" r:id="rId60"/>
    <p:sldId id="1532" r:id="rId61"/>
    <p:sldId id="1167" r:id="rId62"/>
    <p:sldId id="1168" r:id="rId63"/>
    <p:sldId id="1169" r:id="rId64"/>
    <p:sldId id="1170" r:id="rId65"/>
    <p:sldId id="1533" r:id="rId66"/>
    <p:sldId id="1534" r:id="rId67"/>
    <p:sldId id="1535" r:id="rId68"/>
    <p:sldId id="1536" r:id="rId69"/>
    <p:sldId id="1537" r:id="rId70"/>
    <p:sldId id="1538" r:id="rId71"/>
    <p:sldId id="1539" r:id="rId72"/>
    <p:sldId id="1540" r:id="rId73"/>
    <p:sldId id="1549" r:id="rId74"/>
    <p:sldId id="1541" r:id="rId75"/>
    <p:sldId id="1542" r:id="rId76"/>
    <p:sldId id="737" r:id="rId77"/>
    <p:sldId id="738" r:id="rId78"/>
    <p:sldId id="739" r:id="rId79"/>
    <p:sldId id="740" r:id="rId80"/>
    <p:sldId id="741" r:id="rId81"/>
    <p:sldId id="742" r:id="rId82"/>
    <p:sldId id="744" r:id="rId83"/>
    <p:sldId id="745" r:id="rId84"/>
    <p:sldId id="1550" r:id="rId85"/>
    <p:sldId id="746" r:id="rId86"/>
    <p:sldId id="747" r:id="rId87"/>
    <p:sldId id="748" r:id="rId88"/>
    <p:sldId id="749" r:id="rId89"/>
    <p:sldId id="751" r:id="rId90"/>
    <p:sldId id="752" r:id="rId91"/>
    <p:sldId id="891" r:id="rId92"/>
    <p:sldId id="892" r:id="rId93"/>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D26333"/>
    <a:srgbClr val="90A45A"/>
    <a:srgbClr val="8D80BB"/>
    <a:srgbClr val="00A7B4"/>
    <a:srgbClr val="DC6690"/>
    <a:srgbClr val="4DA9CF"/>
    <a:srgbClr val="3F3F3F"/>
    <a:srgbClr val="A88A77"/>
    <a:srgbClr val="329B6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41" autoAdjust="0"/>
    <p:restoredTop sz="93028" autoAdjust="0"/>
  </p:normalViewPr>
  <p:slideViewPr>
    <p:cSldViewPr>
      <p:cViewPr>
        <p:scale>
          <a:sx n="33" d="100"/>
          <a:sy n="33" d="100"/>
        </p:scale>
        <p:origin x="-1092" y="-474"/>
      </p:cViewPr>
      <p:guideLst>
        <p:guide orient="horz" pos="4196"/>
        <p:guide pos="7484"/>
      </p:guideLst>
    </p:cSldViewPr>
  </p:slideViewPr>
  <p:notesTextViewPr>
    <p:cViewPr>
      <p:scale>
        <a:sx n="100" d="100"/>
        <a:sy n="100" d="100"/>
      </p:scale>
      <p:origin x="0" y="0"/>
    </p:cViewPr>
  </p:notesTextViewPr>
  <p:sorterViewPr>
    <p:cViewPr>
      <p:scale>
        <a:sx n="90" d="100"/>
        <a:sy n="90" d="100"/>
      </p:scale>
      <p:origin x="0" y="128538"/>
    </p:cViewPr>
  </p:sorterViewPr>
  <p:notesViewPr>
    <p:cSldViewPr>
      <p:cViewPr varScale="1">
        <p:scale>
          <a:sx n="67" d="100"/>
          <a:sy n="67" d="100"/>
        </p:scale>
        <p:origin x="-2844"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2019/2/15</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pPr>
                <a:defRPr/>
              </a:p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34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37</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43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45</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89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90</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pPr>
                <a:defRPr/>
              </a:pPr>
              <a:t>91</a:t>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pPr>
                <a:defRPr/>
              </a:pPr>
              <a:t>92</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12</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30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2019/2/15</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slide" Target="slide76.xml"/><Relationship Id="rId4" Type="http://schemas.openxmlformats.org/officeDocument/2006/relationships/slide" Target="slide5.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png"/></Relationships>
</file>

<file path=ppt/slides/_rels/slide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2698151" y="2694505"/>
            <a:ext cx="2811780" cy="1106805"/>
          </a:xfrm>
          <a:prstGeom prst="rect">
            <a:avLst/>
          </a:prstGeom>
          <a:noFill/>
        </p:spPr>
        <p:txBody>
          <a:bodyPr wrap="none" rtlCol="0">
            <a:spAutoFit/>
          </a:bodyPr>
          <a:lstStyle/>
          <a:p>
            <a:pPr algn="ctr"/>
            <a:r>
              <a:rPr lang="zh-CN" altLang="en-US" sz="6600" b="1" i="1" spc="300" dirty="0" smtClean="0">
                <a:solidFill>
                  <a:prstClr val="white"/>
                </a:solidFill>
                <a:latin typeface="微软雅黑" panose="020B0503020204020204" pitchFamily="34" charset="-122"/>
                <a:ea typeface="微软雅黑" panose="020B0503020204020204" pitchFamily="34" charset="-122"/>
              </a:rPr>
              <a:t>模块二</a:t>
            </a:r>
            <a:endParaRPr lang="zh-CN" altLang="en-US" sz="6600" b="1" i="1" spc="300" dirty="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595496" y="4533541"/>
            <a:ext cx="13644658" cy="2306955"/>
          </a:xfrm>
          <a:prstGeom prst="rect">
            <a:avLst/>
          </a:prstGeom>
          <a:noFill/>
        </p:spPr>
        <p:txBody>
          <a:bodyPr wrap="square" rtlCol="0">
            <a:spAutoFit/>
          </a:bodyPr>
          <a:lstStyle/>
          <a:p>
            <a:r>
              <a:rPr sz="7200" b="1" dirty="0" smtClean="0">
                <a:solidFill>
                  <a:schemeClr val="tx1">
                    <a:lumMod val="95000"/>
                    <a:lumOff val="5000"/>
                  </a:schemeClr>
                </a:solidFill>
                <a:latin typeface="微软雅黑" panose="020B0503020204020204" pitchFamily="34" charset="-122"/>
                <a:ea typeface="微软雅黑" panose="020B0503020204020204" pitchFamily="34" charset="-122"/>
              </a:rPr>
              <a:t>专题八　近代中国反侵略、求民主的潮流</a:t>
            </a:r>
          </a:p>
        </p:txBody>
      </p:sp>
      <p:cxnSp>
        <p:nvCxnSpPr>
          <p:cNvPr id="11" name="直接连接符 10"/>
          <p:cNvCxnSpPr/>
          <p:nvPr/>
        </p:nvCxnSpPr>
        <p:spPr>
          <a:xfrm>
            <a:off x="8738372" y="6960471"/>
            <a:ext cx="13358906" cy="19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p:nvGrpSpPr>
        <p:grpSpPr>
          <a:xfrm>
            <a:off x="8666934" y="7180698"/>
            <a:ext cx="13930410" cy="3139321"/>
            <a:chOff x="8666934" y="9466714"/>
            <a:chExt cx="13930410" cy="3139321"/>
          </a:xfrm>
        </p:grpSpPr>
        <p:sp>
          <p:nvSpPr>
            <p:cNvPr id="13" name="TextBox 12"/>
            <p:cNvSpPr txBox="1"/>
            <p:nvPr/>
          </p:nvSpPr>
          <p:spPr>
            <a:xfrm>
              <a:off x="9024124" y="9466714"/>
              <a:ext cx="13573220" cy="3138170"/>
            </a:xfrm>
            <a:prstGeom prst="rect">
              <a:avLst/>
            </a:prstGeom>
            <a:noFill/>
          </p:spPr>
          <p:txBody>
            <a:bodyPr wrap="square" rtlCol="0">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3" action="ppaction://hlinksldjump"/>
                </a:rPr>
                <a:t>体系构建   宏观把握</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4" action="ppaction://hlinksldjump"/>
                </a:rPr>
                <a:t>考点吃透   稳拿满分</a:t>
              </a:r>
              <a:endPar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5" action="ppaction://hlinksldjump"/>
                </a:rPr>
                <a:t>主题关联   突破大题</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8666934" y="9466714"/>
              <a:ext cx="428628" cy="3139321"/>
            </a:xfrm>
            <a:prstGeom prst="rect">
              <a:avLst/>
            </a:prstGeom>
            <a:noFill/>
          </p:spPr>
          <p:txBody>
            <a:bodyPr wrap="square" rtlCol="0">
              <a:spAutoFit/>
            </a:bodyPr>
            <a:lstStyle/>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 </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p:txBody>
        </p:sp>
      </p:grpSp>
      <p:sp>
        <p:nvSpPr>
          <p:cNvPr id="15" name="TextBox 14"/>
          <p:cNvSpPr txBox="1"/>
          <p:nvPr/>
        </p:nvSpPr>
        <p:spPr>
          <a:xfrm>
            <a:off x="1666010" y="731796"/>
            <a:ext cx="5663473" cy="2169825"/>
          </a:xfrm>
          <a:prstGeom prst="rect">
            <a:avLst/>
          </a:prstGeom>
          <a:noFill/>
        </p:spPr>
        <p:txBody>
          <a:bodyPr wrap="none" rtlCol="0">
            <a:spAutoFit/>
          </a:bodyPr>
          <a:lstStyle/>
          <a:p>
            <a:pPr algn="ctr"/>
            <a:r>
              <a:rPr lang="en-US" altLang="zh-CN" sz="13500" b="1" i="1" spc="-15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PART 2</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19866416" cy="8216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鸦片战争之后,马克思曾断言不平等条约不能扩大英国和欧美的对华输出。1847年,欧洲爆发经济危机。英国议会选出的专事中英贸易调查组得出的结论是:用银子来支付鸦片足以使华人的一般贸易遭受巨大损失,而丝和茶则能抵销其余商品的价值。由此可见,当时的中英贸易	(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A.英国有明显的优势</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B.中国处于出超地位</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C.受到了经济危机的冲击</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D.未满足列强的预期</a:t>
            </a:r>
          </a:p>
        </p:txBody>
      </p:sp>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88742"/>
            <a:ext cx="19806920" cy="6347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19658184" cy="6185535"/>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在中英贸易中“英国有明显的优势”与题干所述不符,故A项错误;题干中没有提及中英贸易总额的比较,得不出中国出超的结论,故B项错误;题干没有反映经济危机的影响,故C项错误;由题干中“丝和茶则能抵销其余商品的价值”,可知在鸦片战争后的中英贸易中,仅中国出口的丝和茶就能抵销英国向中国输出的除鸦片以外的商品的价值,说明英国商品在中国销量有限,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8"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4726"/>
            <a:ext cx="19788326" cy="8216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1899年,美国提出“门户开放”政策,要求在中国实行商业机会均等的主张,1900年又补充了保持中国领土和行政权力完整的条款。“门户开放”只是一项原则宣言,美国既不打算、也没有力量强制推行。但奇怪的是,在宣布这项政策后,其他各国瓜分中国的趋势确实缓和了下来。对此较为合理的解释是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A.清政府对义和团由扶持到绞杀</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B.美国的军事威慑迫使各国让步</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C.列强希望清政府平稳地推行改革</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D.列强在中国存在着错综复杂的矛盾</a:t>
            </a:r>
          </a:p>
        </p:txBody>
      </p:sp>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204766"/>
            <a:ext cx="19806920" cy="6184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3132758"/>
            <a:ext cx="19658184" cy="6185535"/>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清政府对义和团由扶持到绞杀是因为1900年八国联军侵占了北京,故A项错误;美国没有对各国进行军事威慑,故B项错误;列强希望清政府继续成为其侵略中国的工具,而不是希望清政府改革,故C项错误;因为列强之间存在着错综复杂的矛盾,故而当美国提出“门户开放”政策及其补充条款之后,其他各国侵略中国的趋势有所缓和,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2988742"/>
            <a:ext cx="3157609" cy="756346"/>
          </a:xfrm>
          <a:prstGeom prst="rect">
            <a:avLst/>
          </a:prstGeom>
          <a:noFill/>
          <a:ln w="9525">
            <a:noFill/>
            <a:miter lim="800000"/>
            <a:headEnd/>
            <a:tailEnd/>
          </a:ln>
          <a:effectLst/>
        </p:spPr>
      </p:pic>
      <p:sp>
        <p:nvSpPr>
          <p:cNvPr id="15" name="TextBox 14"/>
          <p:cNvSpPr txBox="1"/>
          <p:nvPr/>
        </p:nvSpPr>
        <p:spPr>
          <a:xfrm>
            <a:off x="2169598" y="2949833"/>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880235" y="3636814"/>
            <a:ext cx="20298553" cy="8263801"/>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考法1　创设历史情境,考查鸦片战争的背景</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[2018·天津卷] 清政府官员曾要求外商具结承诺:“懔遵钦定新例,不敢夹带鸦片。倘查出本船有一两鸦片,愿将夹带之犯,听凭天朝官宪即行正法,船货全行没官;若查无夹带鸦片,应求恩准照常进埔贸易。良歹分明,情甘帖服。”</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这表明当时</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A.政府对于禁烟态度坚决</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B.禁烟政策得到各国政府公认</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C.鸦片贸易已实现合法化</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D.走私鸦片不再享有治外法权</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2916734"/>
            <a:ext cx="20090232" cy="63367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851879"/>
            <a:ext cx="19874208" cy="6185535"/>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以近代中国的禁烟运动为切入点,旨在考查学生解读史料获取信息的能力,难度中等。根据材料中清政府官员要求外商具结承诺及对当时中外贸易中夹带鸦片的态度可知,当时政府坚决禁烟,故A项正确;材料中未涉及各国政府对中国禁烟政策的态度,故B项错误;材料表明清政府坚决反对鸦片贸易,故C项错误;材料中反映的是中外贸易问题,未涉及治外法权,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01224" y="2844726"/>
            <a:ext cx="20277564" cy="6186309"/>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费正清在早期的著作中认为:鸦片战争是“中国是儒学的、农业的和官僚的社会,不能调适成商业的、工业的和国家主义的西方社会”的结果。此观点(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A.以文明史观掩盖了战争的本质</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B.肯定了中国维护主权的正义性</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C.揭露了英国阴谋侵略中国的野心</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D.科学地指明了鸦片战争的性质</a:t>
            </a:r>
          </a:p>
        </p:txBody>
      </p:sp>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820" y="3132758"/>
            <a:ext cx="19806920"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88742"/>
            <a:ext cx="19730192" cy="4154170"/>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材料从文明史观来看待历史现象,把鸦片战争当作中国农业文明与西方工业文明的冲突的结果,这掩盖了英国发动侵略战争、企图打开中国市场的本质,故A项正确。B、C、D项在材料中没有体现,排除。</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918758"/>
            <a:ext cx="19788326" cy="8262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考法2　结合历史史实,分析、认识列强侵华对中国社会的影响</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[2013·新课标全国卷Ⅱ] 1877年,清政府采纳驻英公使郭嵩焘的建议,在新加坡设立领事馆。此后,又在美国旧金山,日本横滨、神户、大阪及南洋华侨聚居的商埠设立了领事馆。这反映了清政府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A.力图摆脱不平等条约的约束</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B.外交上开始出现制度性变化</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C.逐步向近代外交转变</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D.国际地位得到提高</a:t>
            </a:r>
          </a:p>
        </p:txBody>
      </p:sp>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0088" y="2988742"/>
            <a:ext cx="20022676" cy="51845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31775"/>
            <a:ext cx="19802200" cy="5169535"/>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考查近代中国的外交。结合材料“在新加坡设立领事馆”“南洋华侨聚居的商埠设立了领事馆”,运用近代化史观,可知C项正确。材料指的是领事馆这一机构的设立,未涉及外交方面领事制度的建立,排除B项;A、D两项在材料中无法体现。故本题应选C项。</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16"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405" name="2LLS17.EPS" descr="id:2147496703;FounderCES"/>
          <p:cNvPicPr>
            <a:picLocks noChangeAspect="1"/>
          </p:cNvPicPr>
          <p:nvPr/>
        </p:nvPicPr>
        <p:blipFill>
          <a:blip r:embed="rId3" cstate="print"/>
          <a:stretch>
            <a:fillRect/>
          </a:stretch>
        </p:blipFill>
        <p:spPr>
          <a:xfrm>
            <a:off x="2541905" y="2932430"/>
            <a:ext cx="16854805" cy="9589135"/>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5"/>
                                        </p:tgtEl>
                                        <p:attrNameLst>
                                          <p:attrName>style.visibility</p:attrName>
                                        </p:attrNameLst>
                                      </p:cBhvr>
                                      <p:to>
                                        <p:strVal val="visible"/>
                                      </p:to>
                                    </p:set>
                                    <p:animEffect transition="in" filter="blinds(horizontal)">
                                      <p:cBhvr>
                                        <p:cTn id="12" dur="500"/>
                                        <p:tgtEl>
                                          <p:spTgt spid="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634"/>
            <a:ext cx="19788326"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1902年,清政府与英国签订了《续议通商行船条约》,规定:中国深欲整顿本国律例,以期与各西国律例改同一律,英国允愿尽力协助,以成此举。一俟查悉中国律例相关事宜皆臻妥善,英国即允弃其治外法权。这表明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A.中外反动势力勾结在一起</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B.中外交往推动了中国近代化进程</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C.清政府认识到近代交通运输业的重要</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D.中国完全沦为半殖民地</a:t>
            </a:r>
          </a:p>
        </p:txBody>
      </p:sp>
    </p:spTree>
  </p:cSld>
  <p:clrMapOvr>
    <a:masterClrMapping/>
  </p:clrMapOvr>
  <p:transition>
    <p:pull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2916734"/>
            <a:ext cx="19806652" cy="57934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88742"/>
            <a:ext cx="19658184" cy="5169535"/>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反映出英国协助中国推动中国法制近代化,与中外反动势力勾结无关,故A项错误;材料反映出中外交往推动了中国推动中国法制近代化进程,故B项正确;材料中条约内容并未涉及近代交通运输业的重要性,故C项错误;材料体现了中外交往推动了中国法制近代化进程,与中国半殖民地化无关,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4308905"/>
            <a:ext cx="3157609" cy="756346"/>
          </a:xfrm>
          <a:prstGeom prst="rect">
            <a:avLst/>
          </a:prstGeom>
          <a:noFill/>
          <a:ln w="9525">
            <a:noFill/>
            <a:miter lim="800000"/>
            <a:headEnd/>
            <a:tailEnd/>
          </a:ln>
          <a:effectLst/>
        </p:spPr>
      </p:pic>
      <p:sp>
        <p:nvSpPr>
          <p:cNvPr id="15" name="TextBox 14"/>
          <p:cNvSpPr txBox="1"/>
          <p:nvPr/>
        </p:nvSpPr>
        <p:spPr>
          <a:xfrm>
            <a:off x="2169598" y="4254579"/>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3034323"/>
            <a:ext cx="19788326" cy="1245235"/>
          </a:xfrm>
          <a:prstGeom prst="rect">
            <a:avLst/>
          </a:prstGeom>
        </p:spPr>
        <p:txBody>
          <a:bodyPr wrap="square">
            <a:spAutoFit/>
          </a:bodyPr>
          <a:lstStyle/>
          <a:p>
            <a:pPr algn="ctr">
              <a:lnSpc>
                <a:spcPct val="150000"/>
              </a:lnSpc>
            </a:pPr>
            <a:r>
              <a:rPr lang="zh-CN" altLang="en-US" sz="5000" b="1" dirty="0" smtClean="0">
                <a:solidFill>
                  <a:schemeClr val="tx1">
                    <a:lumMod val="95000"/>
                    <a:lumOff val="5000"/>
                  </a:schemeClr>
                </a:solidFill>
                <a:latin typeface="微软雅黑" panose="020B0503020204020204" pitchFamily="34" charset="-122"/>
                <a:ea typeface="微软雅黑" panose="020B0503020204020204" pitchFamily="34" charset="-122"/>
              </a:rPr>
              <a:t>考点二　旧民主主义革命时期的抗争与探索</a:t>
            </a:r>
          </a:p>
        </p:txBody>
      </p:sp>
      <p:graphicFrame>
        <p:nvGraphicFramePr>
          <p:cNvPr id="3" name="表格 2"/>
          <p:cNvGraphicFramePr/>
          <p:nvPr/>
        </p:nvGraphicFramePr>
        <p:xfrm>
          <a:off x="2304581" y="5522654"/>
          <a:ext cx="19722300" cy="5364480"/>
        </p:xfrm>
        <a:graphic>
          <a:graphicData uri="http://schemas.openxmlformats.org/drawingml/2006/table">
            <a:tbl>
              <a:tblPr firstRow="1" bandRow="1">
                <a:tableStyleId>{5940675A-B579-460E-94D1-54222C63F5DA}</a:tableStyleId>
              </a:tblPr>
              <a:tblGrid>
                <a:gridCol w="2808311"/>
                <a:gridCol w="16913989"/>
              </a:tblGrid>
              <a:tr h="67056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史实</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68224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太平天国运动(19世纪中期)</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起因</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主要原因:鸦片战争激化了中国的民族矛盾和阶级矛盾</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直接原因:连年自然灾害;洪秀全创立拜上帝教</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重要文件</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前期</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天朝田亩制度</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后期</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资政新篇</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评价:是历代农民斗争的最高峰;受时代和阶级的局限,最终失败</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par>
                          <p:cTn id="14" fill="hold">
                            <p:stCondLst>
                              <p:cond delay="500"/>
                            </p:stCondLst>
                            <p:childTnLst>
                              <p:par>
                                <p:cTn id="15" presetID="3"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5"/>
          <p:cNvGrpSpPr/>
          <p:nvPr/>
        </p:nvGrpSpPr>
        <p:grpSpPr>
          <a:xfrm>
            <a:off x="1880324" y="1951606"/>
            <a:ext cx="7048992" cy="891540"/>
            <a:chOff x="1880324" y="1951606"/>
            <a:chExt cx="7048992" cy="891540"/>
          </a:xfrm>
        </p:grpSpPr>
        <p:sp>
          <p:nvSpPr>
            <p:cNvPr id="3" name="TextBox 2"/>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5" name="表格 4"/>
          <p:cNvGraphicFramePr>
            <a:graphicFrameLocks noGrp="1"/>
          </p:cNvGraphicFramePr>
          <p:nvPr/>
        </p:nvGraphicFramePr>
        <p:xfrm>
          <a:off x="1872533" y="3708822"/>
          <a:ext cx="20234248" cy="4196681"/>
        </p:xfrm>
        <a:graphic>
          <a:graphicData uri="http://schemas.openxmlformats.org/drawingml/2006/table">
            <a:tbl>
              <a:tblPr/>
              <a:tblGrid>
                <a:gridCol w="3672407"/>
                <a:gridCol w="16561841"/>
              </a:tblGrid>
              <a:tr h="681821">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史实</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51486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义和团运动</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(19</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世纪末</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世纪初</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背景</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:19</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世纪末</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列强掀起瓜分中国的狂潮</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民族危机空前严重</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斗争</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由山东发展到京津地区</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在天津以及北京的东交民巷、西什库教堂阻击侵略者</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口号</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“扶清灭洋”</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具有抗击侵略的爱国性与对先进文明的排他性</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6" name="文本框 3"/>
          <p:cNvSpPr txBox="1"/>
          <p:nvPr/>
        </p:nvSpPr>
        <p:spPr>
          <a:xfrm>
            <a:off x="19665315" y="2674025"/>
            <a:ext cx="2686050"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1944540" y="3621459"/>
          <a:ext cx="19639745" cy="8296275"/>
        </p:xfrm>
        <a:graphic>
          <a:graphicData uri="http://schemas.openxmlformats.org/drawingml/2006/table">
            <a:tbl>
              <a:tblPr firstRow="1" bandRow="1">
                <a:tableStyleId>{5940675A-B579-460E-94D1-54222C63F5DA}</a:tableStyleId>
              </a:tblPr>
              <a:tblGrid>
                <a:gridCol w="2952328"/>
                <a:gridCol w="16687417"/>
              </a:tblGrid>
              <a:tr h="920115">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史实</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737616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辛亥革命(20世纪初期)</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条件</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经济基础:民族资本主义的初步发展</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思想基础:孙中山提出了“三民主义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③</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组织基础:资产阶级革命团体广泛建立;1905年,中国同盟会成立　④</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实践:各地革命党人发动多次起义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过程</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①</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武昌起义:1911年10月,清朝统治濒于崩溃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②</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建立民国:1912年元旦,中华民国成立,孙中山就任中华民国临时大总统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③</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制定约法:1912年3月颁布《中华民国临时约法》,它是近代中国第一部资产阶级性质的民主宪法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9665315" y="2576195"/>
            <a:ext cx="2686050"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5"/>
          <p:cNvGrpSpPr/>
          <p:nvPr/>
        </p:nvGrpSpPr>
        <p:grpSpPr>
          <a:xfrm>
            <a:off x="1880324" y="1951606"/>
            <a:ext cx="7048992" cy="891540"/>
            <a:chOff x="1880324" y="1951606"/>
            <a:chExt cx="7048992" cy="891540"/>
          </a:xfrm>
        </p:grpSpPr>
        <p:sp>
          <p:nvSpPr>
            <p:cNvPr id="3" name="TextBox 2"/>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5" name="表格 4"/>
          <p:cNvGraphicFramePr>
            <a:graphicFrameLocks noGrp="1"/>
          </p:cNvGraphicFramePr>
          <p:nvPr/>
        </p:nvGraphicFramePr>
        <p:xfrm>
          <a:off x="2016548" y="3904629"/>
          <a:ext cx="19946216" cy="5132785"/>
        </p:xfrm>
        <a:graphic>
          <a:graphicData uri="http://schemas.openxmlformats.org/drawingml/2006/table">
            <a:tbl>
              <a:tblPr/>
              <a:tblGrid>
                <a:gridCol w="2325462"/>
                <a:gridCol w="17620754"/>
              </a:tblGrid>
              <a:tr h="733255">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史实</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9953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辛亥革命</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世纪初期</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④</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革命失败</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由于民族资产阶级的软弱和妥协</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革命果实被袁世凯篡夺</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革命并未改变中国的社会性质</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意义</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推翻了封建君主专制制度</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建立了资产阶级共和国</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使民主共和观念深入人心</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推动了中国民主化进程</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促进了民主革命的发展</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6" name="文本框 3"/>
          <p:cNvSpPr txBox="1"/>
          <p:nvPr/>
        </p:nvSpPr>
        <p:spPr>
          <a:xfrm>
            <a:off x="19708762" y="2890049"/>
            <a:ext cx="2686050"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096492"/>
            <a:ext cx="3157609" cy="756346"/>
          </a:xfrm>
          <a:prstGeom prst="rect">
            <a:avLst/>
          </a:prstGeom>
          <a:noFill/>
          <a:ln w="9525">
            <a:noFill/>
            <a:miter lim="800000"/>
            <a:headEnd/>
            <a:tailEnd/>
          </a:ln>
          <a:effectLst/>
        </p:spPr>
      </p:pic>
      <p:sp>
        <p:nvSpPr>
          <p:cNvPr id="15" name="TextBox 14"/>
          <p:cNvSpPr txBox="1"/>
          <p:nvPr/>
        </p:nvSpPr>
        <p:spPr>
          <a:xfrm>
            <a:off x="2169598" y="3060750"/>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3852838"/>
            <a:ext cx="20154448" cy="821690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多元史观认识辛亥革命的意义</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(1)从革命史观来看:辛亥革命是中国近代历史上一次伟大的资产阶级民主革命。</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(2)从现代化史观来看</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①政治上:辛亥革命推翻了清王朝,结束了中国两千多年的君主专制政体,建立了资产阶级共和国。</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②思想上:辛亥革命是一场深刻的思想启蒙运动,使人民获得了一些民主和自由的权利,使民主共和观念深入人心。</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8414" y="2844726"/>
            <a:ext cx="19788326" cy="415417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③经济上:辛亥革命为民族资本主义经济的发展创造了有利条件,形成了一股兴办实业的热潮。</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(3)从社会史观来看:辛亥革命推动了社会习俗和社会风尚的变革,如“剪辫易服”、推行文明礼仪等,人们的精神面貌发生很大变化。</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44540" y="2980754"/>
            <a:ext cx="20234248" cy="7201972"/>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1912年《清帝逊位诏书》写道:“是用外观大势,内审舆情,特率皇帝,将统治权公诸全国,定为共和立宪国体</a:t>
            </a:r>
            <a:r>
              <a:rPr sz="4400" dirty="0" smtClean="0">
                <a:solidFill>
                  <a:schemeClr val="tx1">
                    <a:lumMod val="95000"/>
                    <a:lumOff val="5000"/>
                  </a:schemeClr>
                </a:solidFill>
                <a:latin typeface="宋体" panose="02010600030101010101" pitchFamily="2" charset="-122"/>
              </a:rPr>
              <a:t>……</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总期人民安堵,海宇乂安,仍合满、汉、蒙、回、藏五族完全领土,为一大中华民国。”</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以下对《清帝逊位诏书》理解正确的是</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A.有利于加速南北和谈的进程</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B.确保了中华民国的领土完整</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C.一定程度上遏制了民族分离主义</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D.实现了“五族共荣”的理想</a:t>
            </a:r>
          </a:p>
        </p:txBody>
      </p:sp>
    </p:spTree>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060750"/>
            <a:ext cx="20018224" cy="62646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00524" y="2923887"/>
            <a:ext cx="19874208" cy="6185535"/>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中《清帝逊位诏书》是南北和谈的一个结果,不是加速其进程,故A项错误;清帝并非为了维护中华民国领土完整或“五族共和”而颁布的诏书,故B、D项错误。当时资产阶级革命风起云涌,全国多省纷纷独立,中华民国已经成立,清帝宣布“将统治权公诸全国”“仍合满、汉、蒙、回、藏五族完全领土”,有助于遏制民族分离主义,维护国家的统一,故答案为C项。</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00524" y="2892910"/>
            <a:ext cx="20659099" cy="1024896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线索一　列强的侵略</a:t>
            </a: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为了满足本国资本主义的发展,西方列强发动了一系列对华侵略战争:鸦片战争、第二次鸦片战争、甲午中日战争、八国联军侵华战争,以及后来的日本侵华战争等。中国的大门被打开,逐渐沦为半殖民地半封建社会。与此同时,中国社会也发生了巨大的变化。</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线索二　中国人民的反抗斗争</a:t>
            </a: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哪里有压迫,哪里就有反抗”,近代中国人民反对外国资本主义侵略势力和本国封建势力的斗争从未停止</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。由最初的自发斗争,到有组织、有联合的斗争,再到全民族的抗战;从农民阶级的反抗,到资产阶级的革命斗争,再到各革命阶级的联合斗争。</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634"/>
            <a:ext cx="19788326"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20世纪初,革命派认为“中华民族”仅仅指汉族。武昌起义成功后,象征18省汉族铁血团结的“十八星旗”高高飘扬于武汉,但最终象征五族共和的“五色旗”取代“十八星旗”成为中华民国国旗。这一变化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A.说明辛亥革命后民主共和观念深入人心</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B.有利于统一多民族国家的融合和发展</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C.打碎了资本主义列强瓜分中国的企图</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D.标志着汉族政权被五族共和政权取代</a:t>
            </a:r>
          </a:p>
        </p:txBody>
      </p:sp>
    </p:spTree>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2988742"/>
            <a:ext cx="20162240" cy="51125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772718"/>
            <a:ext cx="20090232" cy="5169535"/>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从“十八星旗”(象征18省汉族铁血团结)转变为“五色旗”(象征五族共和,即五个民族的团结),体现了资产阶级革命派针对列强瓜分中国的企图进行了有力的反击,这有利于统一多民族国家的融合和发展,故答案为B项。A项与材料主旨不符;C项与材料无关;D项说法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259092"/>
            <a:ext cx="3157609" cy="756346"/>
          </a:xfrm>
          <a:prstGeom prst="rect">
            <a:avLst/>
          </a:prstGeom>
          <a:noFill/>
          <a:ln w="9525">
            <a:noFill/>
            <a:miter lim="800000"/>
            <a:headEnd/>
            <a:tailEnd/>
          </a:ln>
          <a:effectLst/>
        </p:spPr>
      </p:pic>
      <p:sp>
        <p:nvSpPr>
          <p:cNvPr id="15" name="TextBox 14"/>
          <p:cNvSpPr txBox="1"/>
          <p:nvPr/>
        </p:nvSpPr>
        <p:spPr>
          <a:xfrm>
            <a:off x="2169598" y="3204766"/>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880324" y="4141882"/>
            <a:ext cx="20226456" cy="8262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　通过外务活动等历史事件,认识近代中国政治民主化的艰难历程</a:t>
            </a:r>
          </a:p>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[2018·全国卷Ⅱ] 19世纪70年代,针对日本阻止琉球国向中国进贡,有地方督抚在上奏中强调:琉球向来是中国的藩属,日本“不应阻贡”;中国使臣应邀请西方各国驻日公使,“按照万国公法与评直曲”。这说明当时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A.日本借助西方列强侵害中国权益</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B.传统朝贡体系已经解体</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C.地方督抚干预朝廷外交事务决策</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D.近代外交观念影响中国</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27932"/>
            <a:ext cx="20090232" cy="60814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844726"/>
            <a:ext cx="19946216" cy="6185535"/>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考查近代中国的外交。根据材料“邀请西方各国驻日公使,‘按照万国公法与评直曲’”等信息可以判断出,部分地方督抚的外交理念受近代西方外交观念影响,故D项正确。材料未涉及日本借助西方国家侵害中国权益的信息,故排除A项;材料信息是个例,不能说明传统朝贡体系已经解体,故B项错误;地方督抚并非干预中央决策,而是提出建议,故C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8414" y="2844626"/>
            <a:ext cx="20076358"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1873年,总理衙门与英、法、俄、美、德五国公使围绕亲递国书的觐礼问题进行谈判,双方往返辩论持续三个月,最终达成协议:五国公使觐见时不行跪拜之礼,公使们将觐见本国君主的三鞠躬之礼改为五鞠躬。据此可知中国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A.外交主动融入世界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B.外交艰难地向近代转型</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C.近代外交的屈辱性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D.奉行传统外交理念</a:t>
            </a:r>
          </a:p>
        </p:txBody>
      </p:sp>
    </p:spTree>
  </p:cSld>
  <p:clrMapOvr>
    <a:masterClrMapping/>
  </p:clrMapOvr>
  <p:transition>
    <p:pull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88742"/>
            <a:ext cx="20162240" cy="82315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844726"/>
            <a:ext cx="19946216" cy="8216900"/>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近代中国是被英国发动鸦片战争的炮火轰开的,外交是被条约胁迫进行的,故A项错误;从材料中“围绕亲递国书的觐礼问题”的谈判时间以及结果来看,中国仍有“天朝上国”观念的残余,但总理衙门与公使们达成协议,公使觐见时不行跪拜之礼,可得出中国外交艰难地向近代转型,故B项正确;从材料中“公使们将觐见本国君主的三鞠躬之礼改为五鞠躬”,可知五国公使也有所妥协,故C项错误;传统外交中,中国坚持宗藩体制,外国使节觐见中国皇帝时须行三拜九叩之礼,不符合材料,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4447355"/>
            <a:ext cx="3157609" cy="756346"/>
          </a:xfrm>
          <a:prstGeom prst="rect">
            <a:avLst/>
          </a:prstGeom>
          <a:noFill/>
          <a:ln w="9525">
            <a:noFill/>
            <a:miter lim="800000"/>
            <a:headEnd/>
            <a:tailEnd/>
          </a:ln>
          <a:effectLst/>
        </p:spPr>
      </p:pic>
      <p:sp>
        <p:nvSpPr>
          <p:cNvPr id="15" name="TextBox 14"/>
          <p:cNvSpPr txBox="1"/>
          <p:nvPr/>
        </p:nvSpPr>
        <p:spPr>
          <a:xfrm>
            <a:off x="2169598" y="4464784"/>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2956331"/>
            <a:ext cx="19788326" cy="1245235"/>
          </a:xfrm>
          <a:prstGeom prst="rect">
            <a:avLst/>
          </a:prstGeom>
        </p:spPr>
        <p:txBody>
          <a:bodyPr wrap="square">
            <a:spAutoFit/>
          </a:bodyPr>
          <a:lstStyle/>
          <a:p>
            <a:pPr algn="ctr">
              <a:lnSpc>
                <a:spcPct val="150000"/>
              </a:lnSpc>
            </a:pPr>
            <a:r>
              <a:rPr lang="zh-CN" altLang="en-US" sz="5000" b="1" dirty="0" smtClean="0">
                <a:solidFill>
                  <a:schemeClr val="tx1">
                    <a:lumMod val="95000"/>
                    <a:lumOff val="5000"/>
                  </a:schemeClr>
                </a:solidFill>
                <a:latin typeface="微软雅黑" panose="020B0503020204020204" pitchFamily="34" charset="-122"/>
                <a:ea typeface="微软雅黑" panose="020B0503020204020204" pitchFamily="34" charset="-122"/>
              </a:rPr>
              <a:t>考点三　新民主主义革命时期为争取民族独立的探索</a:t>
            </a:r>
          </a:p>
        </p:txBody>
      </p:sp>
      <p:graphicFrame>
        <p:nvGraphicFramePr>
          <p:cNvPr id="5" name="表格 4"/>
          <p:cNvGraphicFramePr/>
          <p:nvPr/>
        </p:nvGraphicFramePr>
        <p:xfrm>
          <a:off x="2016548" y="5725046"/>
          <a:ext cx="20090232" cy="3528392"/>
        </p:xfrm>
        <a:graphic>
          <a:graphicData uri="http://schemas.openxmlformats.org/drawingml/2006/table">
            <a:tbl>
              <a:tblPr firstRow="1" bandRow="1">
                <a:tableStyleId>{5940675A-B579-460E-94D1-54222C63F5DA}</a:tableStyleId>
              </a:tblPr>
              <a:tblGrid>
                <a:gridCol w="4320248"/>
                <a:gridCol w="15769984"/>
              </a:tblGrid>
              <a:tr h="530369">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857832">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书宋_GBK" panose="03000509000000000000" charset="-122"/>
                        </a:rPr>
                        <a:t>中共创立时期</a:t>
                      </a:r>
                      <a:endParaRPr lang="en-US" altLang="en-US" sz="4400" b="0" dirty="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1)1919年,五四运动爆发,工人阶级开始登上历史舞台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2)1921年,中共一大宣告了中国共产党的诞生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3)1922年,中共二大提出了彻底的反帝反封建的民主革命纲领</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par>
                          <p:cTn id="14" fill="hold">
                            <p:stCondLst>
                              <p:cond delay="500"/>
                            </p:stCondLst>
                            <p:childTnLst>
                              <p:par>
                                <p:cTn id="15" presetID="3" presetClass="entr" presetSubtype="1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1944540" y="3636814"/>
          <a:ext cx="20090232" cy="8136904"/>
        </p:xfrm>
        <a:graphic>
          <a:graphicData uri="http://schemas.openxmlformats.org/drawingml/2006/table">
            <a:tbl>
              <a:tblPr firstRow="1" bandRow="1">
                <a:tableStyleId>{5940675A-B579-460E-94D1-54222C63F5DA}</a:tableStyleId>
              </a:tblPr>
              <a:tblGrid>
                <a:gridCol w="3400507"/>
                <a:gridCol w="16689725"/>
              </a:tblGrid>
              <a:tr h="780087">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324369">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国民革命运动时期(1924—1927年)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1)开始:1924年,国民党一大召开,国共合作形成,建立起革命统一战线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2)高潮:1926年,国民政府北伐,</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基本上推翻了北洋军阀的反动统治</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alt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(3)失败:1927年,国民党右派发动政变,国共合作破裂,国民革命失败</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032448">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国共十年对峙时期</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(1927—1937年)</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1)1927年,南昌起义标志着中共独立领导武装斗争、创建人民军队和武装夺取政权的开始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2)1927年,八七会议确立了开展土地革命和武装反抗国民党反动统治的方针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3)1927年,创建井冈山革命根据地,开创“农村包围城市,武装夺取政权”的革命道路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9984085" y="2585720"/>
            <a:ext cx="377253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1880235" y="3908732"/>
          <a:ext cx="20301585" cy="8081010"/>
        </p:xfrm>
        <a:graphic>
          <a:graphicData uri="http://schemas.openxmlformats.org/drawingml/2006/table">
            <a:tbl>
              <a:tblPr firstRow="1" bandRow="1">
                <a:tableStyleId>{5940675A-B579-460E-94D1-54222C63F5DA}</a:tableStyleId>
              </a:tblPr>
              <a:tblGrid>
                <a:gridCol w="2883535"/>
                <a:gridCol w="17418050"/>
              </a:tblGrid>
              <a:tr h="70485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679825">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抗日战争时期(1931—1945年)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1)1931年9月18日,九一八事变爆发,东北军民局部抗战开始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2)1935年,华北事变后,</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中日民族矛盾成为中国社会的主要矛</a:t>
                      </a:r>
                    </a:p>
                    <a:p>
                      <a:pPr indent="0">
                        <a:lnSpc>
                          <a:spcPct val="100000"/>
                        </a:lnSpc>
                        <a:buNone/>
                      </a:pP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3)1937年,卢沟桥事变标志着全面抗战开始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4)1937年9月,第二次国共合作实现,</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建立起抗日民族统一战</a:t>
                      </a:r>
                    </a:p>
                    <a:p>
                      <a:pPr indent="0">
                        <a:lnSpc>
                          <a:spcPct val="100000"/>
                        </a:lnSpc>
                        <a:buNone/>
                      </a:pP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5)1945年,中共七大确定了建立民主联合政府的奋斗目标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6)1945年8月15日,抗日战争胜利</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980749">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解放战争时期(1945—1949年)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1)1945年,争取和平与民主的重庆谈判召开。1946年,政治协商会议在重庆召开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2)1946年6月,人民解放战争开始,先后粉碎了国民党的全面进攻和重点进攻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20199350" y="2729230"/>
            <a:ext cx="377253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088556" y="3740285"/>
          <a:ext cx="19874208" cy="3856969"/>
        </p:xfrm>
        <a:graphic>
          <a:graphicData uri="http://schemas.openxmlformats.org/drawingml/2006/table">
            <a:tbl>
              <a:tblPr/>
              <a:tblGrid>
                <a:gridCol w="2482573"/>
                <a:gridCol w="17391635"/>
              </a:tblGrid>
              <a:tr h="714837">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142132">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解放战争时期</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(1945</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1949</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en-US" sz="4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3)1947</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刘邓大军挺进大别山</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揭开战略反攻的序幕</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转折</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(4)1948</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年秋至</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1949</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月</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辽沈、淮海、平津战略总决战胜利完成</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(5)1949</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月</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解放南京</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南京国民政府的统治结束</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3" name="组合 7"/>
          <p:cNvGrpSpPr/>
          <p:nvPr/>
        </p:nvGrpSpPr>
        <p:grpSpPr>
          <a:xfrm>
            <a:off x="1880324" y="1951606"/>
            <a:ext cx="7048992" cy="891540"/>
            <a:chOff x="1880324" y="1951606"/>
            <a:chExt cx="7048992" cy="891540"/>
          </a:xfrm>
        </p:grpSpPr>
        <p:sp>
          <p:nvSpPr>
            <p:cNvPr id="4" name="TextBox 3"/>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6" name="文本框 3"/>
          <p:cNvSpPr txBox="1"/>
          <p:nvPr/>
        </p:nvSpPr>
        <p:spPr>
          <a:xfrm>
            <a:off x="20018548" y="2729230"/>
            <a:ext cx="3772535"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19788326" cy="516953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线索三　中国共产党领导新民主主义革命取得胜利</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       </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sym typeface="+mn-ea"/>
              </a:rPr>
              <a:t>五四运动时期,无产阶级作为一支独立的力量登上政治舞台,中国革命进入新民主主义革命阶段</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。中国共产党成立后,提出了民主革命纲领,参与领导了轰轰烈烈的国民革命运动,探索出农村包围城市、武装夺取政权的革命道路,最终取得了新民主主义革命的伟大胜利。</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204766"/>
            <a:ext cx="3157609" cy="756346"/>
          </a:xfrm>
          <a:prstGeom prst="rect">
            <a:avLst/>
          </a:prstGeom>
          <a:noFill/>
          <a:ln w="9525">
            <a:noFill/>
            <a:miter lim="800000"/>
            <a:headEnd/>
            <a:tailEnd/>
          </a:ln>
          <a:effectLst/>
        </p:spPr>
      </p:pic>
      <p:sp>
        <p:nvSpPr>
          <p:cNvPr id="15" name="TextBox 14"/>
          <p:cNvSpPr txBox="1"/>
          <p:nvPr/>
        </p:nvSpPr>
        <p:spPr>
          <a:xfrm>
            <a:off x="2169598" y="3166909"/>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4117234"/>
            <a:ext cx="20442480" cy="821690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1.新民主主义革命时期中共的革命探索与自身建设</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(1)革命道路探索</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①中共二大提出了民主革命纲领,但在革命道路上照搬了苏俄以城市为中心的道路模式。</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②1927年国民革命失败后,毛泽东在理论上和实践上为中国革命开辟了“农村包围城市,武装夺取政权”的道路,并经受住土地革命、抗日战争与解放战争的考验,取得了新民主主义革命的胜利。</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944540" y="2829560"/>
            <a:ext cx="20091543" cy="10201910"/>
          </a:xfrm>
          <a:prstGeom prst="rect">
            <a:avLst/>
          </a:prstGeom>
          <a:noFill/>
        </p:spPr>
        <p:txBody>
          <a:bodyPr wrap="square" rtlCol="0" anchor="t">
            <a:spAutoFit/>
          </a:bodyPr>
          <a:lstStyle/>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(2)党的自身建设</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①八七会议旗帜鲜明地清算了国民革命运动后期陈独秀的右倾机会主义错误。</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②1935年遵义会议上,中国共产党第一次独立自主地运用马克思主义原理解决了党内存在的路线、方针和政策问题。遵义会议标志着中共逐步走向成熟。</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③中共七大上确立毛泽东思想为党的指导思想,使中国共产党有了中国化的科学理论作指导。</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(3)中国共产党政策的调整</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①1935年瓦窑堡会议,制定了建立抗日民族统一战线的方针。</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②1937年日本全面侵华,中国共产党促成了第二次国共合作。</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endParaRPr lang="zh-CN" altLang="en-US" dirty="0"/>
          </a:p>
        </p:txBody>
      </p:sp>
      <p:grpSp>
        <p:nvGrpSpPr>
          <p:cNvPr id="4"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872532" y="3014980"/>
            <a:ext cx="19946216" cy="5169535"/>
          </a:xfrm>
          <a:prstGeom prst="rect">
            <a:avLst/>
          </a:prstGeom>
          <a:noFill/>
        </p:spPr>
        <p:txBody>
          <a:bodyPr wrap="square" rtlCol="0" anchor="t">
            <a:spAutoFit/>
          </a:bodyPr>
          <a:lstStyle/>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③全民族抗战开始后,中国共产党开辟了敌后战场。</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④抗战胜利后,中国共产党积极参加重庆谈判并签署了“双十协定”,为后来在重庆召开的政治协商会议上争取和平与民主取得了主动权。</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⑤渡江战役胜利后,人民解放军向全国进军,中国共产党取得了新民主主义革命的基本胜利。</a:t>
            </a:r>
            <a:endParaRPr lang="zh-CN" altLang="en-US" dirty="0"/>
          </a:p>
        </p:txBody>
      </p:sp>
      <p:grpSp>
        <p:nvGrpSpPr>
          <p:cNvPr id="4"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19788326" cy="6185535"/>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练1     第一次国共合作时期,毛泽东指出:“农民在乡里造反,搅动了绅士们的酣梦</a:t>
            </a:r>
            <a:r>
              <a:rPr sz="4400" dirty="0" smtClean="0">
                <a:solidFill>
                  <a:schemeClr val="tx1">
                    <a:lumMod val="95000"/>
                    <a:lumOff val="5000"/>
                  </a:schemeClr>
                </a:solidFill>
                <a:latin typeface="宋体" panose="02010600030101010101" pitchFamily="2" charset="-122"/>
              </a:rPr>
              <a:t>……</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土豪劣绅,不法地主阶级,是几千年专制政治的基础,帝国主义、军阀、贪官污吏的墙脚。打翻这个封建势力,乃是国民革命的真正目标。”据此可知,此时毛泽东已经关注	(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A.农村的农民革命	B.“工农武装割据”</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C.人民民主专政	             D.人民内部矛盾</a:t>
            </a:r>
          </a:p>
        </p:txBody>
      </p:sp>
    </p:spTree>
  </p:cSld>
  <p:clrMapOvr>
    <a:masterClrMapping/>
  </p:clrMapOvr>
  <p:transition>
    <p:pull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3244215"/>
            <a:ext cx="20090020" cy="52891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3060750"/>
            <a:ext cx="20018224" cy="5169535"/>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时间是第一次国共合作时期,材料指出“农民在乡里造反”、推翻土豪劣绅等,反映毛泽东重视农民问题,故A项正确;“工农武装割据”是毛泽东在井冈山时期提出的,故B项错误;人民民主专政思想产生于解放战争时期,故C项错误;“人民内部矛盾”是在新中国成立后提出的,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4726"/>
            <a:ext cx="19788326" cy="8216900"/>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练2  《中华苏维埃共和国劳动法》规定:“社会保险,对于一切雇佣劳动者,不论他在国家企业、协作社或私人的企业,不论工作时间之久暂及付给工资的形式如何都得施及之。”社会保险基金用于支付工人年老、患病、伤残、生育、失业、死亡等产生的费用。这一规定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A.旨在推进根据地的工业化</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B.表明共和国政府关注民生</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C.适应了社会生产力的状况</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D.得到社会各界的广泛认同</a:t>
            </a:r>
          </a:p>
        </p:txBody>
      </p:sp>
    </p:spTree>
  </p:cSld>
  <p:clrMapOvr>
    <a:masterClrMapping/>
  </p:clrMapOvr>
  <p:transition>
    <p:pull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820" y="2988742"/>
            <a:ext cx="19806920" cy="7091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772718"/>
            <a:ext cx="19730192" cy="7200900"/>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中《中华苏维埃共和国劳动法》规定了社会保险的内容,与工业化无关,故A项错误;材料“社会保险,对于一切雇佣劳动者,不论他在国家企业、协作社或私人的企业,不论工作时间之久暂及付给工资的形式如何都得施及之”表明共和国政府关注民生,故B项正确;材料中规定的内容表明政府关注民生,与适应社会生产力状况无关,故C项错误;“得到社会各界的广泛认同”与材料表明的政府关注民生不符,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800860" y="2700710"/>
            <a:ext cx="20946110" cy="2050177"/>
          </a:xfrm>
          <a:prstGeom prst="rect">
            <a:avLst/>
          </a:prstGeom>
          <a:noFill/>
          <a:ln w="9525">
            <a:noFill/>
          </a:ln>
        </p:spPr>
        <p:txBody>
          <a:bodyPr wrap="square">
            <a:spAutoFit/>
          </a:bodyPr>
          <a:lstStyle/>
          <a:p>
            <a:pPr marL="0" indent="0">
              <a:lnSpc>
                <a:spcPct val="150000"/>
              </a:lnSpc>
            </a:pPr>
            <a:r>
              <a:rPr lang="en-US"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近代历史上的国共关系</a:t>
            </a:r>
            <a:endParaRPr lang="en-US"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关系发展与演变</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2016547" y="5076974"/>
          <a:ext cx="20018224" cy="5688632"/>
        </p:xfrm>
        <a:graphic>
          <a:graphicData uri="http://schemas.openxmlformats.org/drawingml/2006/table">
            <a:tbl>
              <a:tblPr firstRow="1" bandRow="1">
                <a:tableStyleId>{5940675A-B579-460E-94D1-54222C63F5DA}</a:tableStyleId>
              </a:tblPr>
              <a:tblGrid>
                <a:gridCol w="2795039"/>
                <a:gridCol w="1535614"/>
                <a:gridCol w="15687571"/>
              </a:tblGrid>
              <a:tr h="1568684">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关系</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原因</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119948">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国民革命运动时期(1924—1927年)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合作</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社会主要矛盾:由于帝国主义侵略和北洋军阀的黑暗统治,“打倒列强,除军阀”已经成为全国人民的共同愿望,成为统一战线建立的客观条件</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孙中山和中共都认识到建立革命联盟的重要性</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共产国际的帮助</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1872533" y="4078605"/>
          <a:ext cx="20004488" cy="6705600"/>
        </p:xfrm>
        <a:graphic>
          <a:graphicData uri="http://schemas.openxmlformats.org/drawingml/2006/table">
            <a:tbl>
              <a:tblPr firstRow="1" bandRow="1">
                <a:tableStyleId>{5940675A-B579-460E-94D1-54222C63F5DA}</a:tableStyleId>
              </a:tblPr>
              <a:tblGrid>
                <a:gridCol w="4181558"/>
                <a:gridCol w="1651089"/>
                <a:gridCol w="14171841"/>
              </a:tblGrid>
              <a:tr h="670560">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关系</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原因</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01168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国共十年对峙时期(1927—1937年)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对抗</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阶级性质不同:国民党代表大地主大资产阶级的利益,中国共产党代表工农群众的利益</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国民党右派叛变革命</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01168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抗日战争时期(1931—1945年)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合作</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社会主要矛盾变化:</a:t>
                      </a:r>
                      <a:r>
                        <a:rPr lang="en-US" sz="4400" b="0"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中日民族矛盾成为社会主要矛</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中共争取建立抗日民族统一战线的努力</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01168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解放战争时期(1945—1949年)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对抗</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抗战胜利后,美国支持蒋介石发动内战</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9984085" y="2944495"/>
            <a:ext cx="377253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9600" y="2916734"/>
            <a:ext cx="20299188" cy="8216900"/>
          </a:xfrm>
          <a:prstGeom prst="rect">
            <a:avLst/>
          </a:prstGeom>
          <a:noFill/>
          <a:ln w="9525">
            <a:noFill/>
          </a:ln>
        </p:spPr>
        <p:txBody>
          <a:bodyPr wrap="square">
            <a:spAutoFit/>
          </a:bodyPr>
          <a:lstStyle/>
          <a:p>
            <a:pPr marL="0" indent="0">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影响关系变化的因素</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①</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两党的阶级性质不同。国民党代表大地主大资产阶级的利益</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中国共产党代表工农群众的利益。阶级性质不同是国共关系出现矛盾斗争直至分裂的根本原因。</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②</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社会主要矛盾的变化。当民族矛盾上升为主要矛盾时</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两党就有结束对抗走向合作的可能</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当阶级矛盾上升为主要矛盾时</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两党合作关系就有可能破裂</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走向对抗。</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③</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国际政治势力的态度与国际环境的影响。进步的国际政治势力和有利的国际环境就能促进两党之间的合作</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反之</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反动的国际政治势力插手</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又会加速两党关系的破裂。</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945070"/>
            <a:ext cx="3157609" cy="756346"/>
          </a:xfrm>
          <a:prstGeom prst="rect">
            <a:avLst/>
          </a:prstGeom>
          <a:noFill/>
          <a:ln w="9525">
            <a:noFill/>
            <a:miter lim="800000"/>
            <a:headEnd/>
            <a:tailEnd/>
          </a:ln>
          <a:effectLst/>
        </p:spPr>
      </p:pic>
      <p:sp>
        <p:nvSpPr>
          <p:cNvPr id="15" name="TextBox 14"/>
          <p:cNvSpPr txBox="1"/>
          <p:nvPr/>
        </p:nvSpPr>
        <p:spPr>
          <a:xfrm>
            <a:off x="2169598" y="3890744"/>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2956331"/>
            <a:ext cx="19788326" cy="1245235"/>
          </a:xfrm>
          <a:prstGeom prst="rect">
            <a:avLst/>
          </a:prstGeom>
        </p:spPr>
        <p:txBody>
          <a:bodyPr wrap="square">
            <a:spAutoFit/>
          </a:bodyPr>
          <a:lstStyle/>
          <a:p>
            <a:pPr algn="ctr">
              <a:lnSpc>
                <a:spcPct val="150000"/>
              </a:lnSpc>
            </a:pPr>
            <a:r>
              <a:rPr lang="zh-CN" altLang="en-US" sz="5000" b="1" dirty="0" smtClean="0">
                <a:solidFill>
                  <a:schemeClr val="tx1">
                    <a:lumMod val="95000"/>
                    <a:lumOff val="5000"/>
                  </a:schemeClr>
                </a:solidFill>
                <a:latin typeface="微软雅黑" panose="020B0503020204020204" pitchFamily="34" charset="-122"/>
                <a:ea typeface="微软雅黑" panose="020B0503020204020204" pitchFamily="34" charset="-122"/>
              </a:rPr>
              <a:t>考点一　近代列强的四次侵华战争</a:t>
            </a:r>
          </a:p>
        </p:txBody>
      </p:sp>
      <p:graphicFrame>
        <p:nvGraphicFramePr>
          <p:cNvPr id="3" name="表格 2"/>
          <p:cNvGraphicFramePr/>
          <p:nvPr/>
        </p:nvGraphicFramePr>
        <p:xfrm>
          <a:off x="2088556" y="5524506"/>
          <a:ext cx="19658184" cy="3800940"/>
        </p:xfrm>
        <a:graphic>
          <a:graphicData uri="http://schemas.openxmlformats.org/drawingml/2006/table">
            <a:tbl>
              <a:tblPr firstRow="1" bandRow="1">
                <a:tableStyleId>{5940675A-B579-460E-94D1-54222C63F5DA}</a:tableStyleId>
              </a:tblPr>
              <a:tblGrid>
                <a:gridCol w="3005791"/>
                <a:gridCol w="16652393"/>
              </a:tblGrid>
              <a:tr h="653302">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阶段</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13038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鸦片战争(1840—1842年)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zh-CN" alt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原因:英国工业革命后需要开拓市场以倾销商品、掠夺原料</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结果:签订了中国近代史上第一个不平等条约</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南京条约》,反映了列强商品输出的要求</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影响:中国开始沦为半殖民地半封建社会</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par>
                          <p:cTn id="18" fill="hold">
                            <p:stCondLst>
                              <p:cond delay="1000"/>
                            </p:stCondLst>
                            <p:childTnLst>
                              <p:par>
                                <p:cTn id="19" presetID="3" presetClass="entr" presetSubtype="1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9600" y="2772718"/>
            <a:ext cx="20155172" cy="8216900"/>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试练</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3     1928</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7</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月</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周恩来曾指出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“我们还有一个根本的固定的机会主义军事工作方针</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就是为了联合战线</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不能破坏国民革命军而要帮助国民党巩固国民革命军</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这完全是由于失掉了无产阶级的独立性和不明白革命转变的前途而得出这样不通的结论。”周恩来得出的这一认识</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是对第一次国共合作失败的反思</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推动了国民革命运动的迅速发展</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吸取了中共“左”倾错误的教训</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促使中共开始独立领导武装斗争</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717040" y="3244215"/>
            <a:ext cx="20106640" cy="55448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00524" y="3060750"/>
            <a:ext cx="19838035" cy="5169535"/>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材料中周恩来指出中共“失掉了无产阶级的独立性”是对第一次国共合作失败的反思</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中共“失掉了无产阶级的独立性”</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导致国民革命运动失败</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材料中中共吸取了右倾错误的教训</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;1927</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年南昌起义标志着中共开始独立领导武装斗争</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不符合材料时间</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9600" y="2987675"/>
            <a:ext cx="19745960" cy="8216900"/>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试练</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4     1937</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月</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中共致电国民党</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提出了“召集各党、各派、各界、各军的代表会议</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集中全国人才</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共同救国”“中国共产党领导的工农政府改名为中华民国特区政府</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红军改名为国民革命军</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接受南京中央政府与军事委员会之指导”等主张。这表明</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抗日民族统一战线正式建立</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中共积极推动国共两党的第二次合作</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中共党内出现了右倾机会主义倾向</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中共将中国民主主义革命的领导权交给了国民党</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717040" y="3244215"/>
            <a:ext cx="20106640" cy="55448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9600" y="3075791"/>
            <a:ext cx="19795132" cy="5169535"/>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抗日民族统一战线正式建立是在</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1937</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9</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与题目时间不符</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材料中中共为了抗日积极进行政府和军队的改组</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体现了中共积极推动国共两党的第二次合作</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项是第一次国共合作中出现的</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第二次国共合作实行的是党外合作</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中共并未将革命领导权交给国民党</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759075"/>
            <a:ext cx="20137755" cy="10248265"/>
          </a:xfrm>
          <a:prstGeom prst="rect">
            <a:avLst/>
          </a:prstGeom>
          <a:noFill/>
          <a:ln w="9525">
            <a:noFill/>
          </a:ln>
        </p:spPr>
        <p:txBody>
          <a:bodyPr wrap="square">
            <a:spAutoFit/>
          </a:bodyPr>
          <a:lstStyle/>
          <a:p>
            <a:pPr marL="0" indent="0">
              <a:lnSpc>
                <a:spcPct val="150000"/>
              </a:lnSpc>
            </a:pPr>
            <a:r>
              <a:rPr lang="en-US"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国民党在中国现代化道路上的贡献与问题</a:t>
            </a:r>
            <a:endParaRPr lang="en-US"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贡献</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①</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政治上</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开始筹备宪政</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准许“专家参政”。</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②</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经济上</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:1928</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年发起了废约、修约运动</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;1930</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年年底同意裁除厘金</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;1933</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年和</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1935</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年实行币制改革</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;1935</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年资源委员会实施重工业五年计划</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;1933—1937</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年先后设立中央农业实验所、全国稻麦改良所和中央棉产改进所等。</a:t>
            </a:r>
          </a:p>
          <a:p>
            <a:pPr>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国民党统治时期</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国内工商业经济高速发展</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社会生活有了一定的变化</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一些大城市的生活条件明显改善</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电影、汽车、收音机、西餐、西服等代表现代化的物品也丰富起来。</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3" name="文本框 2"/>
          <p:cNvSpPr txBox="1"/>
          <p:nvPr/>
        </p:nvSpPr>
        <p:spPr>
          <a:xfrm>
            <a:off x="1880235" y="2844165"/>
            <a:ext cx="19910425" cy="8216900"/>
          </a:xfrm>
          <a:prstGeom prst="rect">
            <a:avLst/>
          </a:prstGeom>
          <a:noFill/>
        </p:spPr>
        <p:txBody>
          <a:bodyPr wrap="square" rtlCol="0" anchor="t">
            <a:spAutoFit/>
          </a:bodyPr>
          <a:lstStyle/>
          <a:p>
            <a:pPr algn="l" defTabSz="2118995">
              <a:lnSpc>
                <a:spcPct val="150000"/>
              </a:lnSpc>
            </a:pP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问题</a:t>
            </a:r>
            <a:endPar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①</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政治上</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国民党顽固坚持一党专政</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压制民主</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“围剿”红军</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坚持“攘外必先安内”政策</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导致民族危机进一步加深。</a:t>
            </a:r>
            <a:endPar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②</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经济上</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仍然依靠外国资本和封建经济</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官僚资本膨胀</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扼杀民族资本</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贪污腐败流行</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经济上出现困难。</a:t>
            </a:r>
            <a:endPar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③</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文化上</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大搞法西斯“道统”教育</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“新生活”运动也因意在培养“顺民”而成为一场闹剧。国民党政府的现代化进程夭折</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在客观上促进了中国现代化的非资本主义和社会主义倾向。</a:t>
            </a:r>
            <a:endParaRPr lang="zh-CN" alt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844165"/>
            <a:ext cx="19491325" cy="5169535"/>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试练</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5    1930</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国民政府颁布《国家进口关税税则》</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将进口税的最高税率与</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1929</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年相比提高了近一倍。</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1933</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国民政府再次提高进口税率</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比</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1930</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年的最高税率提高了</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50%</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以上。这说明国民政府</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为实现关税自主作准备</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B.</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注重保护国内民族工业</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旨在改变政府财政困难</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D.</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积极抵制日本侵略战争</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717040" y="3244215"/>
            <a:ext cx="20106640" cy="55448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3059430"/>
            <a:ext cx="19838035" cy="5169535"/>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努力实现关税自主是南京国民政府建立后开始的</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;1929—1933</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年经济危机迫使各国纷纷提高关税以保护国内市场</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材料中这一时期国民政府财政并不困难</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日本侵华是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1931</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年以后</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与材料前半段时间不符</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757477"/>
            <a:ext cx="20226545" cy="9232265"/>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试练</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6     1939</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月</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国民党五届五中全会通过《对于党务报告之决议案》指出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今后本党应力求在乡村社会力量之发展。过去本党组织仅偏重城市而忽略乡村</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致广大农民群众易为异说所乘。今后本党应以乡村为发展组织与宣传之主要对象</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于乡村社会中深植本党之势力</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而使违反主义之思想无从流布于社会。该决议表明国民党</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调整作战方针应对抗战形势变化</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在国共合作团结抗日立场上倒退</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改变了忽视人民抗战力量的立场</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对敌后战场的作用给予充分肯定</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717040" y="3014345"/>
            <a:ext cx="20106640" cy="8046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9600" y="2844165"/>
            <a:ext cx="19907885" cy="8216900"/>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根据材料“国民党五届五中全会</a:t>
            </a:r>
            <a:r>
              <a:rPr lang="zh-CN" sz="4400" dirty="0">
                <a:solidFill>
                  <a:srgbClr val="A50021"/>
                </a:solidFill>
                <a:latin typeface="宋体" panose="02010600030101010101" pitchFamily="2"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过去本党组织仅偏重城市而忽略乡村</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致广大农民群众易为异说所乘</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结合所学</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可知国民党矛头指向中国共产党</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根据材料“过去本党组织仅偏重城市而忽略乡村</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致广大农民群众易为异说所乘。今后本党应以乡村为发展组织与宣传之主要对象</a:t>
            </a:r>
            <a:r>
              <a:rPr lang="zh-CN" sz="4400" b="0" dirty="0">
                <a:solidFill>
                  <a:srgbClr val="A50021"/>
                </a:solidFill>
                <a:latin typeface="宋体" panose="02010600030101010101" pitchFamily="2"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使违反主义之思想无从流布于社会”</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可知国民党把共产党的主张列为“异说”</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这是对国共合作的一种破坏</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根据所学</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国民党奉行片面抗战路线</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材料中国民党把共产党学说斥为“异说”</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p:nvPr/>
        </p:nvGraphicFramePr>
        <p:xfrm>
          <a:off x="2160564" y="3708822"/>
          <a:ext cx="19802200" cy="3240360"/>
        </p:xfrm>
        <a:graphic>
          <a:graphicData uri="http://schemas.openxmlformats.org/drawingml/2006/table">
            <a:tbl>
              <a:tblPr firstRow="1" bandRow="1">
                <a:tableStyleId>{5940675A-B579-460E-94D1-54222C63F5DA}</a:tableStyleId>
              </a:tblPr>
              <a:tblGrid>
                <a:gridCol w="3067969"/>
                <a:gridCol w="16734231"/>
              </a:tblGrid>
              <a:tr h="324036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第二次鸦片战争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(1856—1860年)</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原因:英法为了进一步打开中国市场,扩大在华侵略权益</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结果:签订了《天津条约</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北京条约》等不平等条约</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影响:中国半殖民地半封建化的程度加深</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grpSp>
        <p:nvGrpSpPr>
          <p:cNvPr id="3" name="组合 15"/>
          <p:cNvGrpSpPr/>
          <p:nvPr/>
        </p:nvGrpSpPr>
        <p:grpSpPr>
          <a:xfrm>
            <a:off x="1880324" y="1951606"/>
            <a:ext cx="7048992" cy="891540"/>
            <a:chOff x="1880324" y="1951606"/>
            <a:chExt cx="7048992" cy="891540"/>
          </a:xfrm>
        </p:grpSpPr>
        <p:sp>
          <p:nvSpPr>
            <p:cNvPr id="4" name="TextBox 3"/>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6" name="文本框 4"/>
          <p:cNvSpPr txBox="1"/>
          <p:nvPr/>
        </p:nvSpPr>
        <p:spPr>
          <a:xfrm>
            <a:off x="19841606" y="2772718"/>
            <a:ext cx="2409190"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2916734"/>
            <a:ext cx="3157609" cy="756346"/>
          </a:xfrm>
          <a:prstGeom prst="rect">
            <a:avLst/>
          </a:prstGeom>
          <a:noFill/>
          <a:ln w="9525">
            <a:noFill/>
            <a:miter lim="800000"/>
            <a:headEnd/>
            <a:tailEnd/>
          </a:ln>
          <a:effectLst/>
        </p:spPr>
      </p:pic>
      <p:sp>
        <p:nvSpPr>
          <p:cNvPr id="15" name="TextBox 14"/>
          <p:cNvSpPr txBox="1"/>
          <p:nvPr/>
        </p:nvSpPr>
        <p:spPr>
          <a:xfrm>
            <a:off x="2169598" y="2916734"/>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800524" y="3636814"/>
            <a:ext cx="20292382" cy="8262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考法1　依托主干知识,综合考查中国共产党的成立</a:t>
            </a:r>
          </a:p>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典</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例1     [2018·全国卷Ⅰ] 五四运动后,出现了社会主义是否适合中国国情的争论。有人反对走俄国式的道路,认为救中国只有一条路,就是“增加富力”,发展实业;还有人主张“采用劳农主义的直接行动,达到社会革命的目的”。这场争论(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A.确定了新民主主义革命的道路</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B.使思想界认清了欧美的社会制度</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C.在思想上为中国共产党的成立准备了条件</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D.消除了知识分子在救亡图存方式上的分歧</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56124" y="2957502"/>
            <a:ext cx="20466680" cy="8816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757477"/>
            <a:ext cx="20298553" cy="9233297"/>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本题考查的主干知识是中国共产党成立的历史背景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主要考查学生准确获取和深度理解材料提供的信息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并运用所学知识辨别历史事物、说明和解释历史现象的能力。根据材料可知</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五四运动后</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出现了社会主义是否适合中国国情的争论</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这一争论有利于廓清人们认识上的误区</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扩大了马克思主义的影响</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为中国共产党的成立奠定了思想基础</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项正确。新民主主义革命道路即农村包围城市、武装夺取政权的道路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其确定是在井冈山时期</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项内容与史实不符</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也不符合本题主旨</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排除</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中国知识分子因阶级立场不同</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在救亡图存方式上存在很大分歧</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项亦可排除。</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4" y="2875280"/>
            <a:ext cx="20154537" cy="8216900"/>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变式</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1    1921</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月</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日起</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长沙的新民学会会员在一起连续讨论了</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天</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解决学会应以什么作为共同目的以及达到目的需采用什么方法等问题。结果经过激烈讨论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与会</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人中赞成布尔什维克主义者</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12</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人。这种现象在当时普遍存在。这表明近代中国先进知识分子</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反对资产阶级民主革命</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照搬俄国十月革命的理论</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赞同成立先进阶级政党</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选择马克思主义绝非偶然</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2916734"/>
            <a:ext cx="20106640" cy="51695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844726"/>
            <a:ext cx="19723100" cy="5169535"/>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题目材料“讨论了</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3</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天</a:t>
            </a:r>
            <a:r>
              <a:rPr lang="zh-CN" sz="4400" b="0" dirty="0">
                <a:solidFill>
                  <a:srgbClr val="A50021"/>
                </a:solidFill>
                <a:latin typeface="宋体" panose="02010600030101010101" pitchFamily="2"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这种现象在当时普遍存在”说明中国先进知识分子选择马克思主义绝非偶然</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而是经过慎重考虑的</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项正确。中国当时进行的革命就是资产阶级民主革命</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项“照搬”说法错误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项在材料中未体现</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排除。</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3" name="矩形 2"/>
          <p:cNvSpPr/>
          <p:nvPr/>
        </p:nvSpPr>
        <p:spPr>
          <a:xfrm>
            <a:off x="1880324" y="2850292"/>
            <a:ext cx="19788326" cy="9278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考法2　依托主干知识,综合考查国民大革命的起因、特点和影响</a:t>
            </a:r>
          </a:p>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典</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例2      [2018·全国卷Ⅱ] 1923年底,孙中山认为:“俄革命六年成功,而我则十二年尚未成功,何以故?则由于我党组织之方法不善,前此因无可仿效。法国革命八十年成功,美国革命血战八年而始得独立,因均无一定成功之方法。惟今俄国有之,殊可为我党师法。”其意在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A.走苏俄(联)革命的道路</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B.放弃资产阶级代议制</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C.加强革命的领导核心</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D.改变反封建的斗争目标</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3064" y="3091686"/>
            <a:ext cx="20245724" cy="5369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3074680"/>
            <a:ext cx="19866505" cy="5170646"/>
          </a:xfrm>
          <a:prstGeom prst="rect">
            <a:avLst/>
          </a:prstGeom>
          <a:noFill/>
          <a:ln w="9525">
            <a:noFill/>
          </a:ln>
        </p:spPr>
        <p:txBody>
          <a:bodyPr wrap="square">
            <a:spAutoFit/>
          </a:bodyPr>
          <a:lstStyle/>
          <a:p>
            <a:pPr marL="0" indent="0">
              <a:lnSpc>
                <a:spcPct val="150000"/>
              </a:lnSpc>
            </a:pPr>
            <a:r>
              <a:rPr lang="en-US" sz="4400" b="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4400" b="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altLang="zh-CN" sz="4400" b="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4400" b="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lang="en-US" sz="4400" b="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本题考查孙中山的革命思想。根据材料“由于我党组织之方法不善”并结合列宁领导的布尔什维克党在俄国革命中的作用可以判断</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孙中山意在加强国民党的领导作用</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项正确。孙中山主张通过资产阶级革命建立资产阶级共和国</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实现民主政治</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两项错误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材料未涉及革命目标的变化</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故排除</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698625" y="3010535"/>
            <a:ext cx="19927570" cy="7200900"/>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变式</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2    1924</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孙中山在新成立的国民党第一届中央执行委员会内</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专门设立了工人部、农民部</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负责指导工人、农民运动</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并亲自核准了《农民协会章程》《工会条例》。这种做法有利于</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提高工人、农民经济地位</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壮大中国共产党的势力</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唤起民众投身国民革命</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改组中国国民党的领导</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56124" y="3060750"/>
            <a:ext cx="20106640" cy="51682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9600" y="2844726"/>
            <a:ext cx="19867140" cy="5169535"/>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题干材料反映了孙中山重视工人、农民。国民革命运动时期孙中山的这一做法有利于唤起民众投身国民革命</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项正确。孙中山是中国杰出的资产阶级革命家</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不是共产党人或马克思主义者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故排除</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两项。根据题干时间</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1924</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年可知</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材料反映的措施是在改组国民党之后实行的</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3" name="矩形 2"/>
          <p:cNvSpPr/>
          <p:nvPr/>
        </p:nvSpPr>
        <p:spPr>
          <a:xfrm>
            <a:off x="1880324" y="2775877"/>
            <a:ext cx="19788326" cy="1029398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考法3　创设新情境,考查对抗日战争的全面认识</a:t>
            </a:r>
          </a:p>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典</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例3     [2018·全国卷Ⅱ] 美国记者曾生动地记述抗日根据地:“如果你遇见这样的农民——他的整个一生都被人欺凌、被人鞭笞、被人辱骂</a:t>
            </a:r>
            <a:r>
              <a:rPr sz="4400" dirty="0" smtClean="0">
                <a:solidFill>
                  <a:schemeClr val="tx1">
                    <a:lumMod val="95000"/>
                    <a:lumOff val="5000"/>
                  </a:schemeClr>
                </a:solidFill>
                <a:latin typeface="宋体" panose="02010600030101010101" pitchFamily="2" charset="-122"/>
              </a:rPr>
              <a:t>……</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你真正把他作为一个人来对待,征求他的意见,让他投票选举地方政府</a:t>
            </a:r>
            <a:r>
              <a:rPr sz="4400" dirty="0" smtClean="0">
                <a:solidFill>
                  <a:schemeClr val="tx1">
                    <a:lumMod val="95000"/>
                    <a:lumOff val="5000"/>
                  </a:schemeClr>
                </a:solidFill>
                <a:latin typeface="宋体" panose="02010600030101010101" pitchFamily="2" charset="-122"/>
              </a:rPr>
              <a:t>……</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让他自己决定是否减租、减息。如果你做到了这一切,那么,这个农民就会变成一个具有奋斗目标的人。”这一记述表明,抗日根据地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A.农民的抗日热情得到激发</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B.废除了封建土地制度</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C.国民革命的任务得以实现</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D.排除了国民党的影响</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28132" y="2988742"/>
            <a:ext cx="20106640" cy="7200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932200" y="2844726"/>
            <a:ext cx="19814540" cy="7200900"/>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本题考查抗日战争时期根据地建设的影响。根据材料信息中抗日根据地农民政治、经济权利的获得和地位的提高可以得出</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根据地农民为保护胜利果实而积极参加抗日战争的结论</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项正确。抗战时期根据地的“双减双交”政策承认土地私有</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允许地主土地所有制存在</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材料时间是抗战时期</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且国民革命的任务是反帝反封建</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项说法过于绝对</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且材料未涉及国民党的影响</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排除。</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4" name="表格 3"/>
          <p:cNvGraphicFramePr/>
          <p:nvPr/>
        </p:nvGraphicFramePr>
        <p:xfrm>
          <a:off x="2016548" y="3780830"/>
          <a:ext cx="20162240" cy="5873080"/>
        </p:xfrm>
        <a:graphic>
          <a:graphicData uri="http://schemas.openxmlformats.org/drawingml/2006/table">
            <a:tbl>
              <a:tblPr firstRow="1" bandRow="1">
                <a:tableStyleId>{5940675A-B579-460E-94D1-54222C63F5DA}</a:tableStyleId>
              </a:tblPr>
              <a:tblGrid>
                <a:gridCol w="3038998"/>
                <a:gridCol w="17123242"/>
              </a:tblGrid>
              <a:tr h="252028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甲午中日战争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(1894—1895年)</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原因:日本为满足本国资本主义发展的需要</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结果:签订了《马关条约》,反映了列强资本输出的要求</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影响:中国半殖民地化的程度大大加深,列强掀起瓜分中国的狂潮</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084605">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八国联军侵华战争(1900—1901年)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原因:根本原因是列强想要扩大在华利益,直接原因是义和团运动的兴起</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结果:签订了《辛丑条约</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影响:清政府沦为“洋人的朝廷”,中国完全陷入半殖民地半封建社会的境地</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9985622" y="2772718"/>
            <a:ext cx="2409190"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675765" y="2908746"/>
            <a:ext cx="19650075" cy="8216900"/>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变式</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3    1940</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10</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月</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《中央宣传部关于各抗日根据地内党支部教育的指示》要求</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“普通党员的政治教育</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一般的应当包含</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怎样做共产党员</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支部本身的工作</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统一战线政策</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乡村工作</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争取敌伪军工作</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临时的策略教育”。这表明</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中共在抗日根据地的党性教育</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强制贯彻党对军队的绝对领导</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侧重提高普通党员的军事水平</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强调各党支部的战斗堡垒作用</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注意结合敌后抗战的实际需要</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717040" y="3052445"/>
            <a:ext cx="20106640" cy="8040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875280"/>
            <a:ext cx="19860895" cy="8216900"/>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题目材料</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“1940</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10</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月”“统一战线政策</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乡村工作</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争取敌伪军工作</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临时的策略教育”说明</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中共的党性教育注意结合沦陷区的实际需要</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有助于在敌后团结一切可以团结的力量共同抵抗日本侵略</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故答案为</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项。材料未涉及“贯彻党对军队的绝对领导”的相关信息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材料侧重于培养中共党员的政治素养</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而非“军事水平”</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中共的党性教育有助于提高党支部的作用</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但其主要功能还在于结合敌占区的实际情况</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巩固抗日民族统一战线</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一致对外</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3" name="矩形 2"/>
          <p:cNvSpPr/>
          <p:nvPr/>
        </p:nvSpPr>
        <p:spPr>
          <a:xfrm>
            <a:off x="1880324" y="2711122"/>
            <a:ext cx="19788326" cy="9278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考法4　依托历史事实,考查解放战争时期中共的外交政策及政治理念</a:t>
            </a:r>
          </a:p>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典</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例4     [2018·全国卷Ⅰ] 1948—1949年夏,英、法、美等国通过各自渠道同中国共产党接触,试探与将要成立的新政府建立某种形式的外交关系的可能性。中共中央考虑:不接受足以束缚手脚的条件;可以采取积极办法争取这些国家承认;也可以等一等,不急于争取这些国家的承认。这反映出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A.中国共产党奉行独立自主的外交政策</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B.西方国家放弃了对国民党政权的支持</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C.中国冲破了美国的外交孤立</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D.新政府不急于获取国际支持</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784116" y="3052445"/>
            <a:ext cx="20106640" cy="81375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973705"/>
            <a:ext cx="19976465" cy="8216900"/>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本题以</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1948—1949</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年夏中国共产党的外交政策为切入点</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考查学生获取和解读材料信息、调动所学知识进行判断和推理的能力</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以及正确解释历史事物和认识历史事物本质的能力。根据材料可知</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中共中央不接受英、法、美等国提出的足以束缚手脚的条件</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不急于争取这些国家的承认</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可见中国共产党奉行独立自主的外交政策</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结合所学知识可知</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此时西方国家并未放弃对国民党政权的支持</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项说法错误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中国冲破美国的外交孤立是在</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20</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世纪</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70</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年代</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项与题干时间不符</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项不是对材料的本质反映</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排除。</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844726"/>
            <a:ext cx="20298553" cy="7201972"/>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变式</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4    1948</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8</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月</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随着革命形势的发展</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中共中央华北局决定在石家庄召开华北临时人民代表大会</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出席大会的代表共</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542</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其中共产党员</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376</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非中共人士</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166</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人。在大会选举产生的</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27</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名华北人民政府委员会委员中</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民主人士有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8</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名。这次会议</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表明解放战争已取得基本胜利</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实践了新民主主义政治路线</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标志着中国共产党领导的多党合作和政治协商制度确立</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体现了鲜明的社会主义原则</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2988742"/>
            <a:ext cx="20106640" cy="72599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44441" y="2772718"/>
            <a:ext cx="20046315" cy="7200900"/>
          </a:xfrm>
          <a:prstGeom prst="rect">
            <a:avLst/>
          </a:prstGeom>
          <a:noFill/>
          <a:ln w="9525">
            <a:noFill/>
          </a:ln>
        </p:spPr>
        <p:txBody>
          <a:bodyPr wrap="square">
            <a:spAutoFit/>
          </a:bodyPr>
          <a:lstStyle/>
          <a:p>
            <a:pPr marL="0" indent="0">
              <a:lnSpc>
                <a:spcPct val="150000"/>
              </a:lnSpc>
            </a:pPr>
            <a:r>
              <a:rPr lang="zh-CN" alt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渡江战役的胜利表明解放战争已取得基本胜利</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这次会议中出席的代表及选出的华北人民政府委员会委员中民主人士和其他非党人士占有一定比例</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反映了建立联合政府的倾向</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实践了新民主主义政治路线</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;1949</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9</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月在北平召开的中国人民政治协商会议标志着中国共产党领导的多党合作和政治协商制度初步建立</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材料反映了民主人士和无党派人士参与临时人民代表大会</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体现了人民民主原则</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endParaRPr lang="zh-CN" alt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4104604"/>
            <a:ext cx="3157609" cy="756346"/>
          </a:xfrm>
          <a:prstGeom prst="rect">
            <a:avLst/>
          </a:prstGeom>
          <a:noFill/>
          <a:ln w="9525">
            <a:noFill/>
            <a:miter lim="800000"/>
            <a:headEnd/>
            <a:tailEnd/>
          </a:ln>
          <a:effectLst/>
        </p:spPr>
      </p:pic>
      <p:sp>
        <p:nvSpPr>
          <p:cNvPr id="15" name="TextBox 14"/>
          <p:cNvSpPr txBox="1"/>
          <p:nvPr/>
        </p:nvSpPr>
        <p:spPr>
          <a:xfrm>
            <a:off x="2169598" y="406886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主题串讲</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2844726"/>
            <a:ext cx="19788326" cy="1245235"/>
          </a:xfrm>
          <a:prstGeom prst="rect">
            <a:avLst/>
          </a:prstGeom>
        </p:spPr>
        <p:txBody>
          <a:bodyPr wrap="square">
            <a:spAutoFit/>
          </a:bodyPr>
          <a:lstStyle/>
          <a:p>
            <a:pPr algn="ctr">
              <a:lnSpc>
                <a:spcPct val="150000"/>
              </a:lnSpc>
            </a:pPr>
            <a:r>
              <a:rPr sz="5000" b="1" dirty="0" smtClean="0">
                <a:solidFill>
                  <a:schemeClr val="tx1">
                    <a:lumMod val="95000"/>
                    <a:lumOff val="5000"/>
                  </a:schemeClr>
                </a:solidFill>
                <a:latin typeface="微软雅黑" panose="020B0503020204020204" pitchFamily="34" charset="-122"/>
                <a:ea typeface="微软雅黑" panose="020B0503020204020204" pitchFamily="34" charset="-122"/>
              </a:rPr>
              <a:t>主题8　从战争与革命到和平与发展</a:t>
            </a:r>
          </a:p>
        </p:txBody>
      </p:sp>
      <p:sp>
        <p:nvSpPr>
          <p:cNvPr id="12" name="矩形 11"/>
          <p:cNvSpPr/>
          <p:nvPr/>
        </p:nvSpPr>
        <p:spPr>
          <a:xfrm>
            <a:off x="1880324" y="4860950"/>
            <a:ext cx="20442480" cy="923226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1.近代列强侵华与中国人民的抗争</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(1)近代列强的侵略战争</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19世纪40年代至60年代的两次鸦片战争;1894年的甲午中日战争;1900年的八国联军侵华战争;20世纪三四十年代的日本全面侵华战争;等。</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(2)中国人民的抗争</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三元里人民自发的抗英斗争;北洋舰队官兵与日军的黄海海战;台湾人民的反割台斗争;义和团抗击八国联军的斗争;中华民族的抗日斗争;等。</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2"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21597"/>
            <a:ext cx="20298464" cy="9233297"/>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(3)近代中国民主革命的历程</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①农民阶级领导的太平天国运动。沉重打击了中外反动势力,但由于农民阶级的局限性和国内外反动势力的联合绞杀,最终失败。</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②资产阶级领导的辛亥革命。建立了资产阶级民主共和国,颁布了第一部资产阶级临时宪法《中华民国临时约法》,但没有彻底改变中国半殖民半封建的社会性质。</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③无产阶级领导的新民主主义革命。中国共产党成立后,提出了彻底的民主革命纲领,与国民党合作领导了国民革命,探索出“农村包围城市,武装夺取政权”的革命道路,最终取得了新民主主义革命的伟大胜利。</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757477"/>
            <a:ext cx="20298464" cy="923226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2.现代中国的外交</a:t>
            </a:r>
            <a:endParaRPr sz="46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(1)新中国成立初期,实行“一边倒”的外交方针,站到了社会主义阵营一边。最终打破了以美国为首的资本主义阵营的外交孤立。同时,提出了和平共处五项原则。</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(2)20世纪70年代,中苏关系恶化,中国开始改善与美国等资本主义国家的关系,迎来了新中国成立后的又一个建交高潮。同时,中国恢复了在联合国的合法席位。</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(3)20世纪80年代,在美苏关系缓和、第三世界发展壮大的国际形势下,我国高举反对霸权主义和维护世界和平的大旗,建立同周边国家的友好关系。</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(4)20世纪90年代,两极格局瓦解,我国继续坚持和完善独立自主的和平外交政策,始终把维护国家主权和安全放在第一位,坚持以经济建设为中心,不断增强我国的</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综合</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8252"/>
            <a:ext cx="20154448" cy="7200900"/>
          </a:xfrm>
          <a:prstGeom prst="rect">
            <a:avLst/>
          </a:prstGeom>
        </p:spPr>
        <p:txBody>
          <a:bodyPr wrap="square">
            <a:spAutoFit/>
          </a:bodyPr>
          <a:lstStyle/>
          <a:p>
            <a:pPr>
              <a:lnSpc>
                <a:spcPct val="150000"/>
              </a:lnSpc>
            </a:pP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sym typeface="+mn-ea"/>
              </a:rPr>
              <a:t>国力,积极谋求在和平共处五项原则基础上同世界各国发展友好合作关系,共同推进国际政治、经济新秩序的建立</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3.从两极格局到多极化趋势</a:t>
            </a:r>
            <a:endParaRPr sz="46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两极格局形成。二战后初期,美国和苏联成为主宰世界的两大主要力量,国家利益和意识形态的矛盾和对立导致美苏同盟关系破裂,“杜鲁门主义”、马歇尔计划相继出台,“北约”和“华约”组织的成立,标志着美苏两极格局形成。</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436207"/>
            <a:ext cx="3157609" cy="756346"/>
          </a:xfrm>
          <a:prstGeom prst="rect">
            <a:avLst/>
          </a:prstGeom>
          <a:noFill/>
          <a:ln w="9525">
            <a:noFill/>
            <a:miter lim="800000"/>
            <a:headEnd/>
            <a:tailEnd/>
          </a:ln>
          <a:effectLst/>
        </p:spPr>
      </p:pic>
      <p:sp>
        <p:nvSpPr>
          <p:cNvPr id="15" name="TextBox 14"/>
          <p:cNvSpPr txBox="1"/>
          <p:nvPr/>
        </p:nvSpPr>
        <p:spPr>
          <a:xfrm>
            <a:off x="2169598" y="3381881"/>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4404254"/>
            <a:ext cx="19788326" cy="720090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全面认识列强侵华</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(1)从起因看,与世界资本主义发展阶段和程度紧密相关,具有明显的阶段特征。</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(2)从发动者看,侵华国家从一国到多国,再从多国到一国;侵略国家由以欧洲列强为主到以日美为主,反映了近代国际关系由以欧洲为中心向两侧转移的变化。</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(3)从结果看,除了日本全面侵华战争外,其他战争均以中国的失败告终,说明只有全民族团结起来抗击外来侵略,才能取得反抗外来侵略战争的胜利。</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772718"/>
            <a:ext cx="19788326" cy="415417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(2)多极化趋势。20世纪六七十年代,欧共体建立、日本崛起、不结盟运动兴起、中国国际地位提高,多极化趋势出现,冲击着两极格局。</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(3)多极化趋势加强。20世纪90年代初,东欧剧变、苏联解体,两极格局瓦解,“冷战”结束,多极化趋势进一步加强。</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3852838"/>
            <a:ext cx="19788326" cy="2122805"/>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阅读材料,回答问题。</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材料一　世界反法西斯纪念日统计表</a:t>
            </a:r>
          </a:p>
        </p:txBody>
      </p:sp>
      <p:grpSp>
        <p:nvGrpSpPr>
          <p:cNvPr id="16" name="组合 15"/>
          <p:cNvGrpSpPr/>
          <p:nvPr/>
        </p:nvGrpSpPr>
        <p:grpSpPr>
          <a:xfrm>
            <a:off x="1955283" y="3060750"/>
            <a:ext cx="3157609" cy="830997"/>
            <a:chOff x="1955283" y="4428902"/>
            <a:chExt cx="3157609" cy="830997"/>
          </a:xfrm>
        </p:grpSpPr>
        <p:pic>
          <p:nvPicPr>
            <p:cNvPr id="13" name="Picture 2"/>
            <p:cNvPicPr>
              <a:picLocks noChangeAspect="1" noChangeArrowheads="1"/>
            </p:cNvPicPr>
            <p:nvPr/>
          </p:nvPicPr>
          <p:blipFill>
            <a:blip r:embed="rId3" cstate="print"/>
            <a:srcRect/>
            <a:stretch>
              <a:fillRect/>
            </a:stretch>
          </p:blipFill>
          <p:spPr bwMode="auto">
            <a:xfrm>
              <a:off x="1955283" y="4483228"/>
              <a:ext cx="3157609" cy="756346"/>
            </a:xfrm>
            <a:prstGeom prst="rect">
              <a:avLst/>
            </a:prstGeom>
            <a:noFill/>
            <a:ln w="9525">
              <a:noFill/>
              <a:miter lim="800000"/>
              <a:headEnd/>
              <a:tailEnd/>
            </a:ln>
            <a:effectLst/>
          </p:spPr>
        </p:pic>
        <p:sp>
          <p:nvSpPr>
            <p:cNvPr id="15" name="TextBox 14"/>
            <p:cNvSpPr txBox="1"/>
            <p:nvPr/>
          </p:nvSpPr>
          <p:spPr>
            <a:xfrm>
              <a:off x="2169598" y="442890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综合突破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graphicFrame>
        <p:nvGraphicFramePr>
          <p:cNvPr id="3" name="表格 2"/>
          <p:cNvGraphicFramePr/>
          <p:nvPr/>
        </p:nvGraphicFramePr>
        <p:xfrm>
          <a:off x="2115834" y="6085086"/>
          <a:ext cx="20062954" cy="4824536"/>
        </p:xfrm>
        <a:graphic>
          <a:graphicData uri="http://schemas.openxmlformats.org/drawingml/2006/table">
            <a:tbl>
              <a:tblPr firstRow="1" bandRow="1">
                <a:tableStyleId>{5940675A-B579-460E-94D1-54222C63F5DA}</a:tableStyleId>
              </a:tblPr>
              <a:tblGrid>
                <a:gridCol w="4581234"/>
                <a:gridCol w="15481720"/>
              </a:tblGrid>
              <a:tr h="689219">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纪念日</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时间及设定</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378439">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　</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国际大屠杀纪念日</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每年1月27日,联合国于2005年设立</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378439">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　</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南京大屠杀死难者国家公祭日</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每年12月13日,全国人大常委会于2014年设立</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378439">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　</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日本广岛核爆炸遇难者纪念日</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日本政府每年8月6日举行</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pic>
        <p:nvPicPr>
          <p:cNvPr id="17" name="25分题.EPS" descr="id:2147498022;FounderCES"/>
          <p:cNvPicPr>
            <a:picLocks noChangeAspect="1"/>
          </p:cNvPicPr>
          <p:nvPr/>
        </p:nvPicPr>
        <p:blipFill>
          <a:blip r:embed="rId4" cstate="print"/>
          <a:stretch>
            <a:fillRect/>
          </a:stretch>
        </p:blipFill>
        <p:spPr>
          <a:xfrm>
            <a:off x="5544940" y="3204766"/>
            <a:ext cx="2242844" cy="648072"/>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linds(horizontal)">
                                      <p:cBhvr>
                                        <p:cTn id="11" dur="500"/>
                                        <p:tgtEl>
                                          <p:spTgt spid="17"/>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500"/>
                                        <p:tgtEl>
                                          <p:spTgt spid="12"/>
                                        </p:tgtEl>
                                      </p:cBhvr>
                                    </p:animEffect>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2105922" y="3924846"/>
          <a:ext cx="20144874" cy="7920880"/>
        </p:xfrm>
        <a:graphic>
          <a:graphicData uri="http://schemas.openxmlformats.org/drawingml/2006/table">
            <a:tbl>
              <a:tblPr firstRow="1" bandRow="1">
                <a:tableStyleId>{5940675A-B579-460E-94D1-54222C63F5DA}</a:tableStyleId>
              </a:tblPr>
              <a:tblGrid>
                <a:gridCol w="4619605"/>
                <a:gridCol w="15525269"/>
              </a:tblGrid>
              <a:tr h="72008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纪念日</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时间及设定</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440160">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　</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日本广岛核爆炸遇难者纪念日</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日本政府每年8月6日举行</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440160">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　</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诺曼底登陆纪念日</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旨在纪念1944年6月6日盟军在诺曼底的登陆</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440160">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　</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欧洲胜利纪念日</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1945年5月8日24时,德国签订无条件投降书,英国、法国、奥地利、波兰等国家以5月8日为纪念日</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440160">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　</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卫国战争胜利纪念日</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由于时差的关系,德国签订无条件投降书的时候,苏联已经到了5月9日,因此苏联和现在的俄罗斯都以5月9日为纪念日</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440160">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　</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中国人民抗日战争胜利纪念日</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每年9月3日,全国人大常委会于2015年设立</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20162564" y="2916734"/>
            <a:ext cx="3335655"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6497"/>
            <a:ext cx="20226456" cy="8217634"/>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材料二　在历史教科书中,1983年之前一般没有涉及中国的抗日战争对世界反法西斯战争的作用问题。1983年,北京师范大学出版社出版的一部大学历史专业教材——北京师范大学历史系中国现代史教研室编《中国现代史(下册)》,开始正面提到了这种作用:中国的抗日战争是世界反法西斯战争的重要组成部分。中国人民的斗争得到了世界各国人民的支持,同时,中国人民也对全世界人民的解放斗争作出了重大的贡献。中国人民反对日本帝国主义的长期斗争及其胜利,大大地鼓舞了殖民地半殖民地人民的解放斗争,影响和推动了各国特别是被压迫民族的进步。</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在今年的抗战胜利纪念中,出现了一个新的提法:中国是世界反法西斯战争的</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东</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606550" y="2773680"/>
            <a:ext cx="20388580" cy="6185535"/>
          </a:xfrm>
          <a:prstGeom prst="rect">
            <a:avLst/>
          </a:prstGeom>
          <a:noFill/>
        </p:spPr>
        <p:txBody>
          <a:bodyPr wrap="square" rtlCol="0" anchor="t">
            <a:spAutoFit/>
          </a:bodyPr>
          <a:lstStyle/>
          <a:p>
            <a:pPr algn="l" defTabSz="2118995">
              <a:lnSpc>
                <a:spcPct val="150000"/>
              </a:lnSpc>
            </a:pP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sym typeface="+mn-ea"/>
              </a:rPr>
              <a:t>方主战场</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。它从战争进程的角度点明了中国的作用,对于提升抗日战争的意义是有益的。</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                             ——以上资料根据李良玉《关于抗战史研究的几个问题》整理</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(1)根据材料一并结合所学知识,指出七个纪念日设立意图的共同之处。</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(2)根据材料一、二并结合所学知识,概括20世纪80年代以来抗日战争史研究发生变化的背景,并说明中国设立两个纪念日的意义。</a:t>
            </a:r>
            <a:endParaRPr lang="zh-CN" altLang="en-US" dirty="0"/>
          </a:p>
        </p:txBody>
      </p:sp>
      <p:grpSp>
        <p:nvGrpSpPr>
          <p:cNvPr id="4"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657350" y="2885440"/>
            <a:ext cx="20591780" cy="9032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657985" y="2774950"/>
            <a:ext cx="20591780" cy="923226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(1)意图:以史为鉴,纪念反法西斯战争取得胜利;珍爱和平,警惕法西斯主义;尊重生命,凸显人性;各政府均有自己特定的政治考量。</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(2)背景:政治上拨乱反正;经济上改革开放;思想文化方面重新提出“双百”方针;两岸关系改善。</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意义:强调中国人民在世界反法西斯战争中的贡献与作用;呼吁各方求同存异、共谋发展;维护世界和平,谴责法西斯暴行。</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第(1)问,通过表格中的7个纪念日可知,它们都与世界反法西斯战争(二战)有关,从这一出发点我们可以得知众多纪念日的设立,其目的都是以史为鉴,纪念反法西斯战争的胜利和珍爱和平,警惕法西斯主义以及尊重生命,凸显人性;另外,</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表格中设纪念日</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88742"/>
            <a:ext cx="20450272" cy="89289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844726"/>
            <a:ext cx="20234248" cy="10129311"/>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的既有二战的战胜国,也有战败国,从这一角度进行概括分析可以得知各政府设立纪念日都有自己特定的政治考量。第(2)问的第一小问,我们要着重考虑材料所提供的时间,即1983年,概括这一阶段中国的时代特征即可回答抗战史研究变化的原因,即在政治上拨乱反正,在经济上改革开放,在思想文化方面重新提出“双百”方针,在两岸关系方面,两岸关系得到改善。第二小问,我们要清楚这两个纪念日的名称,即“南京大屠杀死难者国家公祭日”和“中国人民抗日战争胜利纪念日”。“</a:t>
            </a:r>
            <a:r>
              <a:rPr sz="4400" dirty="0" err="1"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公祭日”的意义要侧重于警示性,“胜利日”的意义侧重于中国的抗战对世界</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反法西斯战争的贡献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根据这一定位我们可知其意义在于强调中国人民在世界反法西斯战争中的贡献与作用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呼吁各方求同存异、共谋发展以及维护世界和平、谴责法西斯暴行。</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235" y="3999230"/>
            <a:ext cx="20528280" cy="2122805"/>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阅读材料,完成下列要求。</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材料</a:t>
            </a:r>
          </a:p>
        </p:txBody>
      </p:sp>
      <p:grpSp>
        <p:nvGrpSpPr>
          <p:cNvPr id="3" name="组合 15"/>
          <p:cNvGrpSpPr/>
          <p:nvPr/>
        </p:nvGrpSpPr>
        <p:grpSpPr>
          <a:xfrm>
            <a:off x="1955283" y="3133770"/>
            <a:ext cx="3157609" cy="830997"/>
            <a:chOff x="1955283" y="4428902"/>
            <a:chExt cx="3157609" cy="830997"/>
          </a:xfrm>
        </p:grpSpPr>
        <p:pic>
          <p:nvPicPr>
            <p:cNvPr id="13" name="Picture 2"/>
            <p:cNvPicPr>
              <a:picLocks noChangeAspect="1" noChangeArrowheads="1"/>
            </p:cNvPicPr>
            <p:nvPr/>
          </p:nvPicPr>
          <p:blipFill>
            <a:blip r:embed="rId3" cstate="print"/>
            <a:srcRect/>
            <a:stretch>
              <a:fillRect/>
            </a:stretch>
          </p:blipFill>
          <p:spPr bwMode="auto">
            <a:xfrm>
              <a:off x="1955283" y="4483228"/>
              <a:ext cx="3157609" cy="756346"/>
            </a:xfrm>
            <a:prstGeom prst="rect">
              <a:avLst/>
            </a:prstGeom>
            <a:noFill/>
            <a:ln w="9525">
              <a:noFill/>
              <a:miter lim="800000"/>
              <a:headEnd/>
              <a:tailEnd/>
            </a:ln>
            <a:effectLst/>
          </p:spPr>
        </p:pic>
        <p:sp>
          <p:nvSpPr>
            <p:cNvPr id="15" name="TextBox 14"/>
            <p:cNvSpPr txBox="1"/>
            <p:nvPr/>
          </p:nvSpPr>
          <p:spPr>
            <a:xfrm>
              <a:off x="2169598" y="442890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探究突破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pic>
        <p:nvPicPr>
          <p:cNvPr id="4" name="图片 3"/>
          <p:cNvPicPr>
            <a:picLocks noChangeAspect="1"/>
          </p:cNvPicPr>
          <p:nvPr/>
        </p:nvPicPr>
        <p:blipFill>
          <a:blip r:embed="rId4" cstate="print"/>
          <a:stretch>
            <a:fillRect/>
          </a:stretch>
        </p:blipFill>
        <p:spPr>
          <a:xfrm>
            <a:off x="5113020" y="5083810"/>
            <a:ext cx="12140565" cy="7673975"/>
          </a:xfrm>
          <a:prstGeom prst="rect">
            <a:avLst/>
          </a:prstGeom>
        </p:spPr>
      </p:pic>
      <p:pic>
        <p:nvPicPr>
          <p:cNvPr id="16" name="12分题.EPS" descr="id:2147498036;FounderCES"/>
          <p:cNvPicPr>
            <a:picLocks noChangeAspect="1"/>
          </p:cNvPicPr>
          <p:nvPr/>
        </p:nvPicPr>
        <p:blipFill>
          <a:blip r:embed="rId5" cstate="print"/>
          <a:stretch>
            <a:fillRect/>
          </a:stretch>
        </p:blipFill>
        <p:spPr>
          <a:xfrm>
            <a:off x="5544940" y="3276774"/>
            <a:ext cx="2246630" cy="64897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500"/>
                                        <p:tgtEl>
                                          <p:spTgt spid="12"/>
                                        </p:tgtEl>
                                      </p:cBhvr>
                                    </p:animEffect>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8414" y="2844726"/>
            <a:ext cx="19644310" cy="212280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从以上材料中提取两条或两条以上历史信息,拟定一个论题,并结合所学知识就所拟论题进行简要阐述。(要求:写明论题,阐述须有史实依据。)</a:t>
            </a:r>
          </a:p>
        </p:txBody>
      </p:sp>
    </p:spTree>
  </p:cSld>
  <p:clrMapOvr>
    <a:masterClrMapping/>
  </p:clrMapOvr>
  <p:transition>
    <p:pull dir="d"/>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2991539"/>
            <a:ext cx="20378264" cy="89261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717676"/>
            <a:ext cx="20090232" cy="1024826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论题:列强的侵略客观上推动了中国外交的近代化。</a:t>
            </a: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阐述:鸦片战争以前,中国既没有真正意义上的近代外交观念,也没有正式的外交机构,而是将所有中国以外的国家通通视为“朝贡国”来对待。</a:t>
            </a: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二次鸦片战争后,迫于列强压力,清政府于1861年设立总理衙门,改变了中国过去只有“理藩”而无外交的局面,推动了中国外交的近代化。1877年,清政府在新加坡设立领事馆,有利于保护侨民利益。八国联军侵华,中国战败后于1901年签订《辛丑条约》,规定清政府改总理衙门为外务部,外务部班列六部之首,进一步推动了中国外交的近代化。</a:t>
            </a: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4726"/>
            <a:ext cx="20010432" cy="821690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(4)从影响上看,列强侵华具有双重影响。</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①破坏性:给中国人民带来深重的灾难,使中国的主权遭到严重破坏,逐步沦为半殖民地半封建社会,造成中国社会经济发展长期落后。</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建设性:列强侵略在客观上使中国接触到西方的先进文明和生产方式,促使中国人学习西方近代工业文明,促使中国由传统农业文明向近代工业文明转变。中国被迫卷入了资本主义世界市场,客观上加强了中国和世界的联系。随着列强的侵华,西方的社会习俗传入中国,冲击了中国传统的物质生活和社会习俗,客观上促进了中国社会习俗的近代化。</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88743"/>
            <a:ext cx="19946216" cy="54726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23200" y="2988742"/>
            <a:ext cx="19651532" cy="5169535"/>
          </a:xfrm>
          <a:prstGeom prst="rect">
            <a:avLst/>
          </a:prstGeom>
        </p:spPr>
        <p:txBody>
          <a:bodyPr wrap="square">
            <a:spAutoFit/>
          </a:bodyPr>
          <a:lstStyle/>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总而言之,在外力的逼迫下朝贡外交体制被打破,清政府开始接受近代外交观念,并逐步建立起自己的外交体制,中国外交走向近代化。</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[解析] 材料中呈现的中国外交近代化的过程是曲折的,只有在民族独立和国家实力强大的基础上,才能真正实现中国外交近代化,列强的侵略是阻碍中国外交独立发展的因素,同时也在客观上刺激了中国外交的近代化。</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4140870"/>
            <a:ext cx="20226456" cy="8262620"/>
          </a:xfrm>
          <a:prstGeom prst="rect">
            <a:avLst/>
          </a:prstGeom>
        </p:spPr>
        <p:txBody>
          <a:bodyPr wrap="square">
            <a:spAutoFit/>
          </a:bodyPr>
          <a:lstStyle/>
          <a:p>
            <a:pPr algn="ctr">
              <a:lnSpc>
                <a:spcPct val="150000"/>
              </a:lnSpc>
            </a:pPr>
            <a:r>
              <a:rPr lang="zh-CN" altLang="en-US" sz="4600" b="1" dirty="0" smtClean="0">
                <a:solidFill>
                  <a:prstClr val="black">
                    <a:lumMod val="95000"/>
                    <a:lumOff val="5000"/>
                  </a:prstClr>
                </a:solidFill>
                <a:latin typeface="微软雅黑" panose="020B0503020204020204" pitchFamily="34" charset="-122"/>
                <a:ea typeface="微软雅黑" panose="020B0503020204020204" pitchFamily="34" charset="-122"/>
              </a:rPr>
              <a:t>意义类非选择题</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[设问方式]</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(1)限定性的设问:说明历史事件的政治(经济、思想文化)意义是什么。</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(2)宽泛性的设问:有何意义,其历史作用如何,等。</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[答题模板]</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(1)“意义类”题目的答案通常这样写:“有利于</a:t>
            </a:r>
            <a:r>
              <a:rPr sz="4400" dirty="0" smtClean="0">
                <a:solidFill>
                  <a:prstClr val="black">
                    <a:lumMod val="95000"/>
                    <a:lumOff val="5000"/>
                  </a:prstClr>
                </a:solidFill>
                <a:latin typeface="宋体" panose="02010600030101010101" pitchFamily="2" charset="-122"/>
              </a:rPr>
              <a:t>……</a:t>
            </a: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”“推动了</a:t>
            </a:r>
            <a:r>
              <a:rPr sz="4400" dirty="0" smtClean="0">
                <a:solidFill>
                  <a:prstClr val="black">
                    <a:lumMod val="95000"/>
                    <a:lumOff val="5000"/>
                  </a:prstClr>
                </a:solidFill>
                <a:latin typeface="宋体" panose="02010600030101010101" pitchFamily="2" charset="-122"/>
              </a:rPr>
              <a:t>……</a:t>
            </a: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”“促进了</a:t>
            </a:r>
            <a:r>
              <a:rPr sz="4400" dirty="0" smtClean="0">
                <a:solidFill>
                  <a:prstClr val="black">
                    <a:lumMod val="95000"/>
                    <a:lumOff val="5000"/>
                  </a:prstClr>
                </a:solidFill>
                <a:latin typeface="宋体" panose="02010600030101010101" pitchFamily="2" charset="-122"/>
              </a:rPr>
              <a:t>……</a:t>
            </a: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”“增强了</a:t>
            </a:r>
            <a:r>
              <a:rPr sz="4400" dirty="0" smtClean="0">
                <a:solidFill>
                  <a:prstClr val="black">
                    <a:lumMod val="95000"/>
                    <a:lumOff val="5000"/>
                  </a:prstClr>
                </a:solidFill>
                <a:latin typeface="宋体" panose="02010600030101010101" pitchFamily="2" charset="-122"/>
              </a:rPr>
              <a:t>……</a:t>
            </a: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”“只有</a:t>
            </a:r>
            <a:r>
              <a:rPr sz="4400" dirty="0" smtClean="0">
                <a:solidFill>
                  <a:prstClr val="black">
                    <a:lumMod val="95000"/>
                    <a:lumOff val="5000"/>
                  </a:prstClr>
                </a:solidFill>
                <a:latin typeface="宋体" panose="02010600030101010101" pitchFamily="2" charset="-122"/>
              </a:rPr>
              <a:t>……</a:t>
            </a: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才能</a:t>
            </a:r>
            <a:r>
              <a:rPr sz="4400" dirty="0" smtClean="0">
                <a:solidFill>
                  <a:prstClr val="black">
                    <a:lumMod val="95000"/>
                    <a:lumOff val="5000"/>
                  </a:prstClr>
                </a:solidFill>
                <a:latin typeface="宋体" panose="02010600030101010101" pitchFamily="2" charset="-122"/>
              </a:rPr>
              <a:t>……</a:t>
            </a: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”等。</a:t>
            </a:r>
          </a:p>
          <a:p>
            <a:pPr>
              <a:lnSpc>
                <a:spcPct val="150000"/>
              </a:lnSpc>
            </a:pP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p:txBody>
      </p:sp>
      <p:pic>
        <p:nvPicPr>
          <p:cNvPr id="13" name="Picture 2"/>
          <p:cNvPicPr>
            <a:picLocks noChangeAspect="1" noChangeArrowheads="1"/>
          </p:cNvPicPr>
          <p:nvPr/>
        </p:nvPicPr>
        <p:blipFill>
          <a:blip r:embed="rId4" cstate="print"/>
          <a:srcRect/>
          <a:stretch>
            <a:fillRect/>
          </a:stretch>
        </p:blipFill>
        <p:spPr bwMode="auto">
          <a:xfrm>
            <a:off x="1955283" y="3475116"/>
            <a:ext cx="3157609" cy="756346"/>
          </a:xfrm>
          <a:prstGeom prst="rect">
            <a:avLst/>
          </a:prstGeom>
          <a:noFill/>
          <a:ln w="9525">
            <a:noFill/>
            <a:miter lim="800000"/>
            <a:headEnd/>
            <a:tailEnd/>
          </a:ln>
          <a:effectLst/>
        </p:spPr>
      </p:pic>
      <p:sp>
        <p:nvSpPr>
          <p:cNvPr id="15" name="TextBox 14"/>
          <p:cNvSpPr txBox="1"/>
          <p:nvPr/>
        </p:nvSpPr>
        <p:spPr>
          <a:xfrm>
            <a:off x="2169598" y="3420790"/>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题型突破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844726"/>
            <a:ext cx="19788326" cy="7200900"/>
          </a:xfrm>
          <a:prstGeom prst="rect">
            <a:avLst/>
          </a:prstGeom>
        </p:spPr>
        <p:txBody>
          <a:bodyPr wrap="square">
            <a:spAutoFit/>
          </a:bodyPr>
          <a:lstStyle/>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(2)“意义类”题目答案的特点、规律有以下两点:首先,从纵向结构看,其答案要点一般是由“小”到“大”、由“部分”到“整体”、由“国内”到“国际”(先直接,后间接;先当前,后长远;先微观,后宏观);其次,从横向结构看,答案要点一般包括材料中的有效信息和教材知识,即主要从性质、作用、积极影响、历史功绩等方面思考。</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(3)注意考虑不同主体,即对本国、对他国的意义。从国内(政治、经济、思想文化)、国际(政治、经济、思想文化、国际格局)等方面思考。</a:t>
            </a:r>
            <a:endParaRPr lang="zh-CN" altLang="en-US" sz="4400" dirty="0" smtClean="0">
              <a:solidFill>
                <a:prstClr val="black">
                  <a:lumMod val="95000"/>
                  <a:lumOff val="5000"/>
                </a:prst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3026</Words>
  <Application>WPS 演示</Application>
  <PresentationFormat>自定义</PresentationFormat>
  <Paragraphs>546</Paragraphs>
  <Slides>92</Slides>
  <Notes>17</Notes>
  <HiddenSlides>0</HiddenSlides>
  <MMClips>0</MMClips>
  <ScaleCrop>false</ScaleCrop>
  <HeadingPairs>
    <vt:vector size="4" baseType="variant">
      <vt:variant>
        <vt:lpstr>主题</vt:lpstr>
      </vt:variant>
      <vt:variant>
        <vt:i4>1</vt:i4>
      </vt:variant>
      <vt:variant>
        <vt:lpstr>幻灯片标题</vt:lpstr>
      </vt:variant>
      <vt:variant>
        <vt:i4>92</vt:i4>
      </vt:variant>
    </vt:vector>
  </HeadingPairs>
  <TitlesOfParts>
    <vt:vector size="9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2019-02-15T07:01:48Z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