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1"/>
  </p:sldMasterIdLst>
  <p:notesMasterIdLst>
    <p:notesMasterId r:id="rId24"/>
  </p:notesMasterIdLst>
  <p:sldIdLst>
    <p:sldId id="272" r:id="rId12"/>
    <p:sldId id="273" r:id="rId13"/>
    <p:sldId id="260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70" r:id="rId22"/>
    <p:sldId id="271" r:id="rId2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44" autoAdjust="0"/>
  </p:normalViewPr>
  <p:slideViewPr>
    <p:cSldViewPr>
      <p:cViewPr>
        <p:scale>
          <a:sx n="80" d="100"/>
          <a:sy n="80" d="100"/>
        </p:scale>
        <p:origin x="-127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CD65F-9221-4C34-A367-291D6DB17FF4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DD66D-7CF1-41B2-A77C-4A8F2BDFCA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第七单元　近代中国人民的觉醒与探索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22726"/>
            <a:ext cx="8127000" cy="972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　维新思想</a:t>
            </a:r>
            <a:endParaRPr lang="zh-CN" altLang="en-US" sz="2200" b="1" dirty="0" smtClean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1.思想主张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253110"/>
          <a:ext cx="7740000" cy="2935800"/>
        </p:xfrm>
        <a:graphic>
          <a:graphicData uri="http://schemas.openxmlformats.org/drawingml/2006/table">
            <a:tbl>
              <a:tblPr/>
              <a:tblGrid>
                <a:gridCol w="791640"/>
                <a:gridCol w="6948360"/>
              </a:tblGrid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康有为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撰写①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新学伪经考   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,从根本上动摇了封建统治者恪守祖训、反对变法的理论基础;发表②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孔子改制考   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,宣称孔子是托古改制、主张变革的先师,借助经学的外衣,否定君主专制统治,宣传维新变法的必要性和合理性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梁启超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发表③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变法通议   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,抨击封建专制制度的危害和顽固派的因循守旧,宣传伸民权、设议院、变法图存的思想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谭嗣同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以资产阶级自由、平等的观念,批判专制君权、宗法等级制度及纲常礼教,倡导男女平等,发出了那个时代的最强音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严复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主张国家属于人民,王侯将相是人民的公仆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1979712" y="2330624"/>
            <a:ext cx="1440160" cy="248033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1979712" y="2666281"/>
            <a:ext cx="1440160" cy="248033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1926754" y="3407310"/>
            <a:ext cx="1355576" cy="248033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8500" y="1482773"/>
            <a:ext cx="8127000" cy="3377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实践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:1898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在维新思想的推动下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光绪帝实行变法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这就是戊戌变法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但很快就失败了。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3.影响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(1)维新派反对封建专制,主张兴民权,提倡新学,起到思想启蒙的作用,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促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进了中国人民的觉醒。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(2)是中国近代一次④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思想解放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潮流。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2834283" y="3861842"/>
            <a:ext cx="1512168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5063208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亡的高潮,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资产阶级维新派发动了维新变法运动,资产阶级革命派发动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了辛亥革命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75221"/>
            <a:ext cx="81270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综合分析甲午中日战争的影响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(1)列强侵华进入以资本输出为主的新阶段,掀起瓜分中国的狂潮,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半殖民地化程度大大加深,面临亡国灭种的危机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(2)随着帝国主义侵略的加剧,中国社会的自然经济进一步解体,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民族资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本主义得到了初步发展,为民族资产阶级登上历史舞台奠定了基础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(3)标志着洋务运动破产。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(4)先进的中国人认识到学习西方政治制度的重要性,掀起挽救民族危</a:t>
            </a:r>
            <a:endParaRPr lang="zh-CN" altLang="en-US" dirty="0"/>
          </a:p>
        </p:txBody>
      </p:sp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1260029"/>
            <a:ext cx="1274064" cy="3822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395536" y="2268141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 考点一　甲午中日战争、八国联军侵华与义和团运动</a:t>
            </a: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836093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251520" y="2772198"/>
            <a:ext cx="8127000" cy="3666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一、甲午中日战争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1.背景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(1)明治维新后,随着军事实力的上升,日本制定了所谓的“大陆计划”,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侵华战争蓄谋已久。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(2)1894年朝鲜爆发的①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东学党       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起义成为导火线。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经过:1894年丰岛海战,战争爆发—黄海大战—日军占领大连、旅顺—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1895年威海卫战役,北洋舰队全军覆没,战争结束。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12" name="组合 16"/>
          <p:cNvGrpSpPr/>
          <p:nvPr/>
        </p:nvGrpSpPr>
        <p:grpSpPr bwMode="auto">
          <a:xfrm>
            <a:off x="2987824" y="4754513"/>
            <a:ext cx="1190228" cy="339091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26702"/>
            <a:ext cx="81270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3.结果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1895年4月,清政府与日本签订《马关条约》: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314843"/>
          <a:ext cx="7740000" cy="2112840"/>
        </p:xfrm>
        <a:graphic>
          <a:graphicData uri="http://schemas.openxmlformats.org/drawingml/2006/table">
            <a:tbl>
              <a:tblPr/>
              <a:tblGrid>
                <a:gridCol w="863648"/>
                <a:gridCol w="6876352"/>
              </a:tblGrid>
              <a:tr h="83196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割②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辽东半岛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、台湾全岛及所有附属各岛屿、澎湖列岛给日本;赔偿日本军费二亿两白银;开放沙市、③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重庆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、苏州、杭州为商埠;日本可以在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中国通商口岸投资设厂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,产品运销中国内地免收内地税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使中国的领土和主权进一步遭受严重损失;加重了中国人民的负担;列强侵略势力深入中国内地;列强对华资本输出严重阻碍了中国民族资本主义的发展;列强在中国划分“势力范围”,强占租借地,掀起瓜分中国的狂潮。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中国社会半殖民地化的程度大大加深了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40000" y="4547091"/>
            <a:ext cx="8604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二、八国联军侵华与义和团运动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spc="1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义和团运动的发展:甲午中日战争后,民族危机加深,义和团打出</a:t>
            </a:r>
            <a:endParaRPr lang="en-US" altLang="zh-CN" sz="2012" kern="0" spc="15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扶清灭洋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的旗号,到1900年春夏间在京津地区形成高潮。</a:t>
            </a:r>
            <a:endParaRPr lang="zh-CN" altLang="en-US" dirty="0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1807121" y="2412157"/>
            <a:ext cx="1080120" cy="248033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3112790" y="2730663"/>
            <a:ext cx="595114" cy="248033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846634" y="5537076"/>
            <a:ext cx="1978124" cy="339091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5188"/>
            <a:ext cx="8127000" cy="459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八国联军侵华经过:1900年6月,八国联军发动侵华战争—廊坊阻击战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—联军占领天津和北京。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《辛丑条约》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(1)签订时间:1901年9月。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(2)内容:赔款4.5亿两白银;设立“使馆界”;拆毁北京至大沽的炮台,准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许各国派兵驻守北京到山海关铁路沿线的战略要地;禁止中国人民开展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或参加反帝斗争;改总理衙门为外务部。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(3)影响:赔款加重了中国人民的负担,中国税收受到列强控制;“使馆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界”</a:t>
            </a:r>
            <a:endParaRPr lang="en-US" altLang="zh-CN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成为列强策划侵略中国的大本营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清朝腹地京津至山海关广大地区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5219"/>
            <a:ext cx="8127000" cy="4643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置于列强武装监视下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改设外务部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列强通过外交途径加强了对清政府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的控制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清政府成为帝国主义统治中国的工具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中国完全陷入半殖民地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半封建社会的境地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1.东南互保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1900年6月,英美等帝国主义国家与清朝东南各省督抚达成“东南互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保”协议。义和团运动兴起后,英国深恐波及属于其势力范围的长江流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域,便策动两江总督刘坤一、湖广总督张之洞等与列强合作,经买办官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僚盛宣怀从中牵线策划,由上海道余联沅出面,与各国驻沪领事商定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《东南保护约款》和《保护上海城厢内外章程》,规定上海租界归各国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共同保护,长江及苏杭内地均归各省督抚保护。清王朝向十一国宣战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后,两江总督刘坤一、湖广总督张之洞、两广总督李鸿章、闽浙总督许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应骙、四川总督奎俊、铁路大臣盛宣怀、山东巡抚袁世凯,和各参战国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达成协议,称“东南互保”。他们称皇室诏令是义和团胁持下的“矫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诏”“乱命”,违抗要求其支持义和团的命令。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“东南互保”保护了河北等以外的地区免于义和团与八国联军战乱的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波及,同时亦使地方的政治与军事权力进一步扩张,中央的权威大为下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降。1911年辛亥革命各省在武昌起义后相继宣告独立,与地方势力崛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起、中央权力式微关系密切。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2.“门户开放”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为了分享侵略权益,1899年,美国政府先后向英、俄等六国政府提出在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中国实行所谓“门户开放”“贸易机会均等”的照会。美国在承认列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强在华“势力范围”和已经获得的特权前提下,要求“利益均沾”。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“门户开放”政策的主要内容有:对任何条约、口岸或任何既得利益不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加干涉;各国货物,一律按中国政府现行税率征收关税;各国在各自“势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力范围”内,对他国船只、货物运费等不得征收高于本国的费用。“门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户开放”政策的提出,是美国侵略中国进入新阶段的标志。从此,美国在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侵华政策上,不再追随西方列强,而是有了其独立的政策,加紧和扩大了侵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华的步骤。美国“门户开放”政策的推行,没有影响列强的利益,因此也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没有遭到列强的公然反对,反而使帝国主义各国暂时取得表面上的一致。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75606"/>
            <a:ext cx="8127000" cy="60326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民族工业的初步发展与社会变迁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1.民族资本主义的初步发展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(1)背景:甲午中日战争以后,列强争相向中国输出资本,中国的自然经济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进一步瓦解;清政府为扩大税源,解决财政危机,放宽对民间办厂的限制。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(2)表现:投资总额增加;企业数量增加、规模扩大,由沿海向内地扩展。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(3)影响:①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民族资产阶级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作为新的政治力量,开始登上历史舞台。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2.社会变迁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(1)维新派主张“断发易服”“废止缠足”,改革传统的婚姻制度。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(2)1909年,冯如制成中国第一架飞机,标志着中国航空事业开始。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(3)维新派利用报纸宣传维新思想。</a:t>
            </a:r>
            <a:endParaRPr lang="en-US" altLang="zh-CN" sz="201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(4)1905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中国人自己摄制的电影②</a:t>
            </a:r>
            <a:r>
              <a:rPr lang="en-US" altLang="zh-CN" sz="20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0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定军山    </a:t>
            </a:r>
            <a:r>
              <a:rPr lang="en-US" altLang="zh-CN" sz="20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首映成功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中国电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影事业起步。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86347" y="3288029"/>
            <a:ext cx="199298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4514850" y="5590034"/>
            <a:ext cx="165618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44005"/>
            <a:ext cx="8127000" cy="9360469"/>
            <a:chOff x="540000" y="1044005"/>
            <a:chExt cx="8127000" cy="936046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44005"/>
              <a:ext cx="8127000" cy="41803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教材知识补遗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商品输出和资本输出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资本主义国家的商品输出主要存在于两次工业革命之间。工业革命后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资本主义进入自由主义阶段,对外的经济掠夺主要表现就是掠夺殖民地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的原材料和侵占殖民地的销售市场,把掠夺的原材料运到本国进行加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工,然后把产品出售到殖民地市场以获得高额的利润,这种侵略以坚船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利炮为手段进行。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资本输出指资本主义国家为获得高额利润,用过剩资本向其他国家投资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或为他国提供贷款。资本主义列强对华经济侵略在19世纪70年代以前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40000" y="5184474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以商品输出为主,但也开始了早期的资本输出。19世纪晚期后,西方侵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华以资本输出为主、商品输出为辅。</a:t>
              </a:r>
              <a:endParaRPr lang="zh-CN" altLang="en-US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867F0658-B6DF-4881-A9A9-764BDC1C36CF}">
  <ds:schemaRefs/>
</ds:datastoreItem>
</file>

<file path=customXml/itemProps10.xml><?xml version="1.0" encoding="utf-8"?>
<ds:datastoreItem xmlns:ds="http://schemas.openxmlformats.org/officeDocument/2006/customXml" ds:itemID="{43B88041-F063-42D4-9721-B8B28BA619F8}">
  <ds:schemaRefs/>
</ds:datastoreItem>
</file>

<file path=customXml/itemProps2.xml><?xml version="1.0" encoding="utf-8"?>
<ds:datastoreItem xmlns:ds="http://schemas.openxmlformats.org/officeDocument/2006/customXml" ds:itemID="{37D81A1D-A9D5-4138-828D-FC4636FE7E05}">
  <ds:schemaRefs/>
</ds:datastoreItem>
</file>

<file path=customXml/itemProps3.xml><?xml version="1.0" encoding="utf-8"?>
<ds:datastoreItem xmlns:ds="http://schemas.openxmlformats.org/officeDocument/2006/customXml" ds:itemID="{15C6E9EC-571E-4C8C-B427-6C19AF8DC8B7}">
  <ds:schemaRefs/>
</ds:datastoreItem>
</file>

<file path=customXml/itemProps4.xml><?xml version="1.0" encoding="utf-8"?>
<ds:datastoreItem xmlns:ds="http://schemas.openxmlformats.org/officeDocument/2006/customXml" ds:itemID="{66E4733D-70A7-450C-81D6-9C32F9449235}">
  <ds:schemaRefs/>
</ds:datastoreItem>
</file>

<file path=customXml/itemProps5.xml><?xml version="1.0" encoding="utf-8"?>
<ds:datastoreItem xmlns:ds="http://schemas.openxmlformats.org/officeDocument/2006/customXml" ds:itemID="{59E51A0C-FC85-4224-A7FF-13DFA038DCB9}">
  <ds:schemaRefs/>
</ds:datastoreItem>
</file>

<file path=customXml/itemProps6.xml><?xml version="1.0" encoding="utf-8"?>
<ds:datastoreItem xmlns:ds="http://schemas.openxmlformats.org/officeDocument/2006/customXml" ds:itemID="{F4D2C566-74CA-4879-B6B8-3DF7E60D9351}">
  <ds:schemaRefs/>
</ds:datastoreItem>
</file>

<file path=customXml/itemProps7.xml><?xml version="1.0" encoding="utf-8"?>
<ds:datastoreItem xmlns:ds="http://schemas.openxmlformats.org/officeDocument/2006/customXml" ds:itemID="{76EE9D39-D5CF-47A0-A7A3-5B1B30D72247}">
  <ds:schemaRefs/>
</ds:datastoreItem>
</file>

<file path=customXml/itemProps8.xml><?xml version="1.0" encoding="utf-8"?>
<ds:datastoreItem xmlns:ds="http://schemas.openxmlformats.org/officeDocument/2006/customXml" ds:itemID="{2DF4F68F-A5D4-4812-8E4C-AFAAA1AED0DC}">
  <ds:schemaRefs/>
</ds:datastoreItem>
</file>

<file path=customXml/itemProps9.xml><?xml version="1.0" encoding="utf-8"?>
<ds:datastoreItem xmlns:ds="http://schemas.openxmlformats.org/officeDocument/2006/customXml" ds:itemID="{C7918F42-352F-42C6-9684-37F27A4D5CE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694</Words>
  <Application>Microsoft Office PowerPoint</Application>
  <PresentationFormat>Custom</PresentationFormat>
  <Paragraphs>74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2019-07-12T05:10:56Z</dcterms:modified>
</cp:coreProperties>
</file>