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84" r:id="rId2"/>
  </p:sldMasterIdLst>
  <p:sldIdLst>
    <p:sldId id="262" r:id="rId3"/>
    <p:sldId id="260" r:id="rId4"/>
    <p:sldId id="264" r:id="rId5"/>
    <p:sldId id="265" r:id="rId6"/>
    <p:sldId id="263" r:id="rId7"/>
    <p:sldId id="257" r:id="rId8"/>
    <p:sldId id="266" r:id="rId9"/>
    <p:sldId id="261" r:id="rId10"/>
    <p:sldId id="267" r:id="rId11"/>
    <p:sldId id="268"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599"/>
    <a:srgbClr val="9B0483"/>
    <a:srgbClr val="C9C7C7"/>
    <a:srgbClr val="F9F9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napToGrid="0">
      <p:cViewPr varScale="1">
        <p:scale>
          <a:sx n="88" d="100"/>
          <a:sy n="88" d="100"/>
        </p:scale>
        <p:origin x="-1002" y="-108"/>
      </p:cViewPr>
      <p:guideLst>
        <p:guide orient="horz" pos="2160"/>
        <p:guide pos="2880"/>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pic>
        <p:nvPicPr>
          <p:cNvPr id="7" name="图片 6">
            <a:extLst>
              <a:ext uri="{FF2B5EF4-FFF2-40B4-BE49-F238E27FC236}">
                <a16:creationId xmlns="" xmlns:a16="http://schemas.microsoft.com/office/drawing/2014/main" id="{65434224-2FAF-48F7-AACC-7211ED04BC33}"/>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009734" y="4428968"/>
            <a:ext cx="1394037" cy="1394037"/>
          </a:xfrm>
          <a:prstGeom prst="rect">
            <a:avLst/>
          </a:prstGeom>
        </p:spPr>
      </p:pic>
      <p:pic>
        <p:nvPicPr>
          <p:cNvPr id="8" name="图片 7">
            <a:extLst>
              <a:ext uri="{FF2B5EF4-FFF2-40B4-BE49-F238E27FC236}">
                <a16:creationId xmlns="" xmlns:a16="http://schemas.microsoft.com/office/drawing/2014/main" id="{5FAB4D84-15FC-4BC9-BBE4-36830AE576B6}"/>
              </a:ext>
            </a:extLst>
          </p:cNvPr>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566058" y="1876868"/>
            <a:ext cx="8702415" cy="2270589"/>
          </a:xfrm>
          <a:prstGeom prst="rect">
            <a:avLst/>
          </a:prstGeom>
        </p:spPr>
      </p:pic>
      <p:pic>
        <p:nvPicPr>
          <p:cNvPr id="9" name="图片 8">
            <a:extLst>
              <a:ext uri="{FF2B5EF4-FFF2-40B4-BE49-F238E27FC236}">
                <a16:creationId xmlns="" xmlns:a16="http://schemas.microsoft.com/office/drawing/2014/main" id="{7F7233DF-2F00-47CA-A86A-9AA690FC60AF}"/>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850697" y="1876868"/>
            <a:ext cx="4475389" cy="21923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 calcmode="lin" valueType="num">
                                      <p:cBhvr>
                                        <p:cTn id="17" dur="750" fill="hold"/>
                                        <p:tgtEl>
                                          <p:spTgt spid="7"/>
                                        </p:tgtEl>
                                        <p:attrNameLst>
                                          <p:attrName>style.rotation</p:attrName>
                                        </p:attrNameLst>
                                      </p:cBhvr>
                                      <p:tavLst>
                                        <p:tav tm="0">
                                          <p:val>
                                            <p:fltVal val="90"/>
                                          </p:val>
                                        </p:tav>
                                        <p:tav tm="100000">
                                          <p:val>
                                            <p:fltVal val="0"/>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smtClean="0"/>
              <a:t>单击此处编辑母版标题样式</a:t>
            </a:r>
            <a:endParaRPr lang="en-US" dirty="0"/>
          </a:p>
        </p:txBody>
      </p:sp>
    </p:spTree>
    <p:extLst>
      <p:ext uri="{BB962C8B-B14F-4D97-AF65-F5344CB8AC3E}">
        <p14:creationId xmlns:p14="http://schemas.microsoft.com/office/powerpoint/2010/main" xmlns="" val="3641351466"/>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428802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9B0483"/>
                </a:solidFill>
                <a:latin typeface="黑体" panose="02010609060101010101" pitchFamily="49" charset="-122"/>
                <a:ea typeface="黑体" panose="02010609060101010101" pitchFamily="49" charset="-122"/>
              </a:rPr>
              <a:t>核心知识概览</a:t>
            </a:r>
            <a:endParaRPr lang="zh-CN" altLang="en-US" sz="1600" dirty="0">
              <a:solidFill>
                <a:srgbClr val="9B048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8822410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8C3CDB84-145E-4112-B944-10FE3EA06255}"/>
              </a:ext>
            </a:extLst>
          </p:cNvPr>
          <p:cNvSpPr/>
          <p:nvPr userDrawn="1"/>
        </p:nvSpPr>
        <p:spPr>
          <a:xfrm>
            <a:off x="585506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互动课堂理解</a:t>
            </a:r>
          </a:p>
        </p:txBody>
      </p:sp>
    </p:spTree>
    <p:extLst>
      <p:ext uri="{BB962C8B-B14F-4D97-AF65-F5344CB8AC3E}">
        <p14:creationId xmlns:p14="http://schemas.microsoft.com/office/powerpoint/2010/main" xmlns="" val="22877348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B8C26CAA-4644-49C0-A802-BE29DA561B2E}"/>
              </a:ext>
            </a:extLst>
          </p:cNvPr>
          <p:cNvSpPr/>
          <p:nvPr userDrawn="1"/>
        </p:nvSpPr>
        <p:spPr>
          <a:xfrm>
            <a:off x="7438957"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轻松尝试应用</a:t>
            </a:r>
          </a:p>
        </p:txBody>
      </p:sp>
    </p:spTree>
    <p:extLst>
      <p:ext uri="{BB962C8B-B14F-4D97-AF65-F5344CB8AC3E}">
        <p14:creationId xmlns:p14="http://schemas.microsoft.com/office/powerpoint/2010/main" xmlns="" val="189594623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transition spd="slow">
    <p:split orient="vert"/>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 Target="../slides/slide5.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 Target="../slides/slide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 Target="../slides/slide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 Target="../slides/slide2.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1.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0">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230E3FF8-7F77-4CDF-B71A-F850CBD5FCB4}" type="datetimeFigureOut">
              <a:rPr lang="zh-CN" altLang="en-US" smtClean="0"/>
              <a:pPr/>
              <a:t>2019/3/28</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B2B16AE-5ED9-45DB-804F-A9FCC457E6E4}" type="slidenum">
              <a:rPr lang="zh-CN" altLang="en-US" smtClean="0"/>
              <a:pPr/>
              <a:t>‹#›</a:t>
            </a:fld>
            <a:endParaRPr lang="zh-CN" altLang="en-US"/>
          </a:p>
        </p:txBody>
      </p:sp>
      <p:pic>
        <p:nvPicPr>
          <p:cNvPr id="7" name="图片 6">
            <a:extLst>
              <a:ext uri="{FF2B5EF4-FFF2-40B4-BE49-F238E27FC236}">
                <a16:creationId xmlns="" xmlns:a16="http://schemas.microsoft.com/office/drawing/2014/main" id="{A46417D4-07CE-4C71-B071-10F7CA95E0A3}"/>
              </a:ext>
            </a:extLst>
          </p:cNvPr>
          <p:cNvPicPr>
            <a:picLocks noChangeAspect="1"/>
          </p:cNvPicPr>
          <p:nvPr userDrawn="1"/>
        </p:nvPicPr>
        <p:blipFill>
          <a:blip r:embed="rId21">
            <a:extLst>
              <a:ext uri="{28A0092B-C50C-407E-A947-70E740481C1C}">
                <a14:useLocalDpi xmlns:a14="http://schemas.microsoft.com/office/drawing/2010/main" xmlns="" val="0"/>
              </a:ext>
            </a:extLst>
          </a:blip>
          <a:stretch>
            <a:fillRect/>
          </a:stretch>
        </p:blipFill>
        <p:spPr>
          <a:xfrm>
            <a:off x="0" y="179056"/>
            <a:ext cx="9144000" cy="616148"/>
          </a:xfrm>
          <a:prstGeom prst="rect">
            <a:avLst/>
          </a:prstGeom>
        </p:spPr>
      </p:pic>
      <p:pic>
        <p:nvPicPr>
          <p:cNvPr id="8" name="图片 7">
            <a:extLst>
              <a:ext uri="{FF2B5EF4-FFF2-40B4-BE49-F238E27FC236}">
                <a16:creationId xmlns="" xmlns:a16="http://schemas.microsoft.com/office/drawing/2014/main" id="{8EEA86A7-918D-4ADE-8A99-3D830F4A8376}"/>
              </a:ext>
            </a:extLst>
          </p:cNvPr>
          <p:cNvPicPr>
            <a:picLocks noChangeAspect="1"/>
          </p:cNvPicPr>
          <p:nvPr userDrawn="1"/>
        </p:nvPicPr>
        <p:blipFill>
          <a:blip r:embed="rId22">
            <a:extLst>
              <a:ext uri="{28A0092B-C50C-407E-A947-70E740481C1C}">
                <a14:useLocalDpi xmlns:a14="http://schemas.microsoft.com/office/drawing/2010/main" xmlns="" val="0"/>
              </a:ext>
            </a:extLst>
          </a:blip>
          <a:stretch>
            <a:fillRect/>
          </a:stretch>
        </p:blipFill>
        <p:spPr>
          <a:xfrm>
            <a:off x="876630" y="232917"/>
            <a:ext cx="1430374" cy="692116"/>
          </a:xfrm>
          <a:prstGeom prst="rect">
            <a:avLst/>
          </a:prstGeom>
        </p:spPr>
      </p:pic>
      <p:sp>
        <p:nvSpPr>
          <p:cNvPr id="9" name="矩形: 圆角 10">
            <a:hlinkClick r:id="rId23" action="ppaction://hlinksldjump"/>
            <a:extLst>
              <a:ext uri="{FF2B5EF4-FFF2-40B4-BE49-F238E27FC236}">
                <a16:creationId xmlns="" xmlns:a16="http://schemas.microsoft.com/office/drawing/2014/main" id="{0B19F015-BEB6-4FC5-9CAE-4521FE8BE88E}"/>
              </a:ext>
            </a:extLst>
          </p:cNvPr>
          <p:cNvSpPr/>
          <p:nvPr userDrawn="1"/>
        </p:nvSpPr>
        <p:spPr>
          <a:xfrm>
            <a:off x="2716077"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快乐预习感知</a:t>
            </a:r>
          </a:p>
        </p:txBody>
      </p:sp>
      <p:sp>
        <p:nvSpPr>
          <p:cNvPr id="10" name="矩形: 圆角 11">
            <a:hlinkClick r:id="rId24" action="ppaction://hlinksldjump"/>
            <a:extLst>
              <a:ext uri="{FF2B5EF4-FFF2-40B4-BE49-F238E27FC236}">
                <a16:creationId xmlns="" xmlns:a16="http://schemas.microsoft.com/office/drawing/2014/main" id="{8A2BC965-868C-43A1-B481-0147999F22D5}"/>
              </a:ext>
            </a:extLst>
          </p:cNvPr>
          <p:cNvSpPr/>
          <p:nvPr userDrawn="1"/>
        </p:nvSpPr>
        <p:spPr>
          <a:xfrm>
            <a:off x="5852679"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互动课堂理解</a:t>
            </a:r>
          </a:p>
        </p:txBody>
      </p:sp>
      <p:sp>
        <p:nvSpPr>
          <p:cNvPr id="11" name="矩形: 圆角 12">
            <a:hlinkClick r:id="rId25" action="ppaction://hlinksldjump"/>
            <a:extLst>
              <a:ext uri="{FF2B5EF4-FFF2-40B4-BE49-F238E27FC236}">
                <a16:creationId xmlns="" xmlns:a16="http://schemas.microsoft.com/office/drawing/2014/main" id="{9FEDF766-3B45-4992-BD42-E96DB1050301}"/>
              </a:ext>
            </a:extLst>
          </p:cNvPr>
          <p:cNvSpPr/>
          <p:nvPr userDrawn="1"/>
        </p:nvSpPr>
        <p:spPr>
          <a:xfrm>
            <a:off x="7420980"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轻松尝试应用</a:t>
            </a:r>
          </a:p>
        </p:txBody>
      </p:sp>
      <p:sp>
        <p:nvSpPr>
          <p:cNvPr id="12" name="矩形: 圆角 10">
            <a:hlinkClick r:id="rId26" action="ppaction://hlinksldjump"/>
            <a:extLst>
              <a:ext uri="{FF2B5EF4-FFF2-40B4-BE49-F238E27FC236}">
                <a16:creationId xmlns="" xmlns:a16="http://schemas.microsoft.com/office/drawing/2014/main" id="{0B19F015-BEB6-4FC5-9CAE-4521FE8BE88E}"/>
              </a:ext>
            </a:extLst>
          </p:cNvPr>
          <p:cNvSpPr/>
          <p:nvPr userDrawn="1"/>
        </p:nvSpPr>
        <p:spPr>
          <a:xfrm>
            <a:off x="4284378"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黑体" panose="02010609060101010101" pitchFamily="49" charset="-122"/>
                <a:ea typeface="黑体" panose="02010609060101010101" pitchFamily="49" charset="-122"/>
              </a:rPr>
              <a:t>核心知识概览</a:t>
            </a:r>
            <a:endParaRPr lang="zh-CN" altLang="en-US" sz="1600" dirty="0">
              <a:solidFill>
                <a:schemeClr val="bg1"/>
              </a:solidFill>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67" r:id="rId16"/>
    <p:sldLayoutId id="2147483665" r:id="rId17"/>
    <p:sldLayoutId id="2147483664" r:id="rId1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E367E70E-1E8A-4F9E-822D-CFE106D82B20}"/>
              </a:ext>
            </a:extLst>
          </p:cNvPr>
          <p:cNvSpPr>
            <a:spLocks noGrp="1"/>
          </p:cNvSpPr>
          <p:nvPr>
            <p:ph type="title"/>
          </p:nvPr>
        </p:nvSpPr>
        <p:spPr/>
        <p:txBody>
          <a:bodyPr/>
          <a:lstStyle/>
          <a:p>
            <a:r>
              <a:rPr lang="zh-CN" altLang="zh-CN" b="1" dirty="0"/>
              <a:t>第</a:t>
            </a:r>
            <a:r>
              <a:rPr lang="en-US" altLang="zh-CN" b="1" dirty="0"/>
              <a:t>8</a:t>
            </a:r>
            <a:r>
              <a:rPr lang="zh-CN" altLang="zh-CN" b="1" dirty="0"/>
              <a:t>课</a:t>
            </a:r>
            <a:r>
              <a:rPr lang="zh-CN" altLang="zh-CN" dirty="0"/>
              <a:t>　</a:t>
            </a:r>
            <a:r>
              <a:rPr lang="zh-CN" altLang="zh-CN" b="1" dirty="0"/>
              <a:t>金与南宋的</a:t>
            </a:r>
            <a:r>
              <a:rPr lang="zh-CN" altLang="zh-CN" b="1" dirty="0" smtClean="0"/>
              <a:t>对峙</a:t>
            </a:r>
            <a:endParaRPr lang="zh-CN" altLang="en-US" dirty="0"/>
          </a:p>
        </p:txBody>
      </p:sp>
    </p:spTree>
    <p:extLst>
      <p:ext uri="{BB962C8B-B14F-4D97-AF65-F5344CB8AC3E}">
        <p14:creationId xmlns:p14="http://schemas.microsoft.com/office/powerpoint/2010/main" xmlns="" val="1448147674"/>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1101117"/>
            <a:ext cx="8128000" cy="37487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下图是某同学为历史故事会收集的材料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由此判断他要讲述的是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卫青北击匈奴</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岳飞抗金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文天祥抗元</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蒙恬北击匈奴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DL7TR03.eps" descr="id:2147491688;FounderCES"/>
          <p:cNvPicPr/>
          <p:nvPr/>
        </p:nvPicPr>
        <p:blipFill>
          <a:blip r:embed="rId2"/>
          <a:stretch>
            <a:fillRect/>
          </a:stretch>
        </p:blipFill>
        <p:spPr>
          <a:xfrm>
            <a:off x="1619672" y="2016518"/>
            <a:ext cx="5256584" cy="1812093"/>
          </a:xfrm>
          <a:prstGeom prst="rect">
            <a:avLst/>
          </a:prstGeom>
        </p:spPr>
      </p:pic>
      <p:sp>
        <p:nvSpPr>
          <p:cNvPr id="10" name="矩形 9"/>
          <p:cNvSpPr>
            <a:spLocks noChangeAspect="1"/>
          </p:cNvSpPr>
          <p:nvPr/>
        </p:nvSpPr>
        <p:spPr>
          <a:xfrm>
            <a:off x="817193" y="1512383"/>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1" name="矩形 10"/>
          <p:cNvSpPr>
            <a:spLocks noChangeAspect="1"/>
          </p:cNvSpPr>
          <p:nvPr/>
        </p:nvSpPr>
        <p:spPr>
          <a:xfrm>
            <a:off x="508000" y="4767437"/>
            <a:ext cx="8128000" cy="127227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取得郾城大捷</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岳家军</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判断是岳飞抗金。南宋将领岳飞领导的军队作战勇敢、纪律严明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深受人民的爱戴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岳家军</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他在郾城大败金军主力</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并乘胜追击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迫使金军后撤</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FF0000"/>
                </a:solidFill>
                <a:latin typeface="Times New Roman" panose="02020603050405020304" pitchFamily="18" charset="0"/>
                <a:cs typeface="Times New Roman" panose="02020603050405020304" pitchFamily="18" charset="0"/>
              </a:rPr>
              <a:t>B</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538117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5291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一、女真族的崛起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女真人的生活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女真族居住在黑龙江流域和长白山一带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过着游牧渔猎的生活。辽宋时期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女真族受</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的控制和压迫。</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女真的统一</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完颜部的首领</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完成了女真各部的统一。从此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女真族的力量不断增强。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金的建立</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世纪初期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阿骨打起兵抗辽。</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阿骨打建立女真政权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国号</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他就是金太祖。金太祖模仿中原王朝制度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改革女真部落军政体制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颁行女真文字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女真势力迅速壮大。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04048" y="1744746"/>
            <a:ext cx="537327"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5713737" y="2135959"/>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阿骨</a:t>
            </a:r>
            <a:r>
              <a:rPr lang="zh-CN" altLang="zh-CN" sz="2200" dirty="0" smtClean="0">
                <a:solidFill>
                  <a:srgbClr val="FF0000"/>
                </a:solidFill>
                <a:latin typeface="Times New Roman" panose="02020603050405020304" pitchFamily="18" charset="0"/>
                <a:cs typeface="Times New Roman" panose="02020603050405020304" pitchFamily="18" charset="0"/>
              </a:rPr>
              <a:t>打</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156176" y="2974340"/>
            <a:ext cx="798552"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1115 </a:t>
            </a:r>
            <a:endParaRPr lang="zh-CN" altLang="en-US" sz="2200" dirty="0"/>
          </a:p>
        </p:txBody>
      </p:sp>
      <p:sp>
        <p:nvSpPr>
          <p:cNvPr id="6" name="矩形 5"/>
          <p:cNvSpPr>
            <a:spLocks noChangeAspect="1"/>
          </p:cNvSpPr>
          <p:nvPr/>
        </p:nvSpPr>
        <p:spPr>
          <a:xfrm>
            <a:off x="3059832" y="3328922"/>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大</a:t>
            </a:r>
            <a:r>
              <a:rPr lang="zh-CN" altLang="zh-CN" sz="2200" dirty="0" smtClean="0">
                <a:solidFill>
                  <a:srgbClr val="FF0000"/>
                </a:solidFill>
                <a:latin typeface="Times New Roman" panose="02020603050405020304" pitchFamily="18" charset="0"/>
                <a:cs typeface="Times New Roman" panose="02020603050405020304" pitchFamily="18" charset="0"/>
              </a:rPr>
              <a:t>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508000" y="4633345"/>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二、金灭辽及北宋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金灭辽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辽被金灭亡。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金灭北宋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面对金军的强大攻势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无心抵抗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只想着妥协求和。</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金军攻破</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北宋灭亡。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1979712" y="5034299"/>
            <a:ext cx="809004"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1125 </a:t>
            </a:r>
            <a:endParaRPr lang="zh-CN" altLang="en-US" sz="2200" dirty="0"/>
          </a:p>
        </p:txBody>
      </p:sp>
      <p:sp>
        <p:nvSpPr>
          <p:cNvPr id="9" name="矩形 8"/>
          <p:cNvSpPr>
            <a:spLocks noChangeAspect="1"/>
          </p:cNvSpPr>
          <p:nvPr/>
        </p:nvSpPr>
        <p:spPr>
          <a:xfrm>
            <a:off x="5096838" y="5405664"/>
            <a:ext cx="2723823"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宋徽宗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宋钦宗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3779912" y="5830255"/>
            <a:ext cx="809004"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1127 </a:t>
            </a:r>
            <a:endParaRPr lang="zh-CN" altLang="en-US" sz="2200" dirty="0"/>
          </a:p>
        </p:txBody>
      </p:sp>
      <p:sp>
        <p:nvSpPr>
          <p:cNvPr id="11" name="矩形 10"/>
          <p:cNvSpPr>
            <a:spLocks noChangeAspect="1"/>
          </p:cNvSpPr>
          <p:nvPr/>
        </p:nvSpPr>
        <p:spPr>
          <a:xfrm>
            <a:off x="6132598" y="5813941"/>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开封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88300402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a:spLocks noChangeAspect="1"/>
          </p:cNvSpPr>
          <p:nvPr/>
        </p:nvSpPr>
        <p:spPr>
          <a:xfrm>
            <a:off x="508000" y="1412047"/>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三、南宋的偏安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南宋的建立</a:t>
            </a:r>
            <a:r>
              <a:rPr lang="en-US" altLang="zh-CN" sz="2200" dirty="0">
                <a:solidFill>
                  <a:srgbClr val="000000"/>
                </a:solidFill>
                <a:latin typeface="Times New Roman" panose="02020603050405020304" pitchFamily="18" charset="0"/>
                <a:cs typeface="Times New Roman" panose="02020603050405020304" pitchFamily="18" charset="0"/>
              </a:rPr>
              <a:t>:1127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登上皇位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赵构就是宋高宗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后来定都</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史称南宋。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岳飞抗金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金军几次大举南下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南宋军民奋起抵抗。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岳飞等抗金将领率军北伐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从金军手中收复许多失地。岳飞统率的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岳家军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大败金军主力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并乘胜追击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迫使金军后撤。</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宋高宗和权臣</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害怕抗金力量壮大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危及他们的统治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便向金求和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下令岳飞班师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莫须有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的罪名杀害了岳飞</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3563888" y="1803260"/>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赵构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1331640" y="2183353"/>
            <a:ext cx="819455"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临</a:t>
            </a:r>
            <a:r>
              <a:rPr lang="zh-CN" altLang="zh-CN" sz="2200" dirty="0" smtClean="0">
                <a:solidFill>
                  <a:srgbClr val="FF0000"/>
                </a:solidFill>
                <a:latin typeface="Times New Roman" panose="02020603050405020304" pitchFamily="18" charset="0"/>
                <a:cs typeface="Times New Roman" panose="02020603050405020304" pitchFamily="18" charset="0"/>
              </a:rPr>
              <a:t>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3532714" y="3798702"/>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郾</a:t>
            </a:r>
            <a:r>
              <a:rPr lang="zh-CN" altLang="zh-CN" sz="2200" dirty="0" smtClean="0">
                <a:solidFill>
                  <a:srgbClr val="FF0000"/>
                </a:solidFill>
                <a:latin typeface="Times New Roman" panose="02020603050405020304" pitchFamily="18" charset="0"/>
                <a:cs typeface="Times New Roman" panose="02020603050405020304" pitchFamily="18" charset="0"/>
              </a:rPr>
              <a:t>城</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3635896" y="4624832"/>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秦桧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94497198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a:spLocks noChangeAspect="1"/>
          </p:cNvSpPr>
          <p:nvPr/>
        </p:nvSpPr>
        <p:spPr>
          <a:xfrm>
            <a:off x="508000" y="2385462"/>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宋金和议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南宋向金称臣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并给金</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一线划定分界线。</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宋金对峙局面形成。后来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金迁都</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改名为中都</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南宋偏安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南宋统治者满足于现状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偏安</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4582391" y="2770537"/>
            <a:ext cx="819455"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岁</a:t>
            </a:r>
            <a:r>
              <a:rPr lang="zh-CN" altLang="zh-CN" sz="2200" dirty="0" smtClean="0">
                <a:solidFill>
                  <a:srgbClr val="FF0000"/>
                </a:solidFill>
                <a:latin typeface="Times New Roman" panose="02020603050405020304" pitchFamily="18" charset="0"/>
                <a:cs typeface="Times New Roman" panose="02020603050405020304" pitchFamily="18" charset="0"/>
              </a:rPr>
              <a:t>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6581083" y="2770537"/>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淮水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827584" y="3177210"/>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大散</a:t>
            </a:r>
            <a:r>
              <a:rPr lang="zh-CN" altLang="zh-CN" sz="2200" dirty="0" smtClean="0">
                <a:solidFill>
                  <a:srgbClr val="FF0000"/>
                </a:solidFill>
                <a:latin typeface="Times New Roman" panose="02020603050405020304" pitchFamily="18" charset="0"/>
                <a:cs typeface="Times New Roman" panose="02020603050405020304" pitchFamily="18" charset="0"/>
              </a:rPr>
              <a:t>关</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5984793" y="3573016"/>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燕京</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7" name="矩形 16"/>
          <p:cNvSpPr>
            <a:spLocks noChangeAspect="1"/>
          </p:cNvSpPr>
          <p:nvPr/>
        </p:nvSpPr>
        <p:spPr>
          <a:xfrm>
            <a:off x="5772019" y="3990599"/>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江南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71451561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W44.eps" descr="id:2147491667;FounderCES"/>
          <p:cNvPicPr/>
          <p:nvPr/>
        </p:nvPicPr>
        <p:blipFill>
          <a:blip r:embed="rId2"/>
          <a:stretch>
            <a:fillRect/>
          </a:stretch>
        </p:blipFill>
        <p:spPr>
          <a:xfrm>
            <a:off x="746731" y="1141585"/>
            <a:ext cx="7534824" cy="4987243"/>
          </a:xfrm>
          <a:prstGeom prst="rect">
            <a:avLst/>
          </a:prstGeom>
        </p:spPr>
      </p:pic>
    </p:spTree>
    <p:extLst>
      <p:ext uri="{BB962C8B-B14F-4D97-AF65-F5344CB8AC3E}">
        <p14:creationId xmlns:p14="http://schemas.microsoft.com/office/powerpoint/2010/main" xmlns="" val="29038520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53516"/>
            <a:ext cx="8128000" cy="410105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如何评价宋金议和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谈谈你对宋金之间的战争与议和的认识。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宋金议和虽是南宋以屈辱的条件换来的和平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加重了人民的负担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但使社会较为安定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南北方交流密切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有利于北方经济的恢复和南方经济的发展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有利于民族的交融和社会的进步。宋金之间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有战有和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战是短暂的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和是民族关系的主流。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金发起的宋金战争是非正义的、掠夺性的战争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对南宋来说是正义的、反掠夺的战争。战争给双方带来了灾难。议和是双方力量对抗后相互均衡的结果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从整个中华民族来说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有利于国家的发展和民族的交融。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01161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119988"/>
            <a:ext cx="8128000" cy="491358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两宋时期的民族关系有什么特点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各个政权相互并立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如辽、北宋、西夏的并立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南宋与金的并立。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北宋和南宋政权的民族政策以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主要表现在通过签订澶渊之盟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以岁币换取和平等。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民族矛盾突出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各民族之间经常发生战争。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民族交融是主流。两宋时期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虽然民族政权并立、民族战争较多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但战争是短暂的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战乱频繁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促使汉族人民向边疆地区迁移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少数民族进入中原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各民族杂居相处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友好往来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有利于民族交融。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和平是主流。双方使者往来不断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各族人民友好交往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贸易频繁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如北宋与辽、西夏在边境开设榷场进行贸易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加强了民族间的经济文化交流。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47240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0223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生活在黑龙江流域和长白山一带的女真族在抗辽斗争中势力不断壮大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后来建立了金政权。它的建立时间是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A.1038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	B.1115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	C.1125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	D.1127</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辽国号的意思是镔铁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显示它们的坚硬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但镔铁也会锈坏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只有金永不变质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我们国家就称大金吧。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你认为说这段话的人物最有可能是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阿保机</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阿骨打</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元昊</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赵构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1115</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完颜阿骨打称帝</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建立金政权</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定都会宁。</a:t>
            </a:r>
            <a:endParaRPr lang="zh-CN" altLang="zh-CN" sz="2200" dirty="0">
              <a:solidFill>
                <a:srgbClr val="FF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郭靖和杨康是金庸先生脍炙人口的小说《射雕英雄传》中的重要人物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他们名字中的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来源于灭掉北宋政权的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靖康之变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。灭北宋政权的是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西夏</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蒙古</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辽</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6156176" y="1817008"/>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4" name="矩形 3"/>
          <p:cNvSpPr>
            <a:spLocks noChangeAspect="1"/>
          </p:cNvSpPr>
          <p:nvPr/>
        </p:nvSpPr>
        <p:spPr>
          <a:xfrm>
            <a:off x="1331640" y="3435394"/>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5" name="矩形 4"/>
          <p:cNvSpPr>
            <a:spLocks noChangeAspect="1"/>
          </p:cNvSpPr>
          <p:nvPr/>
        </p:nvSpPr>
        <p:spPr>
          <a:xfrm>
            <a:off x="2915816" y="5427799"/>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15736136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barn(inVertical)">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a:spLocks noChangeAspect="1"/>
          </p:cNvSpPr>
          <p:nvPr/>
        </p:nvSpPr>
        <p:spPr>
          <a:xfrm>
            <a:off x="508000" y="1270187"/>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下列历史事件按时间顺序排列正确的是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金灭辽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阿骨打称帝建立金政权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南宋建立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金军俘虏宋徽宗和宋钦宗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②①③④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④③②①</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②①④③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1115</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阿骨打建立金</a:t>
            </a:r>
            <a:r>
              <a:rPr lang="en-US" altLang="zh-CN" sz="2200" dirty="0">
                <a:solidFill>
                  <a:srgbClr val="FF0000"/>
                </a:solidFill>
                <a:latin typeface="Times New Roman" panose="02020603050405020304" pitchFamily="18" charset="0"/>
                <a:cs typeface="Times New Roman" panose="02020603050405020304" pitchFamily="18" charset="0"/>
              </a:rPr>
              <a:t>;1125</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金灭辽</a:t>
            </a:r>
            <a:r>
              <a:rPr lang="en-US" altLang="zh-CN" sz="2200" dirty="0">
                <a:solidFill>
                  <a:srgbClr val="FF0000"/>
                </a:solidFill>
                <a:latin typeface="Times New Roman" panose="02020603050405020304" pitchFamily="18" charset="0"/>
                <a:cs typeface="Times New Roman" panose="02020603050405020304" pitchFamily="18" charset="0"/>
              </a:rPr>
              <a:t>;1127</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金军俘虏宋徽宗和宋钦宗</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北宋灭亡。北宋灭亡后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赵构建立南宋。故选</a:t>
            </a:r>
            <a:r>
              <a:rPr lang="en-US" altLang="zh-CN" sz="2200" dirty="0">
                <a:solidFill>
                  <a:srgbClr val="FF0000"/>
                </a:solidFill>
                <a:latin typeface="Times New Roman" panose="02020603050405020304" pitchFamily="18" charset="0"/>
                <a:cs typeface="Times New Roman" panose="02020603050405020304" pitchFamily="18" charset="0"/>
              </a:rPr>
              <a:t>D</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FF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南宋的都城临安是今天的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北京</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南京</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杭州</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smtClean="0">
                <a:solidFill>
                  <a:srgbClr val="000000"/>
                </a:solidFill>
                <a:latin typeface="Times New Roman" panose="02020603050405020304" pitchFamily="18" charset="0"/>
                <a:cs typeface="Times New Roman" panose="02020603050405020304" pitchFamily="18" charset="0"/>
              </a:rPr>
              <a:t>苏州</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tabLst>
                <a:tab pos="1188085" algn="l"/>
                <a:tab pos="2163445" algn="l"/>
                <a:tab pos="3142615" algn="l"/>
                <a:tab pos="4190365" algn="l"/>
              </a:tabLst>
            </a:pP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北宋灭亡后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赵构建立南宋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后定都临安</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即今天的浙江杭州</a:t>
            </a:r>
            <a:r>
              <a:rPr lang="zh-CN" altLang="zh-CN" sz="2200"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724128" y="1259796"/>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8" name="矩形 7"/>
          <p:cNvSpPr>
            <a:spLocks noChangeAspect="1"/>
          </p:cNvSpPr>
          <p:nvPr/>
        </p:nvSpPr>
        <p:spPr>
          <a:xfrm>
            <a:off x="4067944" y="4082802"/>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104218305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barn(inVertical)">
                                      <p:cBhvr>
                                        <p:cTn id="12" dur="500"/>
                                        <p:tgtEl>
                                          <p:spTgt spid="6">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barn(inVertical)">
                                      <p:cBhvr>
                                        <p:cTn id="2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8</TotalTime>
  <Words>862</Words>
  <Application>Microsoft Office PowerPoint</Application>
  <PresentationFormat>全屏显示(4:3)</PresentationFormat>
  <Paragraphs>77</Paragraphs>
  <Slides>10</Slides>
  <Notes>0</Notes>
  <HiddenSlides>0</HiddenSlides>
  <MMClips>0</MMClips>
  <ScaleCrop>false</ScaleCrop>
  <HeadingPairs>
    <vt:vector size="4" baseType="variant">
      <vt:variant>
        <vt:lpstr>主题</vt:lpstr>
      </vt:variant>
      <vt:variant>
        <vt:i4>2</vt:i4>
      </vt:variant>
      <vt:variant>
        <vt:lpstr>幻灯片标题</vt:lpstr>
      </vt:variant>
      <vt:variant>
        <vt:i4>10</vt:i4>
      </vt:variant>
    </vt:vector>
  </HeadingPairs>
  <TitlesOfParts>
    <vt:vector size="12" baseType="lpstr">
      <vt:lpstr>主题2</vt:lpstr>
      <vt:lpstr>海阔天空</vt:lpstr>
      <vt:lpstr>第8课　金与南宋的对峙</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2019-03-06T03:14:41Z</dcterms:created>
  <dcterms:modified xsi:type="dcterms:W3CDTF">2019-03-28T03:42:32Z</dcterms:modified>
</cp:coreProperties>
</file>