
<file path=[Content_Types].xml><?xml version="1.0" encoding="utf-8"?>
<Types xmlns="http://schemas.openxmlformats.org/package/2006/content-types">
  <Override PartName="/ppt/notesSlides/notesSlide2.xml" ContentType="application/vnd.openxmlformats-officedocument.presentationml.notesSlide+xml"/>
  <Override PartName="/customXml/itemProps1.xml" ContentType="application/vnd.openxmlformats-officedocument.customXmlProperties+xml"/>
  <Override PartName="/customXml/itemProps13.xml" ContentType="application/vnd.openxmlformats-officedocument.customXmlProperties+xml"/>
  <Override PartName="/customXml/itemProps24.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customXml/itemProps11.xml" ContentType="application/vnd.openxmlformats-officedocument.customXmlProperties+xml"/>
  <Override PartName="/customXml/itemProps22.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customXml/itemProps20.xml" ContentType="application/vnd.openxmlformats-officedocument.customXmlProperties+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customXml/itemProps6.xml" ContentType="application/vnd.openxmlformats-officedocument.customXmlProperties+xml"/>
  <Override PartName="/ppt/notesSlides/notesSlide7.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18.xml" ContentType="application/vnd.openxmlformats-officedocument.customXml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customXml/itemProps16.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customXml/itemProps14.xml" ContentType="application/vnd.openxmlformats-officedocument.customXmlProperties+xml"/>
  <Override PartName="/customXml/itemProps23.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customXml/itemProps12.xml" ContentType="application/vnd.openxmlformats-officedocument.customXmlProperties+xml"/>
  <Override PartName="/customXml/itemProps21.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customXml/itemProps9.xml" ContentType="application/vnd.openxmlformats-officedocument.customXml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customXml/itemProps7.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19.xml" ContentType="application/vnd.openxmlformats-officedocument.customXmlProperties+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15.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25"/>
  </p:sldMasterIdLst>
  <p:notesMasterIdLst>
    <p:notesMasterId r:id="rId52"/>
  </p:notesMasterIdLst>
  <p:sldIdLst>
    <p:sldId id="287" r:id="rId26"/>
    <p:sldId id="288" r:id="rId27"/>
    <p:sldId id="260" r:id="rId28"/>
    <p:sldId id="262" r:id="rId29"/>
    <p:sldId id="263" r:id="rId30"/>
    <p:sldId id="264" r:id="rId31"/>
    <p:sldId id="265" r:id="rId32"/>
    <p:sldId id="266" r:id="rId33"/>
    <p:sldId id="267" r:id="rId34"/>
    <p:sldId id="268" r:id="rId35"/>
    <p:sldId id="269" r:id="rId36"/>
    <p:sldId id="270" r:id="rId37"/>
    <p:sldId id="272" r:id="rId38"/>
    <p:sldId id="273" r:id="rId39"/>
    <p:sldId id="274" r:id="rId40"/>
    <p:sldId id="275" r:id="rId41"/>
    <p:sldId id="276" r:id="rId42"/>
    <p:sldId id="277" r:id="rId43"/>
    <p:sldId id="278" r:id="rId44"/>
    <p:sldId id="279" r:id="rId45"/>
    <p:sldId id="281" r:id="rId46"/>
    <p:sldId id="282" r:id="rId47"/>
    <p:sldId id="283" r:id="rId48"/>
    <p:sldId id="284" r:id="rId49"/>
    <p:sldId id="285" r:id="rId50"/>
    <p:sldId id="286" r:id="rId51"/>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486" autoAdjust="0"/>
  </p:normalViewPr>
  <p:slideViewPr>
    <p:cSldViewPr>
      <p:cViewPr varScale="1">
        <p:scale>
          <a:sx n="87" d="100"/>
          <a:sy n="87" d="100"/>
        </p:scale>
        <p:origin x="-106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slide" Target="slides/slide1.xml"/><Relationship Id="rId39" Type="http://schemas.openxmlformats.org/officeDocument/2006/relationships/slide" Target="slides/slide14.xml"/><Relationship Id="rId21" Type="http://schemas.openxmlformats.org/officeDocument/2006/relationships/customXml" Target="../customXml/item21.xml"/><Relationship Id="rId34" Type="http://schemas.openxmlformats.org/officeDocument/2006/relationships/slide" Target="slides/slide9.xml"/><Relationship Id="rId42" Type="http://schemas.openxmlformats.org/officeDocument/2006/relationships/slide" Target="slides/slide17.xml"/><Relationship Id="rId47" Type="http://schemas.openxmlformats.org/officeDocument/2006/relationships/slide" Target="slides/slide22.xml"/><Relationship Id="rId50" Type="http://schemas.openxmlformats.org/officeDocument/2006/relationships/slide" Target="slides/slide25.xml"/><Relationship Id="rId55" Type="http://schemas.openxmlformats.org/officeDocument/2006/relationships/theme" Target="theme/theme1.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Master" Target="slideMasters/slideMaster1.xml"/><Relationship Id="rId33" Type="http://schemas.openxmlformats.org/officeDocument/2006/relationships/slide" Target="slides/slide8.xml"/><Relationship Id="rId38" Type="http://schemas.openxmlformats.org/officeDocument/2006/relationships/slide" Target="slides/slide13.xml"/><Relationship Id="rId46"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customXml" Target="../customXml/item16.xml"/><Relationship Id="rId20" Type="http://schemas.openxmlformats.org/officeDocument/2006/relationships/customXml" Target="../customXml/item20.xml"/><Relationship Id="rId29" Type="http://schemas.openxmlformats.org/officeDocument/2006/relationships/slide" Target="slides/slide4.xml"/><Relationship Id="rId41" Type="http://schemas.openxmlformats.org/officeDocument/2006/relationships/slide" Target="slides/slide16.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slide" Target="slides/slide7.xml"/><Relationship Id="rId37" Type="http://schemas.openxmlformats.org/officeDocument/2006/relationships/slide" Target="slides/slide12.xml"/><Relationship Id="rId40" Type="http://schemas.openxmlformats.org/officeDocument/2006/relationships/slide" Target="slides/slide15.xml"/><Relationship Id="rId45" Type="http://schemas.openxmlformats.org/officeDocument/2006/relationships/slide" Target="slides/slide20.xml"/><Relationship Id="rId53"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slide" Target="slides/slide3.xml"/><Relationship Id="rId36" Type="http://schemas.openxmlformats.org/officeDocument/2006/relationships/slide" Target="slides/slide11.xml"/><Relationship Id="rId49" Type="http://schemas.openxmlformats.org/officeDocument/2006/relationships/slide" Target="slides/slide24.xml"/><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slide" Target="slides/slide6.xml"/><Relationship Id="rId44" Type="http://schemas.openxmlformats.org/officeDocument/2006/relationships/slide" Target="slides/slide19.xml"/><Relationship Id="rId52"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slide" Target="slides/slide2.xml"/><Relationship Id="rId30" Type="http://schemas.openxmlformats.org/officeDocument/2006/relationships/slide" Target="slides/slide5.xml"/><Relationship Id="rId35" Type="http://schemas.openxmlformats.org/officeDocument/2006/relationships/slide" Target="slides/slide10.xml"/><Relationship Id="rId43" Type="http://schemas.openxmlformats.org/officeDocument/2006/relationships/slide" Target="slides/slide18.xml"/><Relationship Id="rId48" Type="http://schemas.openxmlformats.org/officeDocument/2006/relationships/slide" Target="slides/slide23.xml"/><Relationship Id="rId56" Type="http://schemas.openxmlformats.org/officeDocument/2006/relationships/tableStyles" Target="tableStyles.xml"/><Relationship Id="rId8" Type="http://schemas.openxmlformats.org/officeDocument/2006/relationships/customXml" Target="../customXml/item8.xml"/><Relationship Id="rId51" Type="http://schemas.openxmlformats.org/officeDocument/2006/relationships/slide" Target="slides/slide26.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25663"/>
            <a:ext cx="7772400" cy="146526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76675"/>
            <a:ext cx="6400800" cy="17478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DE8E948-75E0-4FA1-9B28-BCC681CC49BF}"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E7CC6B-2049-42EB-89ED-0B94A84DAB6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E8E948-75E0-4FA1-9B28-BCC681CC49BF}"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E7CC6B-2049-42EB-89ED-0B94A84DAB6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356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356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E8E948-75E0-4FA1-9B28-BCC681CC49BF}"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E7CC6B-2049-42EB-89ED-0B94A84DAB6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E8E948-75E0-4FA1-9B28-BCC681CC49BF}"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E7CC6B-2049-42EB-89ED-0B94A84DAB6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395788"/>
            <a:ext cx="7772400" cy="135890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898775"/>
            <a:ext cx="7772400" cy="1497013"/>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DE8E948-75E0-4FA1-9B28-BCC681CC49BF}"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E7CC6B-2049-42EB-89ED-0B94A84DAB6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DE8E948-75E0-4FA1-9B28-BCC681CC49BF}"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8E7CC6B-2049-42EB-89ED-0B94A84DAB6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1938"/>
            <a:ext cx="4040188"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0113"/>
            <a:ext cx="4040188"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1938"/>
            <a:ext cx="4041775"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0113"/>
            <a:ext cx="4041775"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DE8E948-75E0-4FA1-9B28-BCC681CC49BF}" type="datetimeFigureOut">
              <a:rPr lang="zh-CN" altLang="en-US" smtClean="0"/>
              <a:pPr/>
              <a:t>2019-7-12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8E7CC6B-2049-42EB-89ED-0B94A84DAB6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DE8E948-75E0-4FA1-9B28-BCC681CC49BF}" type="datetimeFigureOut">
              <a:rPr lang="zh-CN" altLang="en-US" smtClean="0"/>
              <a:pPr/>
              <a:t>2019-7-12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8E7CC6B-2049-42EB-89ED-0B94A84DAB6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DE8E948-75E0-4FA1-9B28-BCC681CC49BF}" type="datetimeFigureOut">
              <a:rPr lang="zh-CN" altLang="en-US" smtClean="0"/>
              <a:pPr/>
              <a:t>2019-7-12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8E7CC6B-2049-42EB-89ED-0B94A84DAB6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588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3723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1925"/>
            <a:ext cx="3008313" cy="46783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DE8E948-75E0-4FA1-9B28-BCC681CC49BF}"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8E7CC6B-2049-42EB-89ED-0B94A84DAB6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787900"/>
            <a:ext cx="5486400" cy="5651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1188"/>
            <a:ext cx="5486400" cy="41036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53050"/>
            <a:ext cx="5486400" cy="8032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DE8E948-75E0-4FA1-9B28-BCC681CC49BF}"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8E7CC6B-2049-42EB-89ED-0B94A84DAB6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3982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95438"/>
            <a:ext cx="8229600" cy="45148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40475"/>
            <a:ext cx="2133600" cy="363538"/>
          </a:xfrm>
          <a:prstGeom prst="rect">
            <a:avLst/>
          </a:prstGeom>
        </p:spPr>
        <p:txBody>
          <a:bodyPr vert="horz" lIns="91440" tIns="45720" rIns="91440" bIns="45720" rtlCol="0" anchor="ctr"/>
          <a:lstStyle>
            <a:lvl1pPr algn="l">
              <a:defRPr sz="1200">
                <a:solidFill>
                  <a:schemeClr val="tx1">
                    <a:tint val="75000"/>
                  </a:schemeClr>
                </a:solidFill>
              </a:defRPr>
            </a:lvl1pPr>
          </a:lstStyle>
          <a:p>
            <a:fld id="{6DE8E948-75E0-4FA1-9B28-BCC681CC49BF}" type="datetimeFigureOut">
              <a:rPr lang="zh-CN" altLang="en-US" smtClean="0"/>
              <a:pPr/>
              <a:t>2019-7-12</a:t>
            </a:fld>
            <a:endParaRPr lang="zh-CN" altLang="en-US"/>
          </a:p>
        </p:txBody>
      </p:sp>
      <p:sp>
        <p:nvSpPr>
          <p:cNvPr id="5" name="页脚占位符 4"/>
          <p:cNvSpPr>
            <a:spLocks noGrp="1"/>
          </p:cNvSpPr>
          <p:nvPr>
            <p:ph type="ftr" sz="quarter" idx="3"/>
          </p:nvPr>
        </p:nvSpPr>
        <p:spPr>
          <a:xfrm>
            <a:off x="3124200" y="6340475"/>
            <a:ext cx="2895600" cy="36353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40475"/>
            <a:ext cx="2133600" cy="363538"/>
          </a:xfrm>
          <a:prstGeom prst="rect">
            <a:avLst/>
          </a:prstGeom>
        </p:spPr>
        <p:txBody>
          <a:bodyPr vert="horz" lIns="91440" tIns="45720" rIns="91440" bIns="45720" rtlCol="0" anchor="ctr"/>
          <a:lstStyle>
            <a:lvl1pPr algn="r">
              <a:defRPr sz="1200">
                <a:solidFill>
                  <a:schemeClr val="tx1">
                    <a:tint val="75000"/>
                  </a:schemeClr>
                </a:solidFill>
              </a:defRPr>
            </a:lvl1pPr>
          </a:lstStyle>
          <a:p>
            <a:fld id="{D8E7CC6B-2049-42EB-89ED-0B94A84DAB6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customXml" Target="../../customXml/item1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customXml" Target="../../customXml/item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customXml" Target="../../customXml/item1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customXml" Target="../../customXml/item2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customXml" Target="../../customXml/item1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customXml" Target="../../customXml/item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customXml" Target="../../customXml/item1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customXml" Target="../../customXml/item1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customXml" Target="../../customXml/item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customXml" Target="../../customXml/item1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customXml" Target="../../customXml/item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customXml" Target="../../customXml/item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customXml" Target="../../customXml/item23.xml"/><Relationship Id="rId4"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customXml" Target="../../customXml/item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customXml" Target="../../customXml/item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customXml" Target="../../customXml/item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customXml" Target="../../customXml/item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customXml" Target="../../customXml/item2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customXml" Target="../../customXml/item2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customXml" Target="../../customXml/item1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customXml" Target="../../customXml/item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customXml" Target="../../customXml/item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customXml" Target="../../customXml/item2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customXml" Target="../../customXml/item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5401859"/>
            <a:ext cx="9144000" cy="1114754"/>
          </a:xfrm>
          <a:prstGeom prst="rect">
            <a:avLst/>
          </a:prstGeom>
        </p:spPr>
        <p:txBody>
          <a:bodyPr/>
          <a:lstStyle/>
          <a:p>
            <a:pPr algn="ctr" eaLnBrk="0" latinLnBrk="1" hangingPunct="0">
              <a:lnSpc>
                <a:spcPct val="150000"/>
              </a:lnSpc>
            </a:pPr>
            <a:r>
              <a:rPr lang="zh-CN" altLang="en-US" sz="2400" kern="0" dirty="0" smtClean="0">
                <a:solidFill>
                  <a:schemeClr val="bg1"/>
                </a:solidFill>
                <a:latin typeface="黑体" panose="02010609060101010101" pitchFamily="49" charset="-122"/>
                <a:ea typeface="黑体" panose="02010609060101010101" pitchFamily="49" charset="-122"/>
                <a:cs typeface="+mj-cs"/>
              </a:rPr>
              <a:t>第十七单元　“冷战”时期的世界风云</a:t>
            </a:r>
          </a:p>
        </p:txBody>
      </p:sp>
      <p:sp>
        <p:nvSpPr>
          <p:cNvPr id="3075" name="Rectangle 2"/>
          <p:cNvSpPr>
            <a:spLocks noGrp="1" noChangeArrowheads="1"/>
          </p:cNvSpPr>
          <p:nvPr>
            <p:ph type="ctrTitle" idx="4294967295"/>
          </p:nvPr>
        </p:nvSpPr>
        <p:spPr bwMode="auto">
          <a:xfrm>
            <a:off x="0" y="4246563"/>
            <a:ext cx="9144000" cy="684212"/>
          </a:xfrm>
          <a:prstGeom prst="rect">
            <a:avLst/>
          </a:prstGeom>
          <a:noFill/>
          <a:ln>
            <a:miter lim="800000"/>
          </a:ln>
        </p:spPr>
        <p:txBody>
          <a:bodyPr>
            <a:normAutofit fontScale="90000"/>
          </a:bodyPr>
          <a:lstStyle/>
          <a:p>
            <a:r>
              <a:rPr lang="zh-CN" altLang="en-US" sz="4000" b="1" dirty="0" smtClean="0">
                <a:solidFill>
                  <a:srgbClr val="FFFF00"/>
                </a:solidFill>
                <a:ea typeface="黑体" panose="02010609060101010101" pitchFamily="49" charset="-122"/>
              </a:rPr>
              <a:t>高考历史（课标专用）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2.古巴导弹危机</a:t>
            </a:r>
            <a:endParaRPr lang="zh-CN" altLang="en-US"/>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1962年,加勒比海地区发生了一场震惊世界的古巴导弹危机。它是由19</a:t>
            </a:r>
            <a:r>
              <a:t/>
            </a:r>
            <a:br/>
            <a:r>
              <a:rPr lang="zh-CN" altLang="en-US" sz="2012" kern="0" dirty="0" smtClean="0">
                <a:solidFill>
                  <a:srgbClr val="000000"/>
                </a:solidFill>
                <a:latin typeface="Times New Roman" pitchFamily="65" charset="-122"/>
                <a:ea typeface="宋体" pitchFamily="65" charset="-122"/>
              </a:rPr>
              <a:t>59年美国在意大利和土耳其部署中程弹道导弹雷神导弹和朱庇特导弹</a:t>
            </a:r>
            <a:r>
              <a:t/>
            </a:r>
            <a:br/>
            <a:r>
              <a:rPr lang="zh-CN" altLang="en-US" sz="2012" kern="0" dirty="0" smtClean="0">
                <a:solidFill>
                  <a:srgbClr val="000000"/>
                </a:solidFill>
                <a:latin typeface="Times New Roman" pitchFamily="65" charset="-122"/>
                <a:ea typeface="宋体" pitchFamily="65" charset="-122"/>
              </a:rPr>
              <a:t>引起的。苏联为了改变战略劣势,而在古巴部署导弹。这是“冷战”期</a:t>
            </a:r>
            <a:r>
              <a:t/>
            </a:r>
            <a:br/>
            <a:r>
              <a:rPr lang="zh-CN" altLang="en-US" sz="2012" kern="0" dirty="0" smtClean="0">
                <a:solidFill>
                  <a:srgbClr val="000000"/>
                </a:solidFill>
                <a:latin typeface="Times New Roman" pitchFamily="65" charset="-122"/>
                <a:ea typeface="宋体" pitchFamily="65" charset="-122"/>
              </a:rPr>
              <a:t>间美苏两大国之间最激烈的一次对抗。这次危机仅仅持续了13天,美苏</a:t>
            </a:r>
            <a:r>
              <a:t/>
            </a:r>
            <a:br/>
            <a:r>
              <a:rPr lang="zh-CN" altLang="en-US" sz="2012" kern="0" dirty="0" smtClean="0">
                <a:solidFill>
                  <a:srgbClr val="000000"/>
                </a:solidFill>
                <a:latin typeface="Times New Roman" pitchFamily="65" charset="-122"/>
                <a:ea typeface="宋体" pitchFamily="65" charset="-122"/>
              </a:rPr>
              <a:t>双方在核弹按钮旁徘徊,使人类空前地接近毁灭的边缘,世界处于千钧</a:t>
            </a:r>
            <a:r>
              <a:t/>
            </a:r>
            <a:br/>
            <a:r>
              <a:rPr lang="zh-CN" altLang="en-US" sz="2012" kern="0" dirty="0" smtClean="0">
                <a:solidFill>
                  <a:srgbClr val="000000"/>
                </a:solidFill>
                <a:latin typeface="Times New Roman" pitchFamily="65" charset="-122"/>
                <a:ea typeface="宋体" pitchFamily="65" charset="-122"/>
              </a:rPr>
              <a:t>一发之际。最后以双方的妥协而告终,其中有不少值得总结、反思的经</a:t>
            </a:r>
            <a:r>
              <a:t/>
            </a:r>
            <a:br/>
            <a:r>
              <a:rPr lang="zh-CN" altLang="en-US" sz="2012" kern="0" dirty="0" smtClean="0">
                <a:solidFill>
                  <a:srgbClr val="000000"/>
                </a:solidFill>
                <a:latin typeface="Times New Roman" pitchFamily="65" charset="-122"/>
                <a:ea typeface="宋体" pitchFamily="65" charset="-122"/>
              </a:rPr>
              <a:t>验教训。</a:t>
            </a:r>
            <a:endParaRPr lang="zh-CN" altLang="en-US"/>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3.柏林墙</a:t>
            </a:r>
            <a:endParaRPr lang="zh-CN" altLang="en-US"/>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它是德意志民主共和国(简称“民主德国”或“东德”)在己方领土上</a:t>
            </a:r>
            <a:r>
              <a:t/>
            </a:r>
            <a:br/>
            <a:r>
              <a:rPr lang="zh-CN" altLang="en-US" sz="2012" kern="0" dirty="0" smtClean="0">
                <a:solidFill>
                  <a:srgbClr val="000000"/>
                </a:solidFill>
                <a:latin typeface="Times New Roman" pitchFamily="65" charset="-122"/>
                <a:ea typeface="宋体" pitchFamily="65" charset="-122"/>
              </a:rPr>
              <a:t>建立环绕西柏林边境的边防系统,目的是阻止民主德国(含首都东柏林)</a:t>
            </a:r>
            <a:endParaRPr lang="zh-CN" altLang="en-US"/>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0747"/>
            <a:ext cx="8127000" cy="598933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与德意志联邦共和国(简称“联邦德国”或“西德”)所属的西柏林之</a:t>
            </a:r>
            <a:r>
              <a:rPr dirty="0"/>
              <a:t/>
            </a:r>
            <a:br>
              <a:rPr dirty="0"/>
            </a:br>
            <a:r>
              <a:rPr lang="zh-CN" altLang="en-US" sz="2012" kern="0" dirty="0" smtClean="0">
                <a:solidFill>
                  <a:srgbClr val="000000"/>
                </a:solidFill>
                <a:latin typeface="Times New Roman" pitchFamily="65" charset="-122"/>
                <a:ea typeface="宋体" pitchFamily="65" charset="-122"/>
              </a:rPr>
              <a:t>间人员的自由往来。柏林墙始建于1961年8月13日,全长155千米。最初</a:t>
            </a:r>
            <a:r>
              <a:rPr dirty="0"/>
              <a:t/>
            </a:r>
            <a:br>
              <a:rPr dirty="0"/>
            </a:br>
            <a:r>
              <a:rPr lang="zh-CN" altLang="en-US" sz="2012" kern="0" dirty="0" smtClean="0">
                <a:solidFill>
                  <a:srgbClr val="000000"/>
                </a:solidFill>
                <a:latin typeface="Times New Roman" pitchFamily="65" charset="-122"/>
                <a:ea typeface="宋体" pitchFamily="65" charset="-122"/>
              </a:rPr>
              <a:t>柏林墙是以铁丝网和砖石为材料的边防围墙,后期加固为由瞭望塔、混</a:t>
            </a:r>
            <a:r>
              <a:rPr dirty="0"/>
              <a:t/>
            </a:r>
            <a:br>
              <a:rPr dirty="0"/>
            </a:br>
            <a:r>
              <a:rPr lang="zh-CN" altLang="en-US" sz="2012" kern="0" dirty="0" smtClean="0">
                <a:solidFill>
                  <a:srgbClr val="000000"/>
                </a:solidFill>
                <a:latin typeface="Times New Roman" pitchFamily="65" charset="-122"/>
                <a:ea typeface="宋体" pitchFamily="65" charset="-122"/>
              </a:rPr>
              <a:t>凝土墙、开放地带及反车辆壕沟组成的边防设施。柏林墙是德国分裂</a:t>
            </a:r>
            <a:r>
              <a:rPr dirty="0"/>
              <a:t/>
            </a:r>
            <a:br>
              <a:rPr dirty="0"/>
            </a:br>
            <a:r>
              <a:rPr lang="zh-CN" altLang="en-US" sz="2012" kern="0" dirty="0" smtClean="0">
                <a:solidFill>
                  <a:srgbClr val="000000"/>
                </a:solidFill>
                <a:latin typeface="Times New Roman" pitchFamily="65" charset="-122"/>
                <a:ea typeface="宋体" pitchFamily="65" charset="-122"/>
              </a:rPr>
              <a:t>的象征,也是“冷战”的重要标志性建筑。</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4.不结盟运动</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不结盟运动是一个松散的国际组织,它成立于“冷战”时期的1961年9</a:t>
            </a:r>
            <a:r>
              <a:rPr dirty="0"/>
              <a:t/>
            </a:r>
            <a:br>
              <a:rPr dirty="0"/>
            </a:br>
            <a:r>
              <a:rPr lang="zh-CN" altLang="en-US" sz="2012" kern="0" dirty="0" smtClean="0">
                <a:solidFill>
                  <a:srgbClr val="000000"/>
                </a:solidFill>
                <a:latin typeface="Times New Roman" pitchFamily="65" charset="-122"/>
                <a:ea typeface="宋体" pitchFamily="65" charset="-122"/>
              </a:rPr>
              <a:t>月,其成员国奉行独立自主、不与美苏两个超级大国中的任何一个结盟</a:t>
            </a:r>
            <a:r>
              <a:rPr dirty="0"/>
              <a:t/>
            </a:r>
            <a:br>
              <a:rPr dirty="0"/>
            </a:br>
            <a:r>
              <a:rPr lang="zh-CN" altLang="en-US" sz="2012" kern="0" dirty="0" smtClean="0">
                <a:solidFill>
                  <a:srgbClr val="000000"/>
                </a:solidFill>
                <a:latin typeface="Times New Roman" pitchFamily="65" charset="-122"/>
                <a:ea typeface="宋体" pitchFamily="65" charset="-122"/>
              </a:rPr>
              <a:t>的外交政策。不结盟运动现有120个成员国、17个观察员国和10个观</a:t>
            </a:r>
            <a:r>
              <a:rPr dirty="0"/>
              <a:t/>
            </a:r>
            <a:br>
              <a:rPr dirty="0"/>
            </a:br>
            <a:r>
              <a:rPr lang="zh-CN" altLang="en-US" sz="2012" kern="0" dirty="0" smtClean="0">
                <a:solidFill>
                  <a:srgbClr val="000000"/>
                </a:solidFill>
                <a:latin typeface="Times New Roman" pitchFamily="65" charset="-122"/>
                <a:ea typeface="宋体" pitchFamily="65" charset="-122"/>
              </a:rPr>
              <a:t>察员组织。它包括了近三分之二的联合国会员国,绝大部分是亚洲、非</a:t>
            </a:r>
            <a:r>
              <a:rPr dirty="0"/>
              <a:t/>
            </a:r>
            <a:br>
              <a:rPr dirty="0"/>
            </a:br>
            <a:r>
              <a:rPr lang="zh-CN" altLang="en-US" sz="2012" kern="0" dirty="0" smtClean="0">
                <a:solidFill>
                  <a:srgbClr val="000000"/>
                </a:solidFill>
                <a:latin typeface="Times New Roman" pitchFamily="65" charset="-122"/>
                <a:ea typeface="宋体" pitchFamily="65" charset="-122"/>
              </a:rPr>
              <a:t>洲和拉丁美洲的发展中国家,人口总和占世界人口的55%左右,在国际</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社会具有广泛的代表性。中国于1992年9月成为其观察员国。</a:t>
            </a:r>
            <a:endParaRPr lang="zh-CN" altLang="en-US" sz="2010" dirty="0" smtClean="0"/>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99989"/>
            <a:ext cx="8127000" cy="598933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5.伙伴关系</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伙伴关系,国际关系学术语,是指在国际交往中,国家间为寻求共同利益</a:t>
            </a:r>
            <a:r>
              <a:rPr dirty="0"/>
              <a:t/>
            </a:r>
            <a:br>
              <a:rPr dirty="0"/>
            </a:br>
            <a:r>
              <a:rPr lang="zh-CN" altLang="en-US" sz="2012" kern="0" dirty="0" smtClean="0">
                <a:solidFill>
                  <a:srgbClr val="000000"/>
                </a:solidFill>
                <a:latin typeface="Times New Roman" pitchFamily="65" charset="-122"/>
                <a:ea typeface="宋体" pitchFamily="65" charset="-122"/>
              </a:rPr>
              <a:t>而建立的一种合作关系。中国一直沿用“伙伴关系”定位双边关系。</a:t>
            </a:r>
            <a:r>
              <a:rPr dirty="0"/>
              <a:t/>
            </a:r>
            <a:br>
              <a:rPr dirty="0"/>
            </a:br>
            <a:r>
              <a:rPr lang="zh-CN" altLang="en-US" sz="2012" kern="0" dirty="0" smtClean="0">
                <a:solidFill>
                  <a:srgbClr val="000000"/>
                </a:solidFill>
                <a:latin typeface="Times New Roman" pitchFamily="65" charset="-122"/>
                <a:ea typeface="宋体" pitchFamily="65" charset="-122"/>
              </a:rPr>
              <a:t>自20世纪90年代以来,随着中国经济实力的增强,中国的外交工作也迈</a:t>
            </a:r>
            <a:r>
              <a:rPr dirty="0"/>
              <a:t/>
            </a:r>
            <a:br>
              <a:rPr dirty="0"/>
            </a:br>
            <a:r>
              <a:rPr lang="zh-CN" altLang="en-US" sz="2012" kern="0" dirty="0" smtClean="0">
                <a:solidFill>
                  <a:srgbClr val="000000"/>
                </a:solidFill>
                <a:latin typeface="Times New Roman" pitchFamily="65" charset="-122"/>
                <a:ea typeface="宋体" pitchFamily="65" charset="-122"/>
              </a:rPr>
              <a:t>上了新台阶,“伙伴关系”这一外交工具的地位也愈发重要。其名称主</a:t>
            </a:r>
            <a:r>
              <a:rPr dirty="0"/>
              <a:t/>
            </a:r>
            <a:br>
              <a:rPr dirty="0"/>
            </a:br>
            <a:r>
              <a:rPr lang="zh-CN" altLang="en-US" sz="2012" kern="0" dirty="0" smtClean="0">
                <a:solidFill>
                  <a:srgbClr val="000000"/>
                </a:solidFill>
                <a:latin typeface="Times New Roman" pitchFamily="65" charset="-122"/>
                <a:ea typeface="宋体" pitchFamily="65" charset="-122"/>
              </a:rPr>
              <a:t>要分为:伙伴关系、全面伙伴关系、合作伙伴关系、全面合作伙伴关</a:t>
            </a:r>
            <a:r>
              <a:rPr dirty="0"/>
              <a:t/>
            </a:r>
            <a:br>
              <a:rPr dirty="0"/>
            </a:br>
            <a:r>
              <a:rPr lang="zh-CN" altLang="en-US" sz="2012" kern="0" dirty="0" smtClean="0">
                <a:solidFill>
                  <a:srgbClr val="000000"/>
                </a:solidFill>
                <a:latin typeface="Times New Roman" pitchFamily="65" charset="-122"/>
                <a:ea typeface="宋体" pitchFamily="65" charset="-122"/>
              </a:rPr>
              <a:t>系、战略伙伴关系、战略合作伙伴关系、全面战略伙伴关系、全面战</a:t>
            </a:r>
            <a:r>
              <a:rPr dirty="0"/>
              <a:t/>
            </a:r>
            <a:br>
              <a:rPr dirty="0"/>
            </a:br>
            <a:r>
              <a:rPr lang="zh-CN" altLang="en-US" sz="2012" kern="0" dirty="0" smtClean="0">
                <a:solidFill>
                  <a:srgbClr val="000000"/>
                </a:solidFill>
                <a:latin typeface="Times New Roman" pitchFamily="65" charset="-122"/>
                <a:ea typeface="宋体" pitchFamily="65" charset="-122"/>
              </a:rPr>
              <a:t>略合作伙伴关系、全面战略协作伙伴关系等。中国社会科学院当代中</a:t>
            </a:r>
            <a:r>
              <a:rPr dirty="0"/>
              <a:t/>
            </a:r>
            <a:br>
              <a:rPr dirty="0"/>
            </a:br>
            <a:r>
              <a:rPr lang="zh-CN" altLang="en-US" sz="2012" kern="0" dirty="0" smtClean="0">
                <a:solidFill>
                  <a:srgbClr val="000000"/>
                </a:solidFill>
                <a:latin typeface="Times New Roman" pitchFamily="65" charset="-122"/>
                <a:ea typeface="宋体" pitchFamily="65" charset="-122"/>
              </a:rPr>
              <a:t>国研究所研究员王巧荣表示,上述关系之间的差异并没有明确定义。战</a:t>
            </a:r>
            <a:r>
              <a:rPr dirty="0"/>
              <a:t/>
            </a:r>
            <a:br>
              <a:rPr dirty="0"/>
            </a:br>
            <a:r>
              <a:rPr lang="zh-CN" altLang="en-US" sz="2012" kern="0" dirty="0" smtClean="0">
                <a:solidFill>
                  <a:srgbClr val="000000"/>
                </a:solidFill>
                <a:latin typeface="Times New Roman" pitchFamily="65" charset="-122"/>
                <a:ea typeface="宋体" pitchFamily="65" charset="-122"/>
              </a:rPr>
              <a:t>略伙伴关系指在双边或多边国际事务中,在重大国际和地区问题上,相</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互协调、相互配合、相互支持</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全面伙伴关系涉及伙伴国间共同关心的</a:t>
            </a:r>
            <a:r>
              <a:rPr lang="zh-CN" altLang="en-US" sz="2010" dirty="0" smtClean="0"/>
              <a:t/>
            </a:r>
            <a:br>
              <a:rPr lang="zh-CN" altLang="en-US" sz="2010" dirty="0" smtClean="0"/>
            </a:br>
            <a:r>
              <a:rPr lang="zh-CN" altLang="en-US" sz="2010" kern="0" dirty="0" smtClean="0">
                <a:solidFill>
                  <a:srgbClr val="000000"/>
                </a:solidFill>
                <a:latin typeface="Times New Roman" pitchFamily="65" charset="-122"/>
                <a:ea typeface="宋体" pitchFamily="65" charset="-122"/>
              </a:rPr>
              <a:t>所有问题。</a:t>
            </a:r>
            <a:endParaRPr lang="zh-CN" altLang="en-US" sz="2010" dirty="0" smtClean="0"/>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08327"/>
            <a:ext cx="8127000" cy="4688206"/>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rgbClr val="000000"/>
                </a:solidFill>
                <a:latin typeface="黑体" pitchFamily="2" charset="-122"/>
                <a:ea typeface="黑体" pitchFamily="2" charset="-122"/>
              </a:rPr>
              <a:t>考点二　“冷战”时期的世界经济</a:t>
            </a:r>
            <a:endParaRPr lang="zh-CN" altLang="en-US" sz="2200" b="1" dirty="0">
              <a:latin typeface="黑体" pitchFamily="2" charset="-122"/>
              <a:ea typeface="黑体" pitchFamily="2" charset="-122"/>
            </a:endParaRP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一、布雷顿森林体系</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1.背景</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(1)二战后,西欧国家普遍衰落,美国经济实力空前膨胀,以英镑为中心的</a:t>
            </a:r>
            <a:r>
              <a:rPr dirty="0"/>
              <a:t/>
            </a:r>
            <a:br>
              <a:rPr dirty="0"/>
            </a:br>
            <a:r>
              <a:rPr lang="zh-CN" altLang="en-US" sz="2012" kern="0" dirty="0" smtClean="0">
                <a:solidFill>
                  <a:srgbClr val="000000"/>
                </a:solidFill>
                <a:latin typeface="Times New Roman" pitchFamily="65" charset="-122"/>
                <a:ea typeface="宋体" pitchFamily="65" charset="-122"/>
              </a:rPr>
              <a:t>资本主义世界货币体系难以维系。</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(2)建立有利于世界经济持续稳定发展的机制,成为重建战后世界秩序</a:t>
            </a:r>
            <a:r>
              <a:rPr dirty="0"/>
              <a:t/>
            </a:r>
            <a:br>
              <a:rPr dirty="0"/>
            </a:br>
            <a:r>
              <a:rPr lang="zh-CN" altLang="en-US" sz="2012" kern="0" dirty="0" smtClean="0">
                <a:solidFill>
                  <a:srgbClr val="000000"/>
                </a:solidFill>
                <a:latin typeface="Times New Roman" pitchFamily="65" charset="-122"/>
                <a:ea typeface="宋体" pitchFamily="65" charset="-122"/>
              </a:rPr>
              <a:t>的关键。</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a:t>
            </a:r>
            <a:r>
              <a:rPr lang="zh-CN" altLang="en-US" sz="2012" u="sng" kern="0" dirty="0" smtClean="0">
                <a:solidFill>
                  <a:srgbClr val="000000"/>
                </a:solidFill>
                <a:latin typeface="Times New Roman" pitchFamily="65" charset="-122"/>
                <a:ea typeface="宋体" pitchFamily="65" charset="-122"/>
              </a:rPr>
              <a:t>美国企图建立以自己为主导的资本主义世界货币体系</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建立:①</a:t>
            </a:r>
            <a:r>
              <a:rPr lang="zh-CN" altLang="en-US" sz="2012" u="sng" kern="0" dirty="0" smtClean="0">
                <a:solidFill>
                  <a:srgbClr val="FF0000"/>
                </a:solidFill>
                <a:latin typeface="Times New Roman" pitchFamily="65" charset="-122"/>
                <a:ea typeface="宋体" pitchFamily="65" charset="-122"/>
              </a:rPr>
              <a:t>　1944    </a:t>
            </a:r>
            <a:r>
              <a:rPr lang="zh-CN" altLang="en-US" sz="2012" kern="0" dirty="0" smtClean="0">
                <a:solidFill>
                  <a:srgbClr val="000000"/>
                </a:solidFill>
                <a:latin typeface="Times New Roman" pitchFamily="65" charset="-122"/>
                <a:ea typeface="宋体" pitchFamily="65" charset="-122"/>
              </a:rPr>
              <a:t>年,在美国布雷顿森林举行了联合国国际货币金融会</a:t>
            </a:r>
            <a:r>
              <a:rPr dirty="0"/>
              <a:t/>
            </a:r>
            <a:br>
              <a:rPr dirty="0"/>
            </a:br>
            <a:r>
              <a:rPr lang="zh-CN" altLang="en-US" sz="2012" kern="0" dirty="0" smtClean="0">
                <a:solidFill>
                  <a:srgbClr val="000000"/>
                </a:solidFill>
                <a:latin typeface="Times New Roman" pitchFamily="65" charset="-122"/>
                <a:ea typeface="宋体" pitchFamily="65" charset="-122"/>
              </a:rPr>
              <a:t>议,之后,布雷顿森林体系建立。</a:t>
            </a:r>
            <a:endParaRPr lang="zh-CN" altLang="en-US" dirty="0"/>
          </a:p>
        </p:txBody>
      </p:sp>
      <p:grpSp>
        <p:nvGrpSpPr>
          <p:cNvPr id="3" name="组合 16"/>
          <p:cNvGrpSpPr/>
          <p:nvPr/>
        </p:nvGrpSpPr>
        <p:grpSpPr bwMode="auto">
          <a:xfrm>
            <a:off x="1593384" y="4909577"/>
            <a:ext cx="985252"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109347"/>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3.内容</a:t>
            </a:r>
            <a:endParaRPr lang="zh-CN" altLang="en-US" sz="2400" b="1"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a:t>
            </a:r>
            <a:r>
              <a:rPr lang="zh-CN" altLang="en-US" sz="2012" u="sng" kern="0" dirty="0" smtClean="0">
                <a:solidFill>
                  <a:srgbClr val="000000"/>
                </a:solidFill>
                <a:latin typeface="Times New Roman" pitchFamily="65" charset="-122"/>
                <a:ea typeface="宋体" pitchFamily="65" charset="-122"/>
              </a:rPr>
              <a:t>国际货币基金组织:</a:t>
            </a:r>
            <a:r>
              <a:rPr lang="zh-CN" altLang="en-US" sz="2012" kern="0" dirty="0" smtClean="0">
                <a:solidFill>
                  <a:srgbClr val="000000"/>
                </a:solidFill>
                <a:latin typeface="Times New Roman" pitchFamily="65" charset="-122"/>
                <a:ea typeface="宋体" pitchFamily="65" charset="-122"/>
              </a:rPr>
              <a:t>其宗旨是稳定国际货币体系,主要任务是稳定国</a:t>
            </a:r>
            <a:r>
              <a:rPr dirty="0"/>
              <a:t/>
            </a:r>
            <a:br>
              <a:rPr dirty="0"/>
            </a:br>
            <a:r>
              <a:rPr lang="zh-CN" altLang="en-US" sz="2012" kern="0" dirty="0" smtClean="0">
                <a:solidFill>
                  <a:srgbClr val="000000"/>
                </a:solidFill>
                <a:latin typeface="Times New Roman" pitchFamily="65" charset="-122"/>
                <a:ea typeface="宋体" pitchFamily="65" charset="-122"/>
              </a:rPr>
              <a:t>际汇率,消除妨碍世界贸易的外汇管制;促进国际合作,对出现暂时困难</a:t>
            </a:r>
            <a:r>
              <a:rPr dirty="0"/>
              <a:t/>
            </a:r>
            <a:br>
              <a:rPr dirty="0"/>
            </a:br>
            <a:r>
              <a:rPr lang="zh-CN" altLang="en-US" sz="2012" kern="0" dirty="0" smtClean="0">
                <a:solidFill>
                  <a:srgbClr val="000000"/>
                </a:solidFill>
                <a:latin typeface="Times New Roman" pitchFamily="65" charset="-122"/>
                <a:ea typeface="宋体" pitchFamily="65" charset="-122"/>
              </a:rPr>
              <a:t>的成员国提供短期贷款。</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a:t>
            </a:r>
            <a:r>
              <a:rPr lang="zh-CN" altLang="en-US" sz="2012" u="sng" kern="0" dirty="0" smtClean="0">
                <a:solidFill>
                  <a:srgbClr val="000000"/>
                </a:solidFill>
                <a:latin typeface="Times New Roman" pitchFamily="65" charset="-122"/>
                <a:ea typeface="宋体" pitchFamily="65" charset="-122"/>
              </a:rPr>
              <a:t>世界银行:</a:t>
            </a:r>
            <a:r>
              <a:rPr lang="zh-CN" altLang="en-US" sz="2012" kern="0" dirty="0" smtClean="0">
                <a:solidFill>
                  <a:srgbClr val="000000"/>
                </a:solidFill>
                <a:latin typeface="Times New Roman" pitchFamily="65" charset="-122"/>
                <a:ea typeface="宋体" pitchFamily="65" charset="-122"/>
              </a:rPr>
              <a:t>初期旨在促进战后欧洲经济的恢复,后转向全球性的发展</a:t>
            </a:r>
            <a:r>
              <a:rPr dirty="0"/>
              <a:t/>
            </a:r>
            <a:br>
              <a:rPr dirty="0"/>
            </a:br>
            <a:r>
              <a:rPr lang="zh-CN" altLang="en-US" sz="2012" kern="0" dirty="0" smtClean="0">
                <a:solidFill>
                  <a:srgbClr val="000000"/>
                </a:solidFill>
                <a:latin typeface="Times New Roman" pitchFamily="65" charset="-122"/>
                <a:ea typeface="宋体" pitchFamily="65" charset="-122"/>
              </a:rPr>
              <a:t>援助,为成员国提供长期贷款和技术援助。</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(3)美国认缴的资金最多,获得最大的投票权,取得了对国际货币基金组</a:t>
            </a:r>
            <a:r>
              <a:rPr dirty="0"/>
              <a:t/>
            </a:r>
            <a:br>
              <a:rPr dirty="0"/>
            </a:br>
            <a:r>
              <a:rPr lang="zh-CN" altLang="en-US" sz="2012" kern="0" dirty="0" smtClean="0">
                <a:solidFill>
                  <a:srgbClr val="000000"/>
                </a:solidFill>
                <a:latin typeface="Times New Roman" pitchFamily="65" charset="-122"/>
                <a:ea typeface="宋体" pitchFamily="65" charset="-122"/>
              </a:rPr>
              <a:t>织和世界银行这两个机构的控制权。</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(4)《布雷顿森林协定》规定美元与黄金直接挂钩,美元充当黄金的等</a:t>
            </a:r>
            <a:r>
              <a:rPr dirty="0"/>
              <a:t/>
            </a:r>
            <a:br>
              <a:rPr dirty="0"/>
            </a:br>
            <a:r>
              <a:rPr lang="zh-CN" altLang="en-US" sz="2012" kern="0" dirty="0" smtClean="0">
                <a:solidFill>
                  <a:srgbClr val="000000"/>
                </a:solidFill>
                <a:latin typeface="Times New Roman" pitchFamily="65" charset="-122"/>
                <a:ea typeface="宋体" pitchFamily="65" charset="-122"/>
              </a:rPr>
              <a:t>价物或代表,官价为每盎司黄金等于②</a:t>
            </a:r>
            <a:r>
              <a:rPr lang="zh-CN" altLang="en-US" sz="2012" u="sng" kern="0" dirty="0" smtClean="0">
                <a:solidFill>
                  <a:srgbClr val="FF0000"/>
                </a:solidFill>
                <a:latin typeface="Times New Roman" pitchFamily="65" charset="-122"/>
                <a:ea typeface="宋体" pitchFamily="65" charset="-122"/>
              </a:rPr>
              <a:t>　35    </a:t>
            </a:r>
            <a:r>
              <a:rPr lang="zh-CN" altLang="en-US" sz="2012" kern="0" dirty="0" smtClean="0">
                <a:solidFill>
                  <a:srgbClr val="000000"/>
                </a:solidFill>
                <a:latin typeface="Times New Roman" pitchFamily="65" charset="-122"/>
                <a:ea typeface="宋体" pitchFamily="65" charset="-122"/>
              </a:rPr>
              <a:t>美元,国际货币基金组织</a:t>
            </a:r>
            <a:r>
              <a:rPr dirty="0"/>
              <a:t/>
            </a:r>
            <a:br>
              <a:rPr dirty="0"/>
            </a:br>
            <a:r>
              <a:rPr lang="zh-CN" altLang="en-US" sz="2012" kern="0" dirty="0" smtClean="0">
                <a:solidFill>
                  <a:srgbClr val="000000"/>
                </a:solidFill>
                <a:latin typeface="Times New Roman" pitchFamily="65" charset="-122"/>
                <a:ea typeface="宋体" pitchFamily="65" charset="-122"/>
              </a:rPr>
              <a:t>会员国的货币与美元保持固定的汇率。</a:t>
            </a:r>
            <a:endParaRPr lang="zh-CN" altLang="en-US" dirty="0"/>
          </a:p>
        </p:txBody>
      </p:sp>
      <p:grpSp>
        <p:nvGrpSpPr>
          <p:cNvPr id="3" name="组合 16"/>
          <p:cNvGrpSpPr/>
          <p:nvPr/>
        </p:nvGrpSpPr>
        <p:grpSpPr bwMode="auto">
          <a:xfrm>
            <a:off x="4719444" y="5298186"/>
            <a:ext cx="731892"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109347"/>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4.影响</a:t>
            </a:r>
            <a:endParaRPr lang="zh-CN" altLang="en-US" sz="2400" b="1"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(1)为世界货币关系提供了统一的标准和基础,有利于维持战后世界货</a:t>
            </a:r>
            <a:r>
              <a:rPr dirty="0"/>
              <a:t/>
            </a:r>
            <a:br>
              <a:rPr dirty="0"/>
            </a:br>
            <a:r>
              <a:rPr lang="zh-CN" altLang="en-US" sz="2012" kern="0" dirty="0" smtClean="0">
                <a:solidFill>
                  <a:srgbClr val="000000"/>
                </a:solidFill>
                <a:latin typeface="Times New Roman" pitchFamily="65" charset="-122"/>
                <a:ea typeface="宋体" pitchFamily="65" charset="-122"/>
              </a:rPr>
              <a:t>币体系的正常运转,为世界经济的恢复和发展创造了条件。</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(2)以③</a:t>
            </a:r>
            <a:r>
              <a:rPr lang="zh-CN" altLang="en-US" sz="2012" u="sng" kern="0" dirty="0" smtClean="0">
                <a:solidFill>
                  <a:srgbClr val="FF0000"/>
                </a:solidFill>
                <a:latin typeface="Times New Roman" pitchFamily="65" charset="-122"/>
                <a:ea typeface="宋体" pitchFamily="65" charset="-122"/>
              </a:rPr>
              <a:t>　美元    </a:t>
            </a:r>
            <a:r>
              <a:rPr lang="zh-CN" altLang="en-US" sz="2012" kern="0" dirty="0" smtClean="0">
                <a:solidFill>
                  <a:srgbClr val="000000"/>
                </a:solidFill>
                <a:latin typeface="Times New Roman" pitchFamily="65" charset="-122"/>
                <a:ea typeface="宋体" pitchFamily="65" charset="-122"/>
              </a:rPr>
              <a:t>为中心的世界货币体系建立起来,</a:t>
            </a:r>
            <a:r>
              <a:rPr lang="zh-CN" altLang="en-US" sz="2012" u="sng" kern="0" dirty="0" smtClean="0">
                <a:solidFill>
                  <a:srgbClr val="000000"/>
                </a:solidFill>
                <a:latin typeface="Times New Roman" pitchFamily="65" charset="-122"/>
                <a:ea typeface="宋体" pitchFamily="65" charset="-122"/>
              </a:rPr>
              <a:t>美国掌握了资本主</a:t>
            </a:r>
            <a:r>
              <a:rPr dirty="0"/>
              <a:t/>
            </a:r>
            <a:br>
              <a:rPr dirty="0"/>
            </a:br>
            <a:r>
              <a:rPr lang="zh-CN" altLang="en-US" sz="2012" u="sng" kern="0" dirty="0" smtClean="0">
                <a:solidFill>
                  <a:srgbClr val="000000"/>
                </a:solidFill>
                <a:latin typeface="Times New Roman" pitchFamily="65" charset="-122"/>
                <a:ea typeface="宋体" pitchFamily="65" charset="-122"/>
              </a:rPr>
              <a:t>义世界的经济命脉,加强了美国在国际金融领域的特权和支配地位</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二、“关贸总协定”</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1.背景</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(1)19世纪末至20世纪初,各主要资本主义国家逐步放弃自由贸易政策,</a:t>
            </a:r>
            <a:r>
              <a:rPr dirty="0"/>
              <a:t/>
            </a:r>
            <a:br>
              <a:rPr dirty="0"/>
            </a:br>
            <a:r>
              <a:rPr lang="zh-CN" altLang="en-US" sz="2012" kern="0" dirty="0" smtClean="0">
                <a:solidFill>
                  <a:srgbClr val="000000"/>
                </a:solidFill>
                <a:latin typeface="Times New Roman" pitchFamily="65" charset="-122"/>
                <a:ea typeface="宋体" pitchFamily="65" charset="-122"/>
              </a:rPr>
              <a:t>实行④</a:t>
            </a:r>
            <a:r>
              <a:rPr lang="zh-CN" altLang="en-US" sz="2012" u="sng" kern="0" dirty="0" smtClean="0">
                <a:solidFill>
                  <a:srgbClr val="FF0000"/>
                </a:solidFill>
                <a:latin typeface="Times New Roman" pitchFamily="65" charset="-122"/>
                <a:ea typeface="宋体" pitchFamily="65" charset="-122"/>
              </a:rPr>
              <a:t>　贸易保护    </a:t>
            </a:r>
            <a:r>
              <a:rPr lang="zh-CN" altLang="en-US" sz="2012" kern="0" dirty="0" smtClean="0">
                <a:solidFill>
                  <a:srgbClr val="000000"/>
                </a:solidFill>
                <a:latin typeface="Times New Roman" pitchFamily="65" charset="-122"/>
                <a:ea typeface="宋体" pitchFamily="65" charset="-122"/>
              </a:rPr>
              <a:t>主义。1929—1933年的经济危机促使各国加强了</a:t>
            </a:r>
            <a:r>
              <a:rPr dirty="0"/>
              <a:t/>
            </a:r>
            <a:br>
              <a:rPr dirty="0"/>
            </a:br>
            <a:r>
              <a:rPr lang="zh-CN" altLang="en-US" sz="2012" kern="0" dirty="0" smtClean="0">
                <a:solidFill>
                  <a:srgbClr val="000000"/>
                </a:solidFill>
                <a:latin typeface="Times New Roman" pitchFamily="65" charset="-122"/>
                <a:ea typeface="宋体" pitchFamily="65" charset="-122"/>
              </a:rPr>
              <a:t>贸易保护主义,造成国际贸易萎缩。</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(2)各国开始认识到国际贸易协调与合作的必要性。</a:t>
            </a:r>
            <a:endParaRPr lang="zh-CN" altLang="en-US" dirty="0"/>
          </a:p>
        </p:txBody>
      </p:sp>
      <p:grpSp>
        <p:nvGrpSpPr>
          <p:cNvPr id="3" name="组合 16"/>
          <p:cNvGrpSpPr/>
          <p:nvPr/>
        </p:nvGrpSpPr>
        <p:grpSpPr bwMode="auto">
          <a:xfrm>
            <a:off x="1357928" y="2533313"/>
            <a:ext cx="981824"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1320592" y="4834141"/>
            <a:ext cx="1523216"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76978"/>
            <a:ext cx="8424488" cy="3251403"/>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成立:1947年《关税与贸易总协定》签署,旨在降低关税,减少贸易壁</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垒,在实施互惠和非歧视的基础上实现国际贸易⑤</a:t>
            </a:r>
            <a:r>
              <a:rPr lang="zh-CN" altLang="en-US" sz="2012" u="sng" kern="0" dirty="0" smtClean="0">
                <a:solidFill>
                  <a:srgbClr val="FF0000"/>
                </a:solidFill>
                <a:latin typeface="Times New Roman" pitchFamily="65" charset="-122"/>
                <a:ea typeface="宋体" pitchFamily="65" charset="-122"/>
              </a:rPr>
              <a:t>　自由化    </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作用:</a:t>
            </a:r>
            <a:r>
              <a:rPr lang="zh-CN" altLang="en-US" sz="2012" u="sng" kern="0" dirty="0" smtClean="0">
                <a:solidFill>
                  <a:srgbClr val="000000"/>
                </a:solidFill>
                <a:latin typeface="Times New Roman" pitchFamily="65" charset="-122"/>
                <a:ea typeface="宋体" pitchFamily="65" charset="-122"/>
              </a:rPr>
              <a:t>客观上创造了一个自由贸易的环境,推动了战后世界经济的发</a:t>
            </a:r>
            <a:r>
              <a:rPr dirty="0"/>
              <a:t/>
            </a:r>
            <a:br>
              <a:rPr dirty="0"/>
            </a:br>
            <a:r>
              <a:rPr lang="zh-CN" altLang="en-US" sz="2012" u="sng" kern="0" dirty="0" smtClean="0">
                <a:solidFill>
                  <a:srgbClr val="000000"/>
                </a:solidFill>
                <a:latin typeface="Times New Roman" pitchFamily="65" charset="-122"/>
                <a:ea typeface="宋体" pitchFamily="65" charset="-122"/>
              </a:rPr>
              <a:t>展</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a:t>
            </a:r>
            <a:r>
              <a:rPr lang="zh-CN" altLang="en-US" sz="2012" kern="0" dirty="0" smtClean="0">
                <a:solidFill>
                  <a:srgbClr val="000000"/>
                </a:solidFill>
                <a:latin typeface="Times New Roman" pitchFamily="65" charset="-122"/>
                <a:ea typeface="宋体" pitchFamily="65" charset="-122"/>
              </a:rPr>
              <a:t>资本主义世界经济体系的形成:国际货币基金组织、世界银行、“关</a:t>
            </a:r>
            <a:r>
              <a:rPr dirty="0"/>
              <a:t/>
            </a:r>
            <a:br>
              <a:rPr dirty="0"/>
            </a:br>
            <a:r>
              <a:rPr lang="zh-CN" altLang="en-US" sz="2012" kern="0" dirty="0" smtClean="0">
                <a:solidFill>
                  <a:srgbClr val="000000"/>
                </a:solidFill>
                <a:latin typeface="Times New Roman" pitchFamily="65" charset="-122"/>
                <a:ea typeface="宋体" pitchFamily="65" charset="-122"/>
              </a:rPr>
              <a:t>贸总协定”三大经济支柱的出现,使世界经济向着体系化和⑥</a:t>
            </a:r>
            <a:r>
              <a:rPr lang="zh-CN" altLang="en-US" sz="2012" u="sng" kern="0" dirty="0" smtClean="0">
                <a:solidFill>
                  <a:srgbClr val="FF0000"/>
                </a:solidFill>
                <a:latin typeface="Times New Roman" pitchFamily="65" charset="-122"/>
                <a:ea typeface="宋体" pitchFamily="65" charset="-122"/>
              </a:rPr>
              <a:t>　制度化    </a:t>
            </a:r>
            <a:endParaRPr lang="en-US" altLang="zh-CN" sz="2012" u="sng" kern="0" dirty="0" smtClean="0">
              <a:solidFill>
                <a:srgbClr val="FF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方向发展。资本主义世界经济体系形成。</a:t>
            </a:r>
            <a:endParaRPr lang="zh-CN" altLang="en-US" dirty="0"/>
          </a:p>
        </p:txBody>
      </p:sp>
      <p:grpSp>
        <p:nvGrpSpPr>
          <p:cNvPr id="3" name="组合 16"/>
          <p:cNvGrpSpPr/>
          <p:nvPr/>
        </p:nvGrpSpPr>
        <p:grpSpPr bwMode="auto">
          <a:xfrm>
            <a:off x="5985872" y="1707317"/>
            <a:ext cx="1302494"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7270204" y="3549045"/>
            <a:ext cx="1302494"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2550413"/>
          <a:ext cx="7740000" cy="3246120"/>
        </p:xfrm>
        <a:graphic>
          <a:graphicData uri="http://schemas.openxmlformats.org/drawingml/2006/table">
            <a:tbl>
              <a:tblPr/>
              <a:tblGrid>
                <a:gridCol w="863648"/>
                <a:gridCol w="3528392"/>
                <a:gridCol w="3347960"/>
              </a:tblGrid>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内容</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评价</a:t>
                      </a:r>
                    </a:p>
                  </a:txBody>
                  <a:tcPr marL="45720" marR="45720"/>
                </a:tc>
              </a:tr>
              <a:tr h="106128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赫鲁晓</a:t>
                      </a: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夫改革</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(1)农业:实行农产品的收购制,提高收购价格;</a:t>
                      </a:r>
                      <a:r>
                        <a:rPr sz="1400" dirty="0"/>
                        <a:t/>
                      </a:r>
                      <a:br>
                        <a:rPr sz="1400" dirty="0"/>
                      </a:br>
                      <a:r>
                        <a:rPr lang="zh-CN" altLang="en-US" sz="1400" kern="0" dirty="0" smtClean="0">
                          <a:solidFill>
                            <a:srgbClr val="000000"/>
                          </a:solidFill>
                          <a:latin typeface="Times New Roman" pitchFamily="65" charset="-122"/>
                          <a:ea typeface="宋体" pitchFamily="65" charset="-122"/>
                        </a:rPr>
                        <a:t>鼓励发展家庭副业,扩大农庄和农场的自主</a:t>
                      </a:r>
                      <a:r>
                        <a:rPr sz="1400" dirty="0"/>
                        <a:t/>
                      </a:r>
                      <a:br>
                        <a:rPr sz="1400" dirty="0"/>
                      </a:br>
                      <a:r>
                        <a:rPr lang="zh-CN" altLang="en-US" sz="1400" kern="0" dirty="0" smtClean="0">
                          <a:solidFill>
                            <a:srgbClr val="000000"/>
                          </a:solidFill>
                          <a:latin typeface="Times New Roman" pitchFamily="65" charset="-122"/>
                          <a:ea typeface="宋体" pitchFamily="65" charset="-122"/>
                        </a:rPr>
                        <a:t>权;开垦荒地,提倡种玉米</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(2)工业:扩大企业自主权;承认物质利益</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在一定程度上冲击了“斯大林模式”,但无法从根本上突破这一模式</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勃列日涅</a:t>
                      </a: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夫改革</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(1)扩大企业自主权,用经济手段管理企业</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(2)重点发展重工业,与美国争霸</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军事力量增强,经济发展停滞</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戈尔巴乔</a:t>
                      </a: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夫改革</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用经济管理方法代替行政命令,承认市场对经</a:t>
                      </a:r>
                      <a:r>
                        <a:rPr sz="1400"/>
                        <a:t/>
                      </a:r>
                      <a:br>
                        <a:rPr sz="1400"/>
                      </a:br>
                      <a:r>
                        <a:rPr lang="zh-CN" altLang="en-US" sz="1400" kern="0" dirty="0" smtClean="0">
                          <a:solidFill>
                            <a:srgbClr val="000000"/>
                          </a:solidFill>
                          <a:latin typeface="Times New Roman" pitchFamily="65" charset="-122"/>
                          <a:ea typeface="宋体" pitchFamily="65" charset="-122"/>
                        </a:rPr>
                        <a:t>济的调节作用;调整所有制结构</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由经济改革转向政治改革,最终导致苏联解体</a:t>
                      </a:r>
                    </a:p>
                  </a:txBody>
                  <a:tcPr marL="45720" marR="45720"/>
                </a:tc>
              </a:tr>
            </a:tbl>
          </a:graphicData>
        </a:graphic>
      </p:graphicFrame>
      <p:sp>
        <p:nvSpPr>
          <p:cNvPr id="3" name="矩形 2"/>
          <p:cNvSpPr/>
          <p:nvPr/>
        </p:nvSpPr>
        <p:spPr>
          <a:xfrm>
            <a:off x="522312" y="999913"/>
            <a:ext cx="6858000" cy="1484252"/>
          </a:xfrm>
          <a:prstGeom prst="rect">
            <a:avLst/>
          </a:prstGeom>
        </p:spPr>
        <p:txBody>
          <a:bodyPr wrap="square">
            <a:spAutoFit/>
          </a:bodyPr>
          <a:lstStyle/>
          <a:p>
            <a:pPr eaLnBrk="0" latinLnBrk="1" hangingPunct="0">
              <a:lnSpc>
                <a:spcPct val="150000"/>
              </a:lnSpc>
            </a:pPr>
            <a:r>
              <a:rPr lang="zh-CN" altLang="en-US" sz="2010" b="1" kern="0" dirty="0" smtClean="0">
                <a:solidFill>
                  <a:srgbClr val="000000"/>
                </a:solidFill>
                <a:latin typeface="Times New Roman" pitchFamily="65" charset="-122"/>
                <a:ea typeface="宋体" pitchFamily="65" charset="-122"/>
              </a:rPr>
              <a:t>三、二战后苏联的经济改革</a:t>
            </a:r>
            <a:endParaRPr lang="zh-CN" altLang="en-US" sz="2010" b="1" dirty="0" smtClean="0"/>
          </a:p>
          <a:p>
            <a:pPr eaLnBrk="0" latinLnBrk="1" hangingPunct="0">
              <a:lnSpc>
                <a:spcPct val="150000"/>
              </a:lnSpc>
            </a:pPr>
            <a:r>
              <a:rPr lang="zh-CN" altLang="en-US" sz="2010" b="1" kern="0" dirty="0" smtClean="0">
                <a:solidFill>
                  <a:srgbClr val="000000"/>
                </a:solidFill>
                <a:latin typeface="Times New Roman" pitchFamily="65" charset="-122"/>
                <a:ea typeface="宋体" pitchFamily="65" charset="-122"/>
              </a:rPr>
              <a:t>1.</a:t>
            </a:r>
            <a:r>
              <a:rPr lang="zh-CN" altLang="en-US" sz="2010" kern="0" dirty="0" smtClean="0">
                <a:solidFill>
                  <a:srgbClr val="000000"/>
                </a:solidFill>
                <a:latin typeface="Times New Roman" pitchFamily="65" charset="-122"/>
                <a:ea typeface="宋体" pitchFamily="65" charset="-122"/>
              </a:rPr>
              <a:t>背景:二战后,斯大林模式的弊端日益暴露。</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itchFamily="65" charset="-122"/>
                <a:ea typeface="宋体" pitchFamily="65" charset="-122"/>
              </a:rPr>
              <a:t>2.</a:t>
            </a:r>
            <a:r>
              <a:rPr lang="zh-CN" altLang="en-US" sz="2010" kern="0" dirty="0" smtClean="0">
                <a:solidFill>
                  <a:srgbClr val="000000"/>
                </a:solidFill>
                <a:latin typeface="Times New Roman" pitchFamily="65" charset="-122"/>
                <a:ea typeface="宋体" pitchFamily="65" charset="-122"/>
              </a:rPr>
              <a:t>三大改革</a:t>
            </a:r>
            <a:endParaRPr lang="zh-CN" altLang="en-US" sz="2010" dirty="0"/>
          </a:p>
        </p:txBody>
      </p:sp>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12102"/>
            <a:ext cx="8127000" cy="41803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四、二战后资本主义的新变化</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1.国家垄断资本主义的发展</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(1)“黄金时期”:从二战结束到20世纪70年代初期,西方资本主义国家</a:t>
            </a:r>
            <a:r>
              <a:rPr dirty="0"/>
              <a:t/>
            </a:r>
            <a:br>
              <a:rPr dirty="0"/>
            </a:br>
            <a:r>
              <a:rPr lang="zh-CN" altLang="en-US" sz="2012" kern="0" dirty="0" smtClean="0">
                <a:solidFill>
                  <a:srgbClr val="000000"/>
                </a:solidFill>
                <a:latin typeface="Times New Roman" pitchFamily="65" charset="-122"/>
                <a:ea typeface="宋体" pitchFamily="65" charset="-122"/>
              </a:rPr>
              <a:t>盛行主张⑦</a:t>
            </a:r>
            <a:r>
              <a:rPr lang="zh-CN" altLang="en-US" sz="2012" u="sng" kern="0" dirty="0" smtClean="0">
                <a:solidFill>
                  <a:srgbClr val="FF0000"/>
                </a:solidFill>
                <a:latin typeface="Times New Roman" pitchFamily="65" charset="-122"/>
                <a:ea typeface="宋体" pitchFamily="65" charset="-122"/>
              </a:rPr>
              <a:t>　国家干预经济    </a:t>
            </a:r>
            <a:r>
              <a:rPr lang="zh-CN" altLang="en-US" sz="2012" kern="0" dirty="0" smtClean="0">
                <a:solidFill>
                  <a:srgbClr val="000000"/>
                </a:solidFill>
                <a:latin typeface="Times New Roman" pitchFamily="65" charset="-122"/>
                <a:ea typeface="宋体" pitchFamily="65" charset="-122"/>
              </a:rPr>
              <a:t>的凯恩斯主义经济理论,出现了经济发展</a:t>
            </a:r>
            <a:r>
              <a:rPr dirty="0"/>
              <a:t/>
            </a:r>
            <a:br>
              <a:rPr dirty="0"/>
            </a:br>
            <a:r>
              <a:rPr lang="zh-CN" altLang="en-US" sz="2012" kern="0" dirty="0" smtClean="0">
                <a:solidFill>
                  <a:srgbClr val="000000"/>
                </a:solidFill>
                <a:latin typeface="Times New Roman" pitchFamily="65" charset="-122"/>
                <a:ea typeface="宋体" pitchFamily="65" charset="-122"/>
              </a:rPr>
              <a:t>的“黄金时期”。</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(2)“滞胀”现象:指经济增长停滞或下降,物价持续猛涨,通货膨胀严</a:t>
            </a:r>
            <a:r>
              <a:rPr dirty="0"/>
              <a:t/>
            </a:r>
            <a:br>
              <a:rPr dirty="0"/>
            </a:br>
            <a:r>
              <a:rPr lang="zh-CN" altLang="en-US" sz="2012" kern="0" dirty="0" smtClean="0">
                <a:solidFill>
                  <a:srgbClr val="000000"/>
                </a:solidFill>
                <a:latin typeface="Times New Roman" pitchFamily="65" charset="-122"/>
                <a:ea typeface="宋体" pitchFamily="65" charset="-122"/>
              </a:rPr>
              <a:t>重。各国进行调整,适当减少国家对经济的干预,美英等国逐渐发展出</a:t>
            </a:r>
            <a:r>
              <a:rPr dirty="0"/>
              <a:t/>
            </a:r>
            <a:br>
              <a:rPr dirty="0"/>
            </a:br>
            <a:r>
              <a:rPr lang="zh-CN" altLang="en-US" sz="2012" kern="0" dirty="0" smtClean="0">
                <a:solidFill>
                  <a:srgbClr val="000000"/>
                </a:solidFill>
                <a:latin typeface="Times New Roman" pitchFamily="65" charset="-122"/>
                <a:ea typeface="宋体" pitchFamily="65" charset="-122"/>
              </a:rPr>
              <a:t>一种将政府干预与市场相结合的、国有制与私有制并存的“混合经</a:t>
            </a:r>
            <a:r>
              <a:rPr dirty="0"/>
              <a:t/>
            </a:r>
            <a:br>
              <a:rPr dirty="0"/>
            </a:br>
            <a:r>
              <a:rPr lang="zh-CN" altLang="en-US" sz="2012" kern="0" dirty="0" smtClean="0">
                <a:solidFill>
                  <a:srgbClr val="000000"/>
                </a:solidFill>
                <a:latin typeface="Times New Roman" pitchFamily="65" charset="-122"/>
                <a:ea typeface="宋体" pitchFamily="65" charset="-122"/>
              </a:rPr>
              <a:t>济”。</a:t>
            </a:r>
            <a:endParaRPr lang="zh-CN" altLang="en-US" dirty="0"/>
          </a:p>
        </p:txBody>
      </p:sp>
      <p:grpSp>
        <p:nvGrpSpPr>
          <p:cNvPr id="3" name="组合 16"/>
          <p:cNvGrpSpPr/>
          <p:nvPr/>
        </p:nvGrpSpPr>
        <p:grpSpPr bwMode="auto">
          <a:xfrm>
            <a:off x="1835696" y="2563793"/>
            <a:ext cx="2016224"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20994"/>
            <a:ext cx="8127000" cy="3251403"/>
          </a:xfrm>
          <a:prstGeom prst="rect">
            <a:avLst/>
          </a:prstGeom>
          <a:noFill/>
        </p:spPr>
        <p:txBody>
          <a:bodyPr wrap="square" lIns="0" tIns="0" rIns="0" bIns="0" rtlCol="0">
            <a:spAutoFit/>
          </a:bodyPr>
          <a:lstStyle/>
          <a:p>
            <a:pPr eaLnBrk="0" latinLnBrk="1" hangingPunct="0">
              <a:lnSpc>
                <a:spcPct val="150000"/>
              </a:lnSpc>
            </a:pPr>
            <a:r>
              <a:rPr lang="zh-CN" altLang="en-US" sz="2012" b="1" kern="0" smtClean="0">
                <a:solidFill>
                  <a:srgbClr val="000000"/>
                </a:solidFill>
                <a:latin typeface="Times New Roman" pitchFamily="65" charset="-122"/>
                <a:ea typeface="宋体" pitchFamily="65" charset="-122"/>
              </a:rPr>
              <a:t>2.建立“福利国家”</a:t>
            </a:r>
            <a:endParaRPr lang="zh-CN" altLang="en-US" sz="2400" b="1"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(1)目的:缩小贫富差距,减少因贫困引发的社会问题。</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(2)实质:国家运用社会保障政策和社会服务开支,来保障个人和家庭的</a:t>
            </a:r>
            <a:r>
              <a:rPr dirty="0"/>
              <a:t/>
            </a:r>
            <a:br>
              <a:rPr dirty="0"/>
            </a:br>
            <a:r>
              <a:rPr lang="zh-CN" altLang="en-US" sz="2012" kern="0" dirty="0" smtClean="0">
                <a:solidFill>
                  <a:srgbClr val="000000"/>
                </a:solidFill>
                <a:latin typeface="Times New Roman" pitchFamily="65" charset="-122"/>
                <a:ea typeface="宋体" pitchFamily="65" charset="-122"/>
              </a:rPr>
              <a:t>最低收入,保障其经济安全,保证所有公民能享受到较好的社会服务。</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(3)内容:医疗保健服务、养老、住房、失业保险、教育等福利。</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(4)评价:</a:t>
            </a:r>
            <a:r>
              <a:rPr lang="zh-CN" altLang="en-US" sz="2012" u="sng" kern="0" dirty="0" smtClean="0">
                <a:solidFill>
                  <a:srgbClr val="000000"/>
                </a:solidFill>
                <a:latin typeface="Times New Roman" pitchFamily="65" charset="-122"/>
                <a:ea typeface="宋体" pitchFamily="65" charset="-122"/>
              </a:rPr>
              <a:t>对社会稳定起到了一定的积极作用,也导致国家财政不堪重</a:t>
            </a:r>
            <a:r>
              <a:rPr dirty="0"/>
              <a:t/>
            </a:r>
            <a:br>
              <a:rPr dirty="0"/>
            </a:br>
            <a:r>
              <a:rPr lang="zh-CN" altLang="en-US" sz="2012" u="sng" kern="0" dirty="0" smtClean="0">
                <a:solidFill>
                  <a:srgbClr val="000000"/>
                </a:solidFill>
                <a:latin typeface="Times New Roman" pitchFamily="65" charset="-122"/>
                <a:ea typeface="宋体" pitchFamily="65" charset="-122"/>
              </a:rPr>
              <a:t>负</a:t>
            </a:r>
            <a:r>
              <a:rPr lang="zh-CN" altLang="en-US" sz="2012"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86182" y="1446436"/>
            <a:ext cx="1714512" cy="461665"/>
          </a:xfrm>
          <a:prstGeom prst="rect">
            <a:avLst/>
          </a:prstGeom>
          <a:noFill/>
        </p:spPr>
        <p:txBody>
          <a:bodyPr wrap="square" rtlCol="0">
            <a:spAutoFit/>
          </a:bodyPr>
          <a:lstStyle/>
          <a:p>
            <a:r>
              <a:rPr lang="zh-CN" altLang="en-US" sz="2400" b="1" dirty="0" smtClean="0"/>
              <a:t>考点</a:t>
            </a:r>
            <a:r>
              <a:rPr lang="zh-CN" altLang="en-US" sz="2400" b="1" dirty="0"/>
              <a:t>清单</a:t>
            </a:r>
          </a:p>
        </p:txBody>
      </p:sp>
      <p:pic>
        <p:nvPicPr>
          <p:cNvPr id="7169" name="Picture 1" descr="E:\静\2018\图书出版\53A\PPT课件\未标题-2-03.png"/>
          <p:cNvPicPr>
            <a:picLocks noChangeAspect="1" noChangeArrowheads="1"/>
          </p:cNvPicPr>
          <p:nvPr/>
        </p:nvPicPr>
        <p:blipFill>
          <a:blip r:embed="rId3" cstate="print"/>
          <a:srcRect/>
          <a:stretch>
            <a:fillRect/>
          </a:stretch>
        </p:blipFill>
        <p:spPr bwMode="auto">
          <a:xfrm>
            <a:off x="3143240" y="934230"/>
            <a:ext cx="2770187" cy="414337"/>
          </a:xfrm>
          <a:prstGeom prst="rect">
            <a:avLst/>
          </a:prstGeom>
          <a:noFill/>
        </p:spPr>
      </p:pic>
      <p:sp>
        <p:nvSpPr>
          <p:cNvPr id="8" name="TextBox 2"/>
          <p:cNvSpPr txBox="1"/>
          <p:nvPr/>
        </p:nvSpPr>
        <p:spPr>
          <a:xfrm>
            <a:off x="683568" y="2340149"/>
            <a:ext cx="8127000" cy="498470"/>
          </a:xfrm>
          <a:prstGeom prst="rect">
            <a:avLst/>
          </a:prstGeom>
          <a:noFill/>
        </p:spPr>
        <p:txBody>
          <a:bodyPr wrap="square" lIns="0" tIns="0" rIns="0" bIns="0" rtlCol="0">
            <a:spAutoFit/>
          </a:bodyPr>
          <a:lstStyle/>
          <a:p>
            <a:pPr eaLnBrk="0" latinLnBrk="1" hangingPunct="0">
              <a:lnSpc>
                <a:spcPct val="150000"/>
              </a:lnSpc>
            </a:pPr>
            <a:r>
              <a:rPr lang="zh-CN" altLang="en-US" sz="2559" kern="0" spc="11690" dirty="0" smtClean="0">
                <a:solidFill>
                  <a:srgbClr val="000000"/>
                </a:solidFill>
                <a:latin typeface="Times New Roman" pitchFamily="65" charset="-122"/>
                <a:ea typeface="宋体" pitchFamily="65" charset="-122"/>
              </a:rPr>
              <a:t> </a:t>
            </a:r>
            <a:r>
              <a:rPr lang="zh-CN" altLang="en-US" sz="2200" b="1" kern="0" dirty="0" smtClean="0">
                <a:solidFill>
                  <a:srgbClr val="000000"/>
                </a:solidFill>
                <a:latin typeface="黑体" pitchFamily="2" charset="-122"/>
                <a:ea typeface="黑体" pitchFamily="2" charset="-122"/>
              </a:rPr>
              <a:t>考点一　两极格局的形成和演变</a:t>
            </a:r>
          </a:p>
        </p:txBody>
      </p:sp>
      <p:pic>
        <p:nvPicPr>
          <p:cNvPr id="9" name="图片 3" descr="textimage0.jpeg"/>
          <p:cNvPicPr>
            <a:picLocks noChangeAspect="1"/>
          </p:cNvPicPr>
          <p:nvPr/>
        </p:nvPicPr>
        <p:blipFill>
          <a:blip r:embed="rId4" cstate="print"/>
          <a:stretch>
            <a:fillRect/>
          </a:stretch>
        </p:blipFill>
        <p:spPr>
          <a:xfrm>
            <a:off x="3851920" y="1908101"/>
            <a:ext cx="1274064" cy="382219"/>
          </a:xfrm>
          <a:prstGeom prst="rect">
            <a:avLst/>
          </a:prstGeom>
        </p:spPr>
      </p:pic>
      <p:sp>
        <p:nvSpPr>
          <p:cNvPr id="6" name="TextBox 2"/>
          <p:cNvSpPr txBox="1"/>
          <p:nvPr/>
        </p:nvSpPr>
        <p:spPr>
          <a:xfrm>
            <a:off x="540000" y="2700189"/>
            <a:ext cx="8127000" cy="41313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一、两极格局的形成</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1.背景</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(1)以美、苏为主导的国际关系新体系——①</a:t>
            </a:r>
            <a:r>
              <a:rPr lang="zh-CN" altLang="en-US" sz="2012" u="sng" kern="0" dirty="0" smtClean="0">
                <a:solidFill>
                  <a:srgbClr val="FF0000"/>
                </a:solidFill>
                <a:latin typeface="Times New Roman" pitchFamily="65" charset="-122"/>
                <a:ea typeface="宋体" pitchFamily="65" charset="-122"/>
              </a:rPr>
              <a:t>　雅尔塔    </a:t>
            </a:r>
            <a:r>
              <a:rPr lang="zh-CN" altLang="en-US" sz="2012" kern="0" dirty="0" smtClean="0">
                <a:solidFill>
                  <a:srgbClr val="000000"/>
                </a:solidFill>
                <a:latin typeface="Times New Roman" pitchFamily="65" charset="-122"/>
                <a:ea typeface="宋体" pitchFamily="65" charset="-122"/>
              </a:rPr>
              <a:t>体系确立,奠</a:t>
            </a:r>
            <a:r>
              <a:rPr dirty="0"/>
              <a:t/>
            </a:r>
            <a:br>
              <a:rPr dirty="0"/>
            </a:br>
            <a:r>
              <a:rPr lang="zh-CN" altLang="en-US" sz="2012" kern="0" dirty="0" smtClean="0">
                <a:solidFill>
                  <a:srgbClr val="000000"/>
                </a:solidFill>
                <a:latin typeface="Times New Roman" pitchFamily="65" charset="-122"/>
                <a:ea typeface="宋体" pitchFamily="65" charset="-122"/>
              </a:rPr>
              <a:t>定了战后世界两极格局的框架。</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(2)国际力量对比的变化:</a:t>
            </a:r>
            <a:r>
              <a:rPr lang="zh-CN" altLang="en-US" sz="2012" u="sng" kern="0" dirty="0" smtClean="0">
                <a:solidFill>
                  <a:srgbClr val="000000"/>
                </a:solidFill>
                <a:latin typeface="Times New Roman" pitchFamily="65" charset="-122"/>
                <a:ea typeface="宋体" pitchFamily="65" charset="-122"/>
              </a:rPr>
              <a:t>西欧和日本衰落,美国成为资本主义世界的霸</a:t>
            </a:r>
            <a:r>
              <a:rPr dirty="0"/>
              <a:t/>
            </a:r>
            <a:br>
              <a:rPr dirty="0"/>
            </a:br>
            <a:r>
              <a:rPr lang="zh-CN" altLang="en-US" sz="2012" u="sng" kern="0" dirty="0" smtClean="0">
                <a:solidFill>
                  <a:srgbClr val="000000"/>
                </a:solidFill>
                <a:latin typeface="Times New Roman" pitchFamily="65" charset="-122"/>
                <a:ea typeface="宋体" pitchFamily="65" charset="-122"/>
              </a:rPr>
              <a:t>主;苏联成为唯一能与美国抗衡的政治、军事大国</a:t>
            </a:r>
            <a:r>
              <a:rPr lang="zh-CN" altLang="en-US" sz="2012" kern="0" dirty="0" smtClean="0">
                <a:solidFill>
                  <a:srgbClr val="000000"/>
                </a:solidFill>
                <a:latin typeface="Times New Roman" pitchFamily="65" charset="-122"/>
                <a:ea typeface="宋体" pitchFamily="65" charset="-122"/>
              </a:rPr>
              <a:t>。</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2010" kern="0" dirty="0" smtClean="0">
                <a:solidFill>
                  <a:srgbClr val="000000"/>
                </a:solidFill>
                <a:latin typeface="Times New Roman" pitchFamily="65" charset="-122"/>
                <a:ea typeface="宋体" pitchFamily="65" charset="-122"/>
              </a:rPr>
              <a:t>(3)</a:t>
            </a:r>
            <a:r>
              <a:rPr lang="zh-CN" altLang="en-US" sz="2010" kern="0" dirty="0" smtClean="0">
                <a:solidFill>
                  <a:srgbClr val="000000"/>
                </a:solidFill>
                <a:latin typeface="Times New Roman" pitchFamily="65" charset="-122"/>
                <a:ea typeface="宋体" pitchFamily="65" charset="-122"/>
              </a:rPr>
              <a:t>美苏在社会制度和国家利益上的矛盾激化</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苏联成为美国称霸世界</a:t>
            </a:r>
            <a:r>
              <a:rPr lang="zh-CN" altLang="en-US" sz="2010" dirty="0" smtClean="0"/>
              <a:t/>
            </a:r>
            <a:br>
              <a:rPr lang="zh-CN" altLang="en-US" sz="2010" dirty="0" smtClean="0"/>
            </a:br>
            <a:r>
              <a:rPr lang="zh-CN" altLang="en-US" sz="2010" kern="0" dirty="0" smtClean="0">
                <a:solidFill>
                  <a:srgbClr val="000000"/>
                </a:solidFill>
                <a:latin typeface="Times New Roman" pitchFamily="65" charset="-122"/>
                <a:ea typeface="宋体" pitchFamily="65" charset="-122"/>
              </a:rPr>
              <a:t>的最大障碍。</a:t>
            </a:r>
            <a:endParaRPr lang="zh-CN" altLang="en-US" sz="2010" dirty="0" smtClean="0"/>
          </a:p>
          <a:p>
            <a:pPr marL="0" indent="0" eaLnBrk="0" latinLnBrk="1" hangingPunct="0">
              <a:lnSpc>
                <a:spcPct val="150000"/>
              </a:lnSpc>
              <a:spcBef>
                <a:spcPts val="0"/>
              </a:spcBef>
              <a:buNone/>
            </a:pPr>
            <a:endParaRPr lang="zh-CN" altLang="en-US" b="1" dirty="0"/>
          </a:p>
        </p:txBody>
      </p:sp>
      <p:grpSp>
        <p:nvGrpSpPr>
          <p:cNvPr id="7" name="组合 16"/>
          <p:cNvGrpSpPr/>
          <p:nvPr/>
        </p:nvGrpSpPr>
        <p:grpSpPr bwMode="auto">
          <a:xfrm>
            <a:off x="5458956" y="3697253"/>
            <a:ext cx="1273284" cy="339091"/>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65776"/>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rgbClr val="000000"/>
                </a:solidFill>
                <a:latin typeface="黑体" pitchFamily="2" charset="-122"/>
                <a:ea typeface="黑体" pitchFamily="2" charset="-122"/>
              </a:rPr>
              <a:t>考点三　科学技术与现代文学艺术</a:t>
            </a:r>
            <a:endParaRPr lang="zh-CN" altLang="en-US" sz="2200" b="1" dirty="0">
              <a:latin typeface="黑体" pitchFamily="2" charset="-122"/>
              <a:ea typeface="黑体" pitchFamily="2" charset="-122"/>
            </a:endParaRP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信息技术的产生:①</a:t>
            </a:r>
            <a:r>
              <a:rPr lang="zh-CN" altLang="en-US" sz="2012" u="sng" kern="0" dirty="0" smtClean="0">
                <a:solidFill>
                  <a:srgbClr val="FF0000"/>
                </a:solidFill>
                <a:latin typeface="Times New Roman" pitchFamily="65" charset="-122"/>
                <a:ea typeface="宋体" pitchFamily="65" charset="-122"/>
              </a:rPr>
              <a:t>　1946    </a:t>
            </a:r>
            <a:r>
              <a:rPr lang="zh-CN" altLang="en-US" sz="2012" kern="0" dirty="0" smtClean="0">
                <a:solidFill>
                  <a:srgbClr val="000000"/>
                </a:solidFill>
                <a:latin typeface="Times New Roman" pitchFamily="65" charset="-122"/>
                <a:ea typeface="宋体" pitchFamily="65" charset="-122"/>
              </a:rPr>
              <a:t>年,美国研制成世界上第一台电子计算</a:t>
            </a:r>
            <a:r>
              <a:rPr dirty="0"/>
              <a:t/>
            </a:r>
            <a:br>
              <a:rPr dirty="0"/>
            </a:br>
            <a:r>
              <a:rPr lang="zh-CN" altLang="en-US" sz="2012" kern="0" dirty="0" smtClean="0">
                <a:solidFill>
                  <a:srgbClr val="000000"/>
                </a:solidFill>
                <a:latin typeface="Times New Roman" pitchFamily="65" charset="-122"/>
                <a:ea typeface="宋体" pitchFamily="65" charset="-122"/>
              </a:rPr>
              <a:t>机,奠定了现代信息技术的基础;1969年,美国国防部建立了包括四个站</a:t>
            </a:r>
            <a:r>
              <a:rPr dirty="0"/>
              <a:t/>
            </a:r>
            <a:br>
              <a:rPr dirty="0"/>
            </a:br>
            <a:r>
              <a:rPr lang="zh-CN" altLang="en-US" sz="2012" kern="0" dirty="0" smtClean="0">
                <a:solidFill>
                  <a:srgbClr val="000000"/>
                </a:solidFill>
                <a:latin typeface="Times New Roman" pitchFamily="65" charset="-122"/>
                <a:ea typeface="宋体" pitchFamily="65" charset="-122"/>
              </a:rPr>
              <a:t>点的网络,促进了互联网的产生。</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2.现代主义文学</a:t>
            </a:r>
            <a:endParaRPr lang="zh-CN" altLang="en-US" b="1" dirty="0"/>
          </a:p>
        </p:txBody>
      </p:sp>
      <p:graphicFrame>
        <p:nvGraphicFramePr>
          <p:cNvPr id="3" name="表格 2"/>
          <p:cNvGraphicFramePr>
            <a:graphicFrameLocks noGrp="1"/>
          </p:cNvGraphicFramePr>
          <p:nvPr/>
        </p:nvGraphicFramePr>
        <p:xfrm>
          <a:off x="540000" y="3492277"/>
          <a:ext cx="7740000" cy="1874520"/>
        </p:xfrm>
        <a:graphic>
          <a:graphicData uri="http://schemas.openxmlformats.org/drawingml/2006/table">
            <a:tbl>
              <a:tblPr/>
              <a:tblGrid>
                <a:gridCol w="791640"/>
                <a:gridCol w="6948360"/>
              </a:tblGrid>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背景</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两次世界大战、经济危机和严重的社会问题,影响了文学的发展,表现西方社会精神危机的现代主义成为文学主流</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特点</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强调表现自我;手法比较怪诞,故事的开头和结尾没有明显的理由;背景模糊不清,因果关系不明,语言风格背离传统</a:t>
                      </a:r>
                    </a:p>
                  </a:txBody>
                  <a:tcPr marL="45720" marR="45720"/>
                </a:tc>
              </a:tr>
              <a:tr h="34607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代表作</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美国作家海明威的《老人与海》、爱尔兰剧作家贝克特的②</a:t>
                      </a:r>
                      <a:r>
                        <a:rPr lang="zh-CN" altLang="en-US" sz="1400" kern="0" dirty="0" smtClean="0">
                          <a:solidFill>
                            <a:srgbClr val="FF0000"/>
                          </a:solidFill>
                          <a:latin typeface="Times New Roman" pitchFamily="65" charset="-122"/>
                          <a:ea typeface="宋体" pitchFamily="65" charset="-122"/>
                        </a:rPr>
                        <a:t>《</a:t>
                      </a:r>
                      <a:r>
                        <a:rPr lang="zh-CN" altLang="en-US" sz="1400" u="sng" kern="0" dirty="0" smtClean="0">
                          <a:solidFill>
                            <a:srgbClr val="FF0000"/>
                          </a:solidFill>
                          <a:latin typeface="Times New Roman" pitchFamily="65" charset="-122"/>
                          <a:ea typeface="宋体" pitchFamily="65" charset="-122"/>
                        </a:rPr>
                        <a:t>　等待戈多    </a:t>
                      </a:r>
                      <a:r>
                        <a:rPr lang="zh-CN" altLang="en-US" sz="1400" kern="0" dirty="0" smtClean="0">
                          <a:solidFill>
                            <a:srgbClr val="FF0000"/>
                          </a:solidFill>
                          <a:latin typeface="Times New Roman" pitchFamily="65" charset="-122"/>
                          <a:ea typeface="宋体" pitchFamily="65" charset="-122"/>
                        </a:rPr>
                        <a:t>》</a:t>
                      </a:r>
                    </a:p>
                  </a:txBody>
                  <a:tcPr marL="45720" marR="45720"/>
                </a:tc>
              </a:tr>
            </a:tbl>
          </a:graphicData>
        </a:graphic>
      </p:graphicFrame>
      <p:grpSp>
        <p:nvGrpSpPr>
          <p:cNvPr id="4" name="组合 16"/>
          <p:cNvGrpSpPr/>
          <p:nvPr/>
        </p:nvGrpSpPr>
        <p:grpSpPr bwMode="auto">
          <a:xfrm>
            <a:off x="2877716" y="1650549"/>
            <a:ext cx="974204" cy="339091"/>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7" name="组合 16"/>
          <p:cNvGrpSpPr/>
          <p:nvPr/>
        </p:nvGrpSpPr>
        <p:grpSpPr bwMode="auto">
          <a:xfrm>
            <a:off x="6015588" y="5042545"/>
            <a:ext cx="1436732" cy="248033"/>
            <a:chOff x="4881562" y="2969419"/>
            <a:chExt cx="783432" cy="219075"/>
          </a:xfrm>
        </p:grpSpPr>
        <p:sp>
          <p:nvSpPr>
            <p:cNvPr id="8"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9"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3.现代主义美术</a:t>
            </a:r>
            <a:endParaRPr lang="zh-CN" altLang="en-US" b="1" dirty="0"/>
          </a:p>
        </p:txBody>
      </p:sp>
      <p:sp>
        <p:nvSpPr>
          <p:cNvPr id="3" name="TextBox 3"/>
          <p:cNvSpPr txBox="1"/>
          <p:nvPr/>
        </p:nvSpPr>
        <p:spPr>
          <a:xfrm>
            <a:off x="540000" y="3491865"/>
            <a:ext cx="8127000" cy="244868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a:t>
            </a:r>
            <a:r>
              <a:rPr lang="zh-CN" altLang="en-US" sz="2012" kern="0" dirty="0" smtClean="0">
                <a:solidFill>
                  <a:srgbClr val="000000"/>
                </a:solidFill>
                <a:latin typeface="Times New Roman" pitchFamily="65" charset="-122"/>
                <a:ea typeface="宋体" pitchFamily="65" charset="-122"/>
              </a:rPr>
              <a:t>现代主义音乐:摇滚乐成为流行音乐的主流,代表作品有《围着时钟摇</a:t>
            </a:r>
            <a:r>
              <a:rPr dirty="0"/>
              <a:t/>
            </a:r>
            <a:br>
              <a:rPr dirty="0"/>
            </a:br>
            <a:r>
              <a:rPr lang="zh-CN" altLang="en-US" sz="2012" kern="0" dirty="0" smtClean="0">
                <a:solidFill>
                  <a:srgbClr val="000000"/>
                </a:solidFill>
                <a:latin typeface="Times New Roman" pitchFamily="65" charset="-122"/>
                <a:ea typeface="宋体" pitchFamily="65" charset="-122"/>
              </a:rPr>
              <a:t>吧》《时代在改变》等。</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5.</a:t>
            </a:r>
            <a:r>
              <a:rPr lang="zh-CN" altLang="en-US" sz="2012" kern="0" dirty="0" smtClean="0">
                <a:solidFill>
                  <a:srgbClr val="000000"/>
                </a:solidFill>
                <a:latin typeface="Times New Roman" pitchFamily="65" charset="-122"/>
                <a:ea typeface="宋体" pitchFamily="65" charset="-122"/>
              </a:rPr>
              <a:t>电视进入普及阶段,被称为“第八艺术”。电影发展日新月异,宽银</a:t>
            </a:r>
            <a:r>
              <a:rPr dirty="0"/>
              <a:t/>
            </a:r>
            <a:br>
              <a:rPr dirty="0"/>
            </a:br>
            <a:r>
              <a:rPr lang="zh-CN" altLang="en-US" sz="2012" kern="0" dirty="0" smtClean="0">
                <a:solidFill>
                  <a:srgbClr val="000000"/>
                </a:solidFill>
                <a:latin typeface="Times New Roman" pitchFamily="65" charset="-122"/>
                <a:ea typeface="宋体" pitchFamily="65" charset="-122"/>
              </a:rPr>
              <a:t>幕、立体声电影相继出现。</a:t>
            </a:r>
            <a:endParaRPr lang="zh-CN" altLang="en-US" dirty="0"/>
          </a:p>
          <a:p>
            <a:pPr marL="0" indent="0" eaLnBrk="0" latinLnBrk="1" hangingPunct="0">
              <a:lnSpc>
                <a:spcPct val="150000"/>
              </a:lnSpc>
              <a:spcBef>
                <a:spcPts val="0"/>
              </a:spcBef>
              <a:buNone/>
            </a:pPr>
            <a:r>
              <a:rPr lang="zh-CN" altLang="en-US" sz="2559" kern="0" spc="11690" dirty="0" smtClean="0">
                <a:solidFill>
                  <a:srgbClr val="000000"/>
                </a:solidFill>
                <a:latin typeface="Times New Roman" pitchFamily="65" charset="-122"/>
                <a:ea typeface="宋体" pitchFamily="65" charset="-122"/>
              </a:rPr>
              <a:t> </a:t>
            </a:r>
            <a:endParaRPr lang="zh-CN" altLang="en-US" dirty="0"/>
          </a:p>
        </p:txBody>
      </p:sp>
      <p:graphicFrame>
        <p:nvGraphicFramePr>
          <p:cNvPr id="4" name="表格 4"/>
          <p:cNvGraphicFramePr>
            <a:graphicFrameLocks noGrp="1"/>
          </p:cNvGraphicFramePr>
          <p:nvPr/>
        </p:nvGraphicFramePr>
        <p:xfrm>
          <a:off x="540000" y="1545192"/>
          <a:ext cx="7740000" cy="1874520"/>
        </p:xfrm>
        <a:graphic>
          <a:graphicData uri="http://schemas.openxmlformats.org/drawingml/2006/table">
            <a:tbl>
              <a:tblPr/>
              <a:tblGrid>
                <a:gridCol w="863648"/>
                <a:gridCol w="6876352"/>
              </a:tblGrid>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背景</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两次世界大战给人们的心灵造成巨大创伤;工业化的快节奏加剧了人们的紧张感;科技的发展拓宽了艺术家认识世界的视野</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特点</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反③</a:t>
                      </a:r>
                      <a:r>
                        <a:rPr lang="zh-CN" altLang="en-US" sz="1400" u="sng" kern="0" dirty="0" smtClean="0">
                          <a:solidFill>
                            <a:srgbClr val="FF0000"/>
                          </a:solidFill>
                          <a:latin typeface="Times New Roman" pitchFamily="65" charset="-122"/>
                          <a:ea typeface="宋体" pitchFamily="65" charset="-122"/>
                        </a:rPr>
                        <a:t>　传统    </a:t>
                      </a:r>
                      <a:r>
                        <a:rPr lang="zh-CN" altLang="en-US" sz="1400" kern="0" dirty="0" smtClean="0">
                          <a:solidFill>
                            <a:srgbClr val="000000"/>
                          </a:solidFill>
                          <a:latin typeface="Times New Roman" pitchFamily="65" charset="-122"/>
                          <a:ea typeface="宋体" pitchFamily="65" charset="-122"/>
                        </a:rPr>
                        <a:t>和反理性,重视艺术家内心的“自我感受”和“自我表现”,流露出艺术家愤怒、消极、悲观、失望等复杂心理</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代表作</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毕加索的④</a:t>
                      </a:r>
                      <a:r>
                        <a:rPr lang="zh-CN" altLang="en-US" sz="1400" kern="0" dirty="0" smtClean="0">
                          <a:solidFill>
                            <a:srgbClr val="FF0000"/>
                          </a:solidFill>
                          <a:latin typeface="Times New Roman" pitchFamily="65" charset="-122"/>
                          <a:ea typeface="宋体" pitchFamily="65" charset="-122"/>
                        </a:rPr>
                        <a:t>《</a:t>
                      </a:r>
                      <a:r>
                        <a:rPr lang="zh-CN" altLang="en-US" sz="1400" u="sng" kern="0" dirty="0" smtClean="0">
                          <a:solidFill>
                            <a:srgbClr val="FF0000"/>
                          </a:solidFill>
                          <a:latin typeface="Times New Roman" pitchFamily="65" charset="-122"/>
                          <a:ea typeface="宋体" pitchFamily="65" charset="-122"/>
                        </a:rPr>
                        <a:t>　格尔尼卡    </a:t>
                      </a:r>
                      <a:r>
                        <a:rPr lang="zh-CN" altLang="en-US" sz="1400" kern="0" dirty="0" smtClean="0">
                          <a:solidFill>
                            <a:srgbClr val="FF0000"/>
                          </a:solidFill>
                          <a:latin typeface="Times New Roman" pitchFamily="65" charset="-122"/>
                          <a:ea typeface="宋体" pitchFamily="65" charset="-122"/>
                        </a:rPr>
                        <a:t>》</a:t>
                      </a:r>
                    </a:p>
                  </a:txBody>
                  <a:tcPr marL="45720" marR="45720"/>
                </a:tc>
              </a:tr>
            </a:tbl>
          </a:graphicData>
        </a:graphic>
      </p:graphicFrame>
      <p:grpSp>
        <p:nvGrpSpPr>
          <p:cNvPr id="6" name="组合 16"/>
          <p:cNvGrpSpPr/>
          <p:nvPr/>
        </p:nvGrpSpPr>
        <p:grpSpPr bwMode="auto">
          <a:xfrm>
            <a:off x="1805216" y="2380148"/>
            <a:ext cx="678552" cy="248033"/>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9" name="组合 16"/>
          <p:cNvGrpSpPr/>
          <p:nvPr/>
        </p:nvGrpSpPr>
        <p:grpSpPr bwMode="auto">
          <a:xfrm>
            <a:off x="2339752" y="3100228"/>
            <a:ext cx="1296144" cy="248033"/>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46835"/>
            <a:ext cx="8127000" cy="4644861"/>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1.分析下列历史名词</a:t>
            </a:r>
            <a:endParaRPr lang="zh-CN" altLang="en-US" sz="2400" b="1"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(1)雅尔塔体系、两极格局、“冷战”局面</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a.</a:t>
            </a:r>
            <a:r>
              <a:rPr lang="zh-CN" altLang="en-US" sz="2012" u="sng" kern="0" dirty="0" smtClean="0">
                <a:solidFill>
                  <a:srgbClr val="000000"/>
                </a:solidFill>
                <a:latin typeface="Times New Roman" pitchFamily="65" charset="-122"/>
                <a:ea typeface="宋体" pitchFamily="65" charset="-122"/>
              </a:rPr>
              <a:t>雅尔塔体系的建立是战后两极格局形成的基础,即奠定了战后两极格</a:t>
            </a:r>
            <a:r>
              <a:rPr dirty="0"/>
              <a:t/>
            </a:r>
            <a:br>
              <a:rPr dirty="0"/>
            </a:br>
            <a:r>
              <a:rPr lang="zh-CN" altLang="en-US" sz="2012" u="sng" kern="0" dirty="0" smtClean="0">
                <a:solidFill>
                  <a:srgbClr val="000000"/>
                </a:solidFill>
                <a:latin typeface="Times New Roman" pitchFamily="65" charset="-122"/>
                <a:ea typeface="宋体" pitchFamily="65" charset="-122"/>
              </a:rPr>
              <a:t>局的框架</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b.两极格局是雅尔塔体系的一个组成部分和集中体现,从属于雅尔塔体</a:t>
            </a:r>
            <a:r>
              <a:rPr dirty="0"/>
              <a:t/>
            </a:r>
            <a:br>
              <a:rPr dirty="0"/>
            </a:br>
            <a:r>
              <a:rPr lang="zh-CN" altLang="en-US" sz="2012" kern="0" dirty="0" smtClean="0">
                <a:solidFill>
                  <a:srgbClr val="000000"/>
                </a:solidFill>
                <a:latin typeface="Times New Roman" pitchFamily="65" charset="-122"/>
                <a:ea typeface="宋体" pitchFamily="65" charset="-122"/>
              </a:rPr>
              <a:t>系。</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c.</a:t>
            </a:r>
            <a:r>
              <a:rPr lang="zh-CN" altLang="en-US" sz="2012" u="sng" kern="0" dirty="0" smtClean="0">
                <a:solidFill>
                  <a:srgbClr val="000000"/>
                </a:solidFill>
                <a:latin typeface="Times New Roman" pitchFamily="65" charset="-122"/>
                <a:ea typeface="宋体" pitchFamily="65" charset="-122"/>
              </a:rPr>
              <a:t>雅尔塔体系下两极格局对抗的主要形式是“冷战”,“冷战”的加剧</a:t>
            </a:r>
            <a:r>
              <a:rPr dirty="0"/>
              <a:t/>
            </a:r>
            <a:br>
              <a:rPr dirty="0"/>
            </a:br>
            <a:r>
              <a:rPr lang="zh-CN" altLang="en-US" sz="2012" u="sng" kern="0" dirty="0" smtClean="0">
                <a:solidFill>
                  <a:srgbClr val="000000"/>
                </a:solidFill>
                <a:latin typeface="Times New Roman" pitchFamily="65" charset="-122"/>
                <a:ea typeface="宋体" pitchFamily="65" charset="-122"/>
              </a:rPr>
              <a:t>又促进了两极格局的形成。</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d.一般说来,两极格局的瓦解,也就意味着“冷战”局面的结束、雅尔塔</a:t>
            </a:r>
            <a:r>
              <a:rPr dirty="0"/>
              <a:t/>
            </a:r>
            <a:br>
              <a:rPr dirty="0"/>
            </a:br>
            <a:r>
              <a:rPr lang="zh-CN" altLang="en-US" sz="2012" kern="0" dirty="0" smtClean="0">
                <a:solidFill>
                  <a:srgbClr val="000000"/>
                </a:solidFill>
                <a:latin typeface="Times New Roman" pitchFamily="65" charset="-122"/>
                <a:ea typeface="宋体" pitchFamily="65" charset="-122"/>
              </a:rPr>
              <a:t>体系的瓦解。</a:t>
            </a:r>
            <a:endParaRPr lang="zh-CN" altLang="en-US" dirty="0"/>
          </a:p>
        </p:txBody>
      </p:sp>
      <p:pic>
        <p:nvPicPr>
          <p:cNvPr id="3" name="图片 5" descr="textimage1.jpeg"/>
          <p:cNvPicPr>
            <a:picLocks noChangeAspect="1"/>
          </p:cNvPicPr>
          <p:nvPr/>
        </p:nvPicPr>
        <p:blipFill>
          <a:blip r:embed="rId4" cstate="print"/>
          <a:stretch>
            <a:fillRect/>
          </a:stretch>
        </p:blipFill>
        <p:spPr>
          <a:xfrm>
            <a:off x="3934968" y="1194816"/>
            <a:ext cx="1274064" cy="382219"/>
          </a:xfrm>
          <a:prstGeom prst="rect">
            <a:avLst/>
          </a:prstGeom>
        </p:spPr>
      </p:pic>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109347"/>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(2)“马歇尔计划”与“杜鲁门主义”</a:t>
            </a:r>
            <a:endParaRPr lang="zh-CN" altLang="en-US" sz="2400"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a.“马歇尔计划”是“杜鲁门主义”的延续和扩大,是更隐蔽、更精巧</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的“杜鲁门主义”。两者互相联系,目的基本一致,手段各具特色。</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b.“杜鲁门主义”表现为公开的赤裸裸的反共反苏。</a:t>
            </a:r>
            <a:r>
              <a:rPr lang="zh-CN" altLang="en-US" sz="2012" u="sng" kern="0" dirty="0" smtClean="0">
                <a:solidFill>
                  <a:srgbClr val="000000"/>
                </a:solidFill>
                <a:latin typeface="Times New Roman" pitchFamily="65" charset="-122"/>
                <a:ea typeface="宋体" pitchFamily="65" charset="-122"/>
              </a:rPr>
              <a:t>“马歇尔计划”</a:t>
            </a:r>
            <a:r>
              <a:rPr dirty="0"/>
              <a:t/>
            </a:r>
            <a:br>
              <a:rPr dirty="0"/>
            </a:br>
            <a:r>
              <a:rPr lang="zh-CN" altLang="en-US" sz="2012" u="sng" kern="0" dirty="0" smtClean="0">
                <a:solidFill>
                  <a:srgbClr val="000000"/>
                </a:solidFill>
                <a:latin typeface="Times New Roman" pitchFamily="65" charset="-122"/>
                <a:ea typeface="宋体" pitchFamily="65" charset="-122"/>
              </a:rPr>
              <a:t>则采用隐蔽的经济手段来稳定资本主义制度,控制欧洲,联合西欧各国</a:t>
            </a:r>
            <a:r>
              <a:rPr dirty="0"/>
              <a:t/>
            </a:r>
            <a:br>
              <a:rPr dirty="0"/>
            </a:br>
            <a:r>
              <a:rPr lang="zh-CN" altLang="en-US" sz="2012" u="sng" kern="0" dirty="0" smtClean="0">
                <a:solidFill>
                  <a:srgbClr val="000000"/>
                </a:solidFill>
                <a:latin typeface="Times New Roman" pitchFamily="65" charset="-122"/>
                <a:ea typeface="宋体" pitchFamily="65" charset="-122"/>
              </a:rPr>
              <a:t>共同反共反苏</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(3)国际货币基金组织和世界银行</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a.国际货币基金组织属于“救急”性质的机构,当一个国家发生金融危</a:t>
            </a:r>
            <a:r>
              <a:rPr dirty="0"/>
              <a:t/>
            </a:r>
            <a:br>
              <a:rPr dirty="0"/>
            </a:br>
            <a:r>
              <a:rPr lang="zh-CN" altLang="en-US" sz="2012" kern="0" dirty="0" smtClean="0">
                <a:solidFill>
                  <a:srgbClr val="000000"/>
                </a:solidFill>
                <a:latin typeface="Times New Roman" pitchFamily="65" charset="-122"/>
                <a:ea typeface="宋体" pitchFamily="65" charset="-122"/>
              </a:rPr>
              <a:t>机时,可以向它求救,其贷款属于短期行为。</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b.世界银行属于“救贫”性质的机构,主要资助发展中国家发展经济,摆</a:t>
            </a:r>
            <a:r>
              <a:rPr dirty="0"/>
              <a:t/>
            </a:r>
            <a:br>
              <a:rPr dirty="0"/>
            </a:br>
            <a:r>
              <a:rPr lang="zh-CN" altLang="en-US" sz="2012" kern="0" dirty="0" smtClean="0">
                <a:solidFill>
                  <a:srgbClr val="000000"/>
                </a:solidFill>
                <a:latin typeface="Times New Roman" pitchFamily="65" charset="-122"/>
                <a:ea typeface="宋体" pitchFamily="65" charset="-122"/>
              </a:rPr>
              <a:t>脱贫困,其贷款多为长期性贷款,利率很低。</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84110"/>
            <a:ext cx="8127000" cy="4180375"/>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2.综合分析多极化趋势出现的因素</a:t>
            </a:r>
            <a:endParaRPr lang="zh-CN" altLang="en-US" sz="2400" b="1"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(1)20世纪六七十年代,西欧联合、日本崛起相对削弱了美国的资本主</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义世界霸主地位。</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(2)不结盟运动的兴起,标志着第三世界国家作为一支独立的政治力量</a:t>
            </a:r>
            <a:r>
              <a:rPr dirty="0"/>
              <a:t/>
            </a:r>
            <a:br>
              <a:rPr dirty="0"/>
            </a:br>
            <a:r>
              <a:rPr lang="zh-CN" altLang="en-US" sz="2012" kern="0" dirty="0" smtClean="0">
                <a:solidFill>
                  <a:srgbClr val="000000"/>
                </a:solidFill>
                <a:latin typeface="Times New Roman" pitchFamily="65" charset="-122"/>
                <a:ea typeface="宋体" pitchFamily="65" charset="-122"/>
              </a:rPr>
              <a:t>登上国际政治舞台,有力地冲击着两极格局。</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(3)中国自20世纪70年代末以来实行改革开放,经济建设取得了举世瞩</a:t>
            </a:r>
            <a:r>
              <a:rPr dirty="0"/>
              <a:t/>
            </a:r>
            <a:br>
              <a:rPr dirty="0"/>
            </a:br>
            <a:r>
              <a:rPr lang="zh-CN" altLang="en-US" sz="2012" kern="0" dirty="0" smtClean="0">
                <a:solidFill>
                  <a:srgbClr val="000000"/>
                </a:solidFill>
                <a:latin typeface="Times New Roman" pitchFamily="65" charset="-122"/>
                <a:ea typeface="宋体" pitchFamily="65" charset="-122"/>
              </a:rPr>
              <a:t>目的成就,在国际舞台上起着举足轻重的作用。</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(4)20世纪80年代末90年代初的东欧剧变、苏联解体直接导致了两极格</a:t>
            </a:r>
            <a:r>
              <a:rPr dirty="0"/>
              <a:t/>
            </a:r>
            <a:br>
              <a:rPr dirty="0"/>
            </a:br>
            <a:r>
              <a:rPr lang="zh-CN" altLang="en-US" sz="2012" kern="0" dirty="0" smtClean="0">
                <a:solidFill>
                  <a:srgbClr val="000000"/>
                </a:solidFill>
                <a:latin typeface="Times New Roman" pitchFamily="65" charset="-122"/>
                <a:ea typeface="宋体" pitchFamily="65" charset="-122"/>
              </a:rPr>
              <a:t>局的瓦解。</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16548"/>
            <a:ext cx="8127000" cy="3715889"/>
          </a:xfrm>
          <a:prstGeom prst="rect">
            <a:avLst/>
          </a:prstGeom>
          <a:noFill/>
        </p:spPr>
        <p:txBody>
          <a:bodyPr wrap="square" lIns="0" tIns="0" rIns="0" bIns="0" rtlCol="0">
            <a:spAutoFit/>
          </a:bodyPr>
          <a:lstStyle/>
          <a:p>
            <a:pPr eaLnBrk="0" latinLnBrk="1" hangingPunct="0">
              <a:lnSpc>
                <a:spcPct val="150000"/>
              </a:lnSpc>
            </a:pPr>
            <a:r>
              <a:rPr lang="en-US" altLang="zh-CN" sz="2012" b="1" kern="0" dirty="0" smtClean="0">
                <a:solidFill>
                  <a:srgbClr val="000000"/>
                </a:solidFill>
                <a:latin typeface="Times New Roman" pitchFamily="65" charset="-122"/>
                <a:ea typeface="宋体" pitchFamily="65" charset="-122"/>
              </a:rPr>
              <a:t>3.</a:t>
            </a:r>
            <a:r>
              <a:rPr lang="zh-CN" altLang="en-US" sz="2012" b="1" kern="0" dirty="0" smtClean="0">
                <a:solidFill>
                  <a:srgbClr val="000000"/>
                </a:solidFill>
                <a:latin typeface="Times New Roman" pitchFamily="65" charset="-122"/>
                <a:ea typeface="宋体" pitchFamily="65" charset="-122"/>
              </a:rPr>
              <a:t>客观、科学地评价福利国家制度</a:t>
            </a:r>
            <a:endParaRPr lang="zh-CN" altLang="en-US" sz="2400" b="1" dirty="0" smtClean="0"/>
          </a:p>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有利于改善和提高普通群众的生活</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缓和了社会矛盾</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稳定了社会秩</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序</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故被称为“社会减震器”。同时</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它又有利于扩大消费市场</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缓和供</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求矛盾。</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(2)福利国家制度是垄断资本家为缓和国内矛盾、挽救资本主义制度而</a:t>
            </a:r>
            <a:r>
              <a:rPr dirty="0"/>
              <a:t/>
            </a:r>
            <a:br>
              <a:rPr dirty="0"/>
            </a:br>
            <a:r>
              <a:rPr lang="zh-CN" altLang="en-US" sz="2012" kern="0" dirty="0" smtClean="0">
                <a:solidFill>
                  <a:srgbClr val="000000"/>
                </a:solidFill>
                <a:latin typeface="Times New Roman" pitchFamily="65" charset="-122"/>
                <a:ea typeface="宋体" pitchFamily="65" charset="-122"/>
              </a:rPr>
              <a:t>不得不付出的一种代价,它并不能改变资本主义国家“按资分配”的制</a:t>
            </a:r>
            <a:r>
              <a:rPr dirty="0"/>
              <a:t/>
            </a:r>
            <a:br>
              <a:rPr dirty="0"/>
            </a:br>
            <a:r>
              <a:rPr lang="zh-CN" altLang="en-US" sz="2012" kern="0" dirty="0" smtClean="0">
                <a:solidFill>
                  <a:srgbClr val="000000"/>
                </a:solidFill>
                <a:latin typeface="Times New Roman" pitchFamily="65" charset="-122"/>
                <a:ea typeface="宋体" pitchFamily="65" charset="-122"/>
              </a:rPr>
              <a:t>度,也不能彻底消灭贫困和两极分化。</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(3)给国家财政带来沉重的负担,也降低了人们的工作积极性。</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729049"/>
          <a:ext cx="7740000" cy="3886200"/>
        </p:xfrm>
        <a:graphic>
          <a:graphicData uri="http://schemas.openxmlformats.org/drawingml/2006/table">
            <a:tbl>
              <a:tblPr/>
              <a:tblGrid>
                <a:gridCol w="791640"/>
                <a:gridCol w="2448272"/>
                <a:gridCol w="4500088"/>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流派</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背景</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特点</a:t>
                      </a:r>
                    </a:p>
                  </a:txBody>
                  <a:tcPr marL="45720" marR="45720"/>
                </a:tc>
              </a:tr>
              <a:tr h="956701">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浪漫</a:t>
                      </a: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主义</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法国大革命;资本主义社会秩序引起人们的失望和不满</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(1)政治上,反对封建制度,展示资本主义社会的残酷现实</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(2)创作手法上,反对崇尚理性,歌颂人的本能情感,通过想象和夸张的手法塑造特点鲜明的人物形象</a:t>
                      </a:r>
                    </a:p>
                  </a:txBody>
                  <a:tcPr marL="45720" marR="45720"/>
                </a:tc>
              </a:tr>
              <a:tr h="102571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现实</a:t>
                      </a: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主义</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工业革命开始后,资本主义制度的矛盾和弊病逐渐暴露</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(1)政治上,揭露资本主义社会的弊端,表达对人民的同情</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(2)创作方式上,强调真实具体地描写现实生活,详尽分析人类行为互相冲突的趋势,着力再现典型环境中的典型人物</a:t>
                      </a:r>
                    </a:p>
                  </a:txBody>
                  <a:tcPr marL="45720" marR="45720"/>
                </a:tc>
              </a:tr>
              <a:tr h="1152128">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现代</a:t>
                      </a: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主义</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两次世界大战、经济危机、“冷战”嘲弄了人类的尊严和生存权利;西方人精神上失望、迷惘和苦闷,找不到出路</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强调集中表现自我;手法比较怪诞,故事的开头和结尾没有明显的理由;故事背景模糊不清,因果关系不明,语言风格背离传统</a:t>
                      </a:r>
                    </a:p>
                  </a:txBody>
                  <a:tcPr marL="45720" marR="45720"/>
                </a:tc>
              </a:tr>
            </a:tbl>
          </a:graphicData>
        </a:graphic>
      </p:graphicFrame>
      <p:sp>
        <p:nvSpPr>
          <p:cNvPr id="3" name="矩形 2"/>
          <p:cNvSpPr/>
          <p:nvPr/>
        </p:nvSpPr>
        <p:spPr>
          <a:xfrm>
            <a:off x="467544" y="1188021"/>
            <a:ext cx="3472425" cy="497637"/>
          </a:xfrm>
          <a:prstGeom prst="rect">
            <a:avLst/>
          </a:prstGeom>
        </p:spPr>
        <p:txBody>
          <a:bodyPr wrap="none">
            <a:spAutoFit/>
          </a:bodyPr>
          <a:lstStyle/>
          <a:p>
            <a:pPr eaLnBrk="0" latinLnBrk="1" hangingPunct="0">
              <a:lnSpc>
                <a:spcPct val="150000"/>
              </a:lnSpc>
            </a:pPr>
            <a:r>
              <a:rPr lang="zh-CN" altLang="en-US" sz="2010" b="1" kern="0" dirty="0" smtClean="0">
                <a:solidFill>
                  <a:srgbClr val="000000"/>
                </a:solidFill>
                <a:latin typeface="Times New Roman" pitchFamily="65" charset="-122"/>
                <a:ea typeface="宋体" pitchFamily="65" charset="-122"/>
              </a:rPr>
              <a:t>4.分析19世纪以来的世界文学</a:t>
            </a:r>
            <a:endParaRPr lang="zh-CN" altLang="en-US" sz="2010" b="1" dirty="0"/>
          </a:p>
        </p:txBody>
      </p:sp>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24016"/>
            <a:ext cx="8127000" cy="139345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含义:以美国为首的西方资本主义国家,对苏联等社会主义国家采取了</a:t>
            </a:r>
            <a:r>
              <a:rPr dirty="0"/>
              <a:t/>
            </a:r>
            <a:br>
              <a:rPr dirty="0"/>
            </a:br>
            <a:r>
              <a:rPr lang="zh-CN" altLang="en-US" sz="2012" kern="0" dirty="0" smtClean="0">
                <a:solidFill>
                  <a:srgbClr val="000000"/>
                </a:solidFill>
                <a:latin typeface="Times New Roman" pitchFamily="65" charset="-122"/>
                <a:ea typeface="宋体" pitchFamily="65" charset="-122"/>
              </a:rPr>
              <a:t>除②</a:t>
            </a:r>
            <a:r>
              <a:rPr lang="zh-CN" altLang="en-US" sz="2012" u="sng" kern="0" dirty="0" smtClean="0">
                <a:solidFill>
                  <a:srgbClr val="FF0000"/>
                </a:solidFill>
                <a:latin typeface="Times New Roman" pitchFamily="65" charset="-122"/>
                <a:ea typeface="宋体" pitchFamily="65" charset="-122"/>
              </a:rPr>
              <a:t>　武装进攻    </a:t>
            </a:r>
            <a:r>
              <a:rPr lang="zh-CN" altLang="en-US" sz="2012" kern="0" dirty="0" smtClean="0">
                <a:solidFill>
                  <a:srgbClr val="000000"/>
                </a:solidFill>
                <a:latin typeface="Times New Roman" pitchFamily="65" charset="-122"/>
                <a:ea typeface="宋体" pitchFamily="65" charset="-122"/>
              </a:rPr>
              <a:t>之外的一切敌对行动,称为“冷战”。</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“冷战”的表现</a:t>
            </a:r>
            <a:endParaRPr lang="zh-CN" altLang="en-US" dirty="0"/>
          </a:p>
        </p:txBody>
      </p:sp>
      <p:graphicFrame>
        <p:nvGraphicFramePr>
          <p:cNvPr id="3" name="表格 2"/>
          <p:cNvGraphicFramePr>
            <a:graphicFrameLocks noGrp="1"/>
          </p:cNvGraphicFramePr>
          <p:nvPr/>
        </p:nvGraphicFramePr>
        <p:xfrm>
          <a:off x="540000" y="2766437"/>
          <a:ext cx="7740000" cy="3246120"/>
        </p:xfrm>
        <a:graphic>
          <a:graphicData uri="http://schemas.openxmlformats.org/drawingml/2006/table">
            <a:tbl>
              <a:tblPr/>
              <a:tblGrid>
                <a:gridCol w="647624"/>
                <a:gridCol w="3096344"/>
                <a:gridCol w="3996032"/>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美国</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苏联</a:t>
                      </a:r>
                    </a:p>
                  </a:txBody>
                  <a:tcPr marL="45720" marR="45720"/>
                </a:tc>
              </a:tr>
              <a:tr h="83196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“杜鲁门主义”:1947年,杜鲁门提出以③</a:t>
                      </a:r>
                      <a:r>
                        <a:rPr lang="zh-CN" altLang="en-US" sz="1400" kern="0" dirty="0" smtClean="0">
                          <a:solidFill>
                            <a:srgbClr val="FF0000"/>
                          </a:solidFill>
                          <a:latin typeface="Times New Roman" pitchFamily="65" charset="-122"/>
                          <a:ea typeface="宋体" pitchFamily="65" charset="-122"/>
                        </a:rPr>
                        <a:t>“</a:t>
                      </a:r>
                      <a:r>
                        <a:rPr lang="zh-CN" altLang="en-US" sz="1400" u="sng" kern="0" dirty="0" smtClean="0">
                          <a:solidFill>
                            <a:srgbClr val="FF0000"/>
                          </a:solidFill>
                          <a:latin typeface="Times New Roman" pitchFamily="65" charset="-122"/>
                          <a:ea typeface="宋体" pitchFamily="65" charset="-122"/>
                        </a:rPr>
                        <a:t>　遏制共产主义    </a:t>
                      </a:r>
                      <a:r>
                        <a:rPr lang="zh-CN" altLang="en-US" sz="1400" kern="0" dirty="0" smtClean="0">
                          <a:solidFill>
                            <a:srgbClr val="FF0000"/>
                          </a:solidFill>
                          <a:latin typeface="Times New Roman"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作为国家政治意识形态和对外政策的指导思想</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经济</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实施马歇尔计划即对欧洲经济援助计划,扶持和控制西欧国家,遏制苏联扩张</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成立经济互助委员会,以打破资本主义世界对社会主义国家的经济封锁</a:t>
                      </a:r>
                    </a:p>
                  </a:txBody>
                  <a:tcPr marL="45720" marR="45720"/>
                </a:tc>
              </a:tr>
              <a:tr h="83196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军事</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成立“北约”:1949年成立,是一个反对苏联和东欧国家的军事政治集团,加剧了“冷战”的程度</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成立“华约”:④</a:t>
                      </a:r>
                      <a:r>
                        <a:rPr lang="zh-CN" altLang="en-US" sz="1400" u="sng" kern="0" dirty="0" smtClean="0">
                          <a:solidFill>
                            <a:srgbClr val="FF0000"/>
                          </a:solidFill>
                          <a:latin typeface="Times New Roman" pitchFamily="65" charset="-122"/>
                          <a:ea typeface="宋体" pitchFamily="65" charset="-122"/>
                        </a:rPr>
                        <a:t>　1955    </a:t>
                      </a:r>
                      <a:r>
                        <a:rPr lang="zh-CN" altLang="en-US" sz="1400" kern="0" dirty="0" smtClean="0">
                          <a:solidFill>
                            <a:srgbClr val="000000"/>
                          </a:solidFill>
                          <a:latin typeface="Times New Roman" pitchFamily="65" charset="-122"/>
                          <a:ea typeface="宋体" pitchFamily="65" charset="-122"/>
                        </a:rPr>
                        <a:t>年成立。从此,</a:t>
                      </a:r>
                      <a:r>
                        <a:rPr lang="zh-CN" altLang="en-US" sz="1400" u="sng" kern="0" dirty="0" smtClean="0">
                          <a:solidFill>
                            <a:srgbClr val="000000"/>
                          </a:solidFill>
                          <a:latin typeface="Times New Roman" pitchFamily="65" charset="-122"/>
                          <a:ea typeface="宋体" pitchFamily="65" charset="-122"/>
                        </a:rPr>
                        <a:t>欧</a:t>
                      </a:r>
                      <a:r>
                        <a:rPr sz="1400" dirty="0"/>
                        <a:t/>
                      </a:r>
                      <a:br>
                        <a:rPr sz="1400" dirty="0"/>
                      </a:br>
                      <a:r>
                        <a:rPr lang="zh-CN" altLang="en-US" sz="1400" u="sng" kern="0" dirty="0" smtClean="0">
                          <a:solidFill>
                            <a:srgbClr val="000000"/>
                          </a:solidFill>
                          <a:latin typeface="Times New Roman" pitchFamily="65" charset="-122"/>
                          <a:ea typeface="宋体" pitchFamily="65" charset="-122"/>
                        </a:rPr>
                        <a:t>洲出现了两大军事政治集团对峙的局面,两极格局形成</a:t>
                      </a:r>
                    </a:p>
                  </a:txBody>
                  <a:tcPr marL="45720" marR="45720"/>
                </a:tc>
              </a:tr>
            </a:tbl>
          </a:graphicData>
        </a:graphic>
      </p:graphicFrame>
      <p:grpSp>
        <p:nvGrpSpPr>
          <p:cNvPr id="4" name="组合 16"/>
          <p:cNvGrpSpPr/>
          <p:nvPr/>
        </p:nvGrpSpPr>
        <p:grpSpPr bwMode="auto">
          <a:xfrm>
            <a:off x="1069896" y="1760657"/>
            <a:ext cx="1485880" cy="339091"/>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7" name="组合 16"/>
          <p:cNvGrpSpPr/>
          <p:nvPr/>
        </p:nvGrpSpPr>
        <p:grpSpPr bwMode="auto">
          <a:xfrm>
            <a:off x="1440984" y="3587145"/>
            <a:ext cx="1732384" cy="248033"/>
            <a:chOff x="4881562" y="2969419"/>
            <a:chExt cx="783432" cy="219075"/>
          </a:xfrm>
        </p:grpSpPr>
        <p:sp>
          <p:nvSpPr>
            <p:cNvPr id="8"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9"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0" name="组合 16"/>
          <p:cNvGrpSpPr/>
          <p:nvPr/>
        </p:nvGrpSpPr>
        <p:grpSpPr bwMode="auto">
          <a:xfrm>
            <a:off x="5727556" y="5029204"/>
            <a:ext cx="500628" cy="263273"/>
            <a:chOff x="4881562" y="2969419"/>
            <a:chExt cx="783432" cy="219075"/>
          </a:xfrm>
        </p:grpSpPr>
        <p:sp>
          <p:nvSpPr>
            <p:cNvPr id="11"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2"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23680"/>
            <a:ext cx="8127000" cy="46448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4.“冷战”下的国际关系</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(1)德国分裂:二战后,德国被美、英、法、苏分区占领。1949年,德意志</a:t>
            </a:r>
            <a:r>
              <a:rPr dirty="0"/>
              <a:t/>
            </a:r>
            <a:br>
              <a:rPr dirty="0"/>
            </a:br>
            <a:r>
              <a:rPr lang="zh-CN" altLang="en-US" sz="2012" kern="0" dirty="0" smtClean="0">
                <a:solidFill>
                  <a:srgbClr val="000000"/>
                </a:solidFill>
                <a:latin typeface="Times New Roman" pitchFamily="65" charset="-122"/>
                <a:ea typeface="宋体" pitchFamily="65" charset="-122"/>
              </a:rPr>
              <a:t>联邦共和国和德意志民主共和国成立,德国分裂。</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(2)朝鲜战争:二战后,以北纬38度线为界出现了大韩民国和朝鲜民主主</a:t>
            </a:r>
            <a:r>
              <a:rPr dirty="0"/>
              <a:t/>
            </a:r>
            <a:br>
              <a:rPr dirty="0"/>
            </a:br>
            <a:r>
              <a:rPr lang="zh-CN" altLang="en-US" sz="2012" kern="0" dirty="0" smtClean="0">
                <a:solidFill>
                  <a:srgbClr val="000000"/>
                </a:solidFill>
                <a:latin typeface="Times New Roman" pitchFamily="65" charset="-122"/>
                <a:ea typeface="宋体" pitchFamily="65" charset="-122"/>
              </a:rPr>
              <a:t>义人民共和国。1950—1953年爆发朝鲜战争,中朝军民共同抗击“联合</a:t>
            </a:r>
            <a:r>
              <a:rPr dirty="0"/>
              <a:t/>
            </a:r>
            <a:br>
              <a:rPr dirty="0"/>
            </a:br>
            <a:r>
              <a:rPr lang="zh-CN" altLang="en-US" sz="2012" kern="0" dirty="0" smtClean="0">
                <a:solidFill>
                  <a:srgbClr val="000000"/>
                </a:solidFill>
                <a:latin typeface="Times New Roman" pitchFamily="65" charset="-122"/>
                <a:ea typeface="宋体" pitchFamily="65" charset="-122"/>
              </a:rPr>
              <a:t>国军”,美国被迫签订停战协定。</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(3)越南战争:1961年,美国发动越南战争,在越南军民的抗击下,美国于19</a:t>
            </a:r>
            <a:r>
              <a:rPr dirty="0"/>
              <a:t/>
            </a:r>
            <a:br>
              <a:rPr dirty="0"/>
            </a:br>
            <a:r>
              <a:rPr lang="zh-CN" altLang="en-US" sz="2012" kern="0" dirty="0" smtClean="0">
                <a:solidFill>
                  <a:srgbClr val="000000"/>
                </a:solidFill>
                <a:latin typeface="Times New Roman" pitchFamily="65" charset="-122"/>
                <a:ea typeface="宋体" pitchFamily="65" charset="-122"/>
              </a:rPr>
              <a:t>73年被迫撤出越南。</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(4)古巴导弹危机:1962年,苏联开始向古巴运送导弹,在美国的压力下,最</a:t>
            </a:r>
            <a:r>
              <a:rPr dirty="0"/>
              <a:t/>
            </a:r>
            <a:br>
              <a:rPr dirty="0"/>
            </a:br>
            <a:r>
              <a:rPr lang="zh-CN" altLang="en-US" sz="2012" kern="0" dirty="0" smtClean="0">
                <a:solidFill>
                  <a:srgbClr val="000000"/>
                </a:solidFill>
                <a:latin typeface="Times New Roman" pitchFamily="65" charset="-122"/>
                <a:ea typeface="宋体" pitchFamily="65" charset="-122"/>
              </a:rPr>
              <a:t>终撤出,这表明战略优势在美国一方。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19234"/>
            <a:ext cx="8127000" cy="5109347"/>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二、走向联合的欧洲</a:t>
            </a:r>
            <a:endParaRPr lang="zh-CN" altLang="en-US" sz="2400" b="1" dirty="0" smtClean="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1.背景</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(1)文艺复兴以来,欧洲国家有相似的文化传统。</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(2)近代民族国家诞生以来,欧洲国家之间持续的冲突与战争激起了欧</a:t>
            </a:r>
            <a:r>
              <a:rPr dirty="0"/>
              <a:t/>
            </a:r>
            <a:br>
              <a:rPr dirty="0"/>
            </a:br>
            <a:r>
              <a:rPr lang="zh-CN" altLang="en-US" sz="2012" kern="0" dirty="0" smtClean="0">
                <a:solidFill>
                  <a:srgbClr val="000000"/>
                </a:solidFill>
                <a:latin typeface="Times New Roman" pitchFamily="65" charset="-122"/>
                <a:ea typeface="宋体" pitchFamily="65" charset="-122"/>
              </a:rPr>
              <a:t>洲人对欧洲统一的强烈渴望。</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(3)二战后,西欧国家普遍衰落。美苏两极格局的形成使欧洲人认识到</a:t>
            </a:r>
            <a:r>
              <a:rPr dirty="0"/>
              <a:t/>
            </a:r>
            <a:br>
              <a:rPr dirty="0"/>
            </a:br>
            <a:r>
              <a:rPr lang="zh-CN" altLang="en-US" sz="2012" kern="0" dirty="0" smtClean="0">
                <a:solidFill>
                  <a:srgbClr val="000000"/>
                </a:solidFill>
                <a:latin typeface="Times New Roman" pitchFamily="65" charset="-122"/>
                <a:ea typeface="宋体" pitchFamily="65" charset="-122"/>
              </a:rPr>
              <a:t>国家联合的重要性。</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(4)随着欧洲经济的恢复和发展,西欧国家之间的联系日益密切。</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2.过程</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(1)1951年,欧洲六国签订了《巴黎条约》,决定建立欧洲煤钢共同体。</a:t>
            </a:r>
            <a:r>
              <a:rPr dirty="0"/>
              <a:t/>
            </a:r>
            <a:br>
              <a:rPr dirty="0"/>
            </a:br>
            <a:r>
              <a:rPr lang="zh-CN" altLang="en-US" sz="2012" kern="0" dirty="0" smtClean="0">
                <a:solidFill>
                  <a:srgbClr val="000000"/>
                </a:solidFill>
                <a:latin typeface="Times New Roman" pitchFamily="65" charset="-122"/>
                <a:ea typeface="宋体" pitchFamily="65" charset="-122"/>
              </a:rPr>
              <a:t>法德之间的矛盾化解。</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71997"/>
            <a:ext cx="8127000" cy="5573834"/>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(2)1957年,⑤</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罗马条约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签署,成立欧洲经济共同体和欧洲原子</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能共同体。</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(3)⑥</a:t>
            </a:r>
            <a:r>
              <a:rPr lang="zh-CN" altLang="en-US" sz="2012" u="sng" kern="0" dirty="0" smtClean="0">
                <a:solidFill>
                  <a:srgbClr val="FF0000"/>
                </a:solidFill>
                <a:latin typeface="Times New Roman" pitchFamily="65" charset="-122"/>
                <a:ea typeface="宋体" pitchFamily="65" charset="-122"/>
              </a:rPr>
              <a:t>　1967    </a:t>
            </a:r>
            <a:r>
              <a:rPr lang="zh-CN" altLang="en-US" sz="2012" kern="0" dirty="0" smtClean="0">
                <a:solidFill>
                  <a:srgbClr val="000000"/>
                </a:solidFill>
                <a:latin typeface="Times New Roman" pitchFamily="65" charset="-122"/>
                <a:ea typeface="宋体" pitchFamily="65" charset="-122"/>
              </a:rPr>
              <a:t>年,上述三个机构合并,统称为“欧洲共同体”,大大增强</a:t>
            </a:r>
            <a:r>
              <a:rPr dirty="0"/>
              <a:t/>
            </a:r>
            <a:br>
              <a:rPr dirty="0"/>
            </a:br>
            <a:r>
              <a:rPr lang="zh-CN" altLang="en-US" sz="2012" kern="0" dirty="0" smtClean="0">
                <a:solidFill>
                  <a:srgbClr val="000000"/>
                </a:solidFill>
                <a:latin typeface="Times New Roman" pitchFamily="65" charset="-122"/>
                <a:ea typeface="宋体" pitchFamily="65" charset="-122"/>
              </a:rPr>
              <a:t>了西欧国家的经济实力。</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3.影响</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(1)西欧国家开始摆脱美国的控制,推行独立自主的外交政策。</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(2)欧共体国家在重大国际问题上采取共同政策,对外“用一个声音说</a:t>
            </a:r>
            <a:r>
              <a:rPr dirty="0"/>
              <a:t/>
            </a:r>
            <a:br>
              <a:rPr dirty="0"/>
            </a:br>
            <a:r>
              <a:rPr lang="zh-CN" altLang="en-US" sz="2012" kern="0" dirty="0" smtClean="0">
                <a:solidFill>
                  <a:srgbClr val="000000"/>
                </a:solidFill>
                <a:latin typeface="Times New Roman" pitchFamily="65" charset="-122"/>
                <a:ea typeface="宋体" pitchFamily="65" charset="-122"/>
              </a:rPr>
              <a:t>话”,加强了政治上的联合。</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三、日本谋求政治大国地位</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1.日本成为经济大国</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(1)二战后,美国推动日本进行民主改革,铲除⑦</a:t>
            </a:r>
            <a:r>
              <a:rPr lang="zh-CN" altLang="en-US" sz="2012" u="sng" kern="0" dirty="0" smtClean="0">
                <a:solidFill>
                  <a:srgbClr val="FF0000"/>
                </a:solidFill>
                <a:latin typeface="Times New Roman" pitchFamily="65" charset="-122"/>
                <a:ea typeface="宋体" pitchFamily="65" charset="-122"/>
              </a:rPr>
              <a:t>　军国主义    </a:t>
            </a:r>
            <a:r>
              <a:rPr lang="zh-CN" altLang="en-US" sz="2012" kern="0" dirty="0" smtClean="0">
                <a:solidFill>
                  <a:srgbClr val="000000"/>
                </a:solidFill>
                <a:latin typeface="Times New Roman" pitchFamily="65" charset="-122"/>
                <a:ea typeface="宋体" pitchFamily="65" charset="-122"/>
              </a:rPr>
              <a:t>的社会经</a:t>
            </a:r>
            <a:r>
              <a:rPr dirty="0"/>
              <a:t/>
            </a:r>
            <a:br>
              <a:rPr dirty="0"/>
            </a:br>
            <a:r>
              <a:rPr lang="zh-CN" altLang="en-US" sz="2012" kern="0" dirty="0" smtClean="0">
                <a:solidFill>
                  <a:srgbClr val="000000"/>
                </a:solidFill>
                <a:latin typeface="Times New Roman" pitchFamily="65" charset="-122"/>
                <a:ea typeface="宋体" pitchFamily="65" charset="-122"/>
              </a:rPr>
              <a:t>济基础,消除生产关系中的封建落后因素。</a:t>
            </a:r>
            <a:endParaRPr lang="zh-CN" altLang="en-US" dirty="0"/>
          </a:p>
        </p:txBody>
      </p:sp>
      <p:grpSp>
        <p:nvGrpSpPr>
          <p:cNvPr id="3" name="组合 16"/>
          <p:cNvGrpSpPr/>
          <p:nvPr/>
        </p:nvGrpSpPr>
        <p:grpSpPr bwMode="auto">
          <a:xfrm>
            <a:off x="1960280" y="1044005"/>
            <a:ext cx="1891640"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1085136" y="1964869"/>
            <a:ext cx="1038592"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9" name="组合 16"/>
          <p:cNvGrpSpPr/>
          <p:nvPr/>
        </p:nvGrpSpPr>
        <p:grpSpPr bwMode="auto">
          <a:xfrm>
            <a:off x="5591160" y="5652517"/>
            <a:ext cx="1501120" cy="339091"/>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59329"/>
            <a:ext cx="8127000" cy="598933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(2)随着“冷战”的加剧,美国开始帮助日本恢复经济。朝鲜战争中,日</a:t>
            </a:r>
            <a:r>
              <a:rPr dirty="0"/>
              <a:t/>
            </a:r>
            <a:br>
              <a:rPr dirty="0"/>
            </a:br>
            <a:r>
              <a:rPr lang="zh-CN" altLang="en-US" sz="2012" kern="0" dirty="0" smtClean="0">
                <a:solidFill>
                  <a:srgbClr val="000000"/>
                </a:solidFill>
                <a:latin typeface="Times New Roman" pitchFamily="65" charset="-122"/>
                <a:ea typeface="宋体" pitchFamily="65" charset="-122"/>
              </a:rPr>
              <a:t>本得到美国的大量“特需”收入。</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(3)日本政府制定合乎国情的经济发展战略,加强政府投资,重视教育,提</a:t>
            </a:r>
            <a:r>
              <a:rPr dirty="0"/>
              <a:t/>
            </a:r>
            <a:br>
              <a:rPr dirty="0"/>
            </a:br>
            <a:r>
              <a:rPr lang="zh-CN" altLang="en-US" sz="2012" kern="0" dirty="0" smtClean="0">
                <a:solidFill>
                  <a:srgbClr val="000000"/>
                </a:solidFill>
                <a:latin typeface="Times New Roman" pitchFamily="65" charset="-122"/>
                <a:ea typeface="宋体" pitchFamily="65" charset="-122"/>
              </a:rPr>
              <a:t>出“贸易立国”“出口第一”的口号。</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(4)20世纪80年代,日本成为仅次于美国的世界第二经济大国。</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日本谋求政治大国地位:日本谋求在国际舞台上发挥独特作用。</a:t>
            </a:r>
            <a:r>
              <a:rPr lang="zh-CN" altLang="en-US" sz="2012" u="sng" kern="0" dirty="0" smtClean="0">
                <a:solidFill>
                  <a:srgbClr val="000000"/>
                </a:solidFill>
                <a:latin typeface="Times New Roman" pitchFamily="65" charset="-122"/>
                <a:ea typeface="宋体" pitchFamily="65" charset="-122"/>
              </a:rPr>
              <a:t>20世</a:t>
            </a:r>
            <a:r>
              <a:rPr dirty="0"/>
              <a:t/>
            </a:r>
            <a:br>
              <a:rPr dirty="0"/>
            </a:br>
            <a:r>
              <a:rPr lang="zh-CN" altLang="en-US" sz="2012" u="sng" kern="0" dirty="0" smtClean="0">
                <a:solidFill>
                  <a:srgbClr val="000000"/>
                </a:solidFill>
                <a:latin typeface="Times New Roman" pitchFamily="65" charset="-122"/>
                <a:ea typeface="宋体" pitchFamily="65" charset="-122"/>
              </a:rPr>
              <a:t>纪80年代,日本提出成为政治大国的目标</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四、不结盟运动的兴起</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1.背景</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(1)二战后,许多第三世界国家获得民族独立。</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(2)面对美苏“冷战”,为了摆脱美苏的控制和维护自身的独立,第三世</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界国家主张团结起来,互相支持,不结盟运动兴起。</a:t>
            </a:r>
            <a:endParaRPr lang="zh-CN" altLang="en-US" sz="2010" dirty="0" smtClean="0"/>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6448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形成:⑧</a:t>
            </a:r>
            <a:r>
              <a:rPr lang="zh-CN" altLang="en-US" sz="2012" u="sng" kern="0" dirty="0" smtClean="0">
                <a:solidFill>
                  <a:srgbClr val="FF0000"/>
                </a:solidFill>
                <a:latin typeface="Times New Roman" pitchFamily="65" charset="-122"/>
                <a:ea typeface="宋体" pitchFamily="65" charset="-122"/>
              </a:rPr>
              <a:t>　1961    </a:t>
            </a:r>
            <a:r>
              <a:rPr lang="zh-CN" altLang="en-US" sz="2012" kern="0" dirty="0" smtClean="0">
                <a:solidFill>
                  <a:srgbClr val="000000"/>
                </a:solidFill>
                <a:latin typeface="Times New Roman" pitchFamily="65" charset="-122"/>
                <a:ea typeface="宋体" pitchFamily="65" charset="-122"/>
              </a:rPr>
              <a:t>年,第一次不结盟国家和政府首脑会议在南斯拉夫首</a:t>
            </a:r>
            <a:r>
              <a:rPr dirty="0"/>
              <a:t/>
            </a:r>
            <a:br>
              <a:rPr dirty="0"/>
            </a:br>
            <a:r>
              <a:rPr lang="zh-CN" altLang="en-US" sz="2012" kern="0" dirty="0" smtClean="0">
                <a:solidFill>
                  <a:srgbClr val="000000"/>
                </a:solidFill>
                <a:latin typeface="Times New Roman" pitchFamily="65" charset="-122"/>
                <a:ea typeface="宋体" pitchFamily="65" charset="-122"/>
              </a:rPr>
              <a:t>都贝尔格莱德举行。会议表示,制止新殖民主义和帝国主义统治的一切</a:t>
            </a:r>
            <a:r>
              <a:rPr dirty="0"/>
              <a:t/>
            </a:r>
            <a:br>
              <a:rPr dirty="0"/>
            </a:br>
            <a:r>
              <a:rPr lang="zh-CN" altLang="en-US" sz="2012" kern="0" dirty="0" smtClean="0">
                <a:solidFill>
                  <a:srgbClr val="000000"/>
                </a:solidFill>
                <a:latin typeface="Times New Roman" pitchFamily="65" charset="-122"/>
                <a:ea typeface="宋体" pitchFamily="65" charset="-122"/>
              </a:rPr>
              <a:t>形式和表现。</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政策:⑨</a:t>
            </a:r>
            <a:r>
              <a:rPr lang="zh-CN" altLang="en-US" sz="2012" u="sng" kern="0" dirty="0" smtClean="0">
                <a:solidFill>
                  <a:srgbClr val="FF0000"/>
                </a:solidFill>
                <a:latin typeface="Times New Roman" pitchFamily="65" charset="-122"/>
                <a:ea typeface="宋体" pitchFamily="65" charset="-122"/>
              </a:rPr>
              <a:t>　非集团    </a:t>
            </a:r>
            <a:r>
              <a:rPr lang="zh-CN" altLang="en-US" sz="2012" kern="0" dirty="0" smtClean="0">
                <a:solidFill>
                  <a:srgbClr val="000000"/>
                </a:solidFill>
                <a:latin typeface="Times New Roman" pitchFamily="65" charset="-122"/>
                <a:ea typeface="宋体" pitchFamily="65" charset="-122"/>
              </a:rPr>
              <a:t>、不结盟。</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4.作用</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(1)推动了民族解放运动的发展。</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(2)20世纪70年代,不结盟运动把反对霸权主义作为重要任务,将建立国</a:t>
            </a:r>
            <a:r>
              <a:rPr dirty="0"/>
              <a:t/>
            </a:r>
            <a:br>
              <a:rPr dirty="0"/>
            </a:br>
            <a:r>
              <a:rPr lang="zh-CN" altLang="en-US" sz="2012" kern="0" dirty="0" smtClean="0">
                <a:solidFill>
                  <a:srgbClr val="000000"/>
                </a:solidFill>
                <a:latin typeface="Times New Roman" pitchFamily="65" charset="-122"/>
                <a:ea typeface="宋体" pitchFamily="65" charset="-122"/>
              </a:rPr>
              <a:t>际经济新秩序作为行动纲领。</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(3)标志着广大发展中国家所构成的政治力量登上了国际政治舞台,在</a:t>
            </a:r>
            <a:r>
              <a:rPr dirty="0"/>
              <a:t/>
            </a:r>
            <a:br>
              <a:rPr dirty="0"/>
            </a:br>
            <a:r>
              <a:rPr lang="zh-CN" altLang="en-US" sz="2012" kern="0" dirty="0" smtClean="0">
                <a:solidFill>
                  <a:srgbClr val="000000"/>
                </a:solidFill>
                <a:latin typeface="Times New Roman" pitchFamily="65" charset="-122"/>
                <a:ea typeface="宋体" pitchFamily="65" charset="-122"/>
              </a:rPr>
              <a:t>一定程度上冲击着两极格局。</a:t>
            </a:r>
            <a:endParaRPr lang="zh-CN" altLang="en-US" dirty="0"/>
          </a:p>
        </p:txBody>
      </p:sp>
      <p:grpSp>
        <p:nvGrpSpPr>
          <p:cNvPr id="3" name="组合 16"/>
          <p:cNvGrpSpPr/>
          <p:nvPr/>
        </p:nvGrpSpPr>
        <p:grpSpPr bwMode="auto">
          <a:xfrm>
            <a:off x="1573952" y="1154113"/>
            <a:ext cx="981824"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1573952" y="2529885"/>
            <a:ext cx="1302494"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教材知识补遗</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1.世界格局</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所谓世界格局是指国际舞台的主要政治力量从自身的利益出发,在一定</a:t>
            </a:r>
            <a:r>
              <a:rPr dirty="0"/>
              <a:t/>
            </a:r>
            <a:br>
              <a:rPr dirty="0"/>
            </a:br>
            <a:r>
              <a:rPr lang="zh-CN" altLang="en-US" sz="2012" kern="0" dirty="0" smtClean="0">
                <a:solidFill>
                  <a:srgbClr val="000000"/>
                </a:solidFill>
                <a:latin typeface="Times New Roman" pitchFamily="65" charset="-122"/>
                <a:ea typeface="宋体" pitchFamily="65" charset="-122"/>
              </a:rPr>
              <a:t>历史时期内相互制约所形成的一种稳定的结构状态与力量对比态势,包</a:t>
            </a:r>
            <a:r>
              <a:rPr dirty="0"/>
              <a:t/>
            </a:r>
            <a:br>
              <a:rPr dirty="0"/>
            </a:br>
            <a:r>
              <a:rPr lang="zh-CN" altLang="en-US" sz="2012" kern="0" dirty="0" smtClean="0">
                <a:solidFill>
                  <a:srgbClr val="000000"/>
                </a:solidFill>
                <a:latin typeface="Times New Roman" pitchFamily="65" charset="-122"/>
                <a:ea typeface="宋体" pitchFamily="65" charset="-122"/>
              </a:rPr>
              <a:t>括政治格局、经济格局等。</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世界政治格局是在一定时期内的世界主要矛盾的主导作用下,在世界范</a:t>
            </a:r>
            <a:r>
              <a:rPr dirty="0"/>
              <a:t/>
            </a:r>
            <a:br>
              <a:rPr dirty="0"/>
            </a:br>
            <a:r>
              <a:rPr lang="zh-CN" altLang="en-US" sz="2012" kern="0" dirty="0" smtClean="0">
                <a:solidFill>
                  <a:srgbClr val="000000"/>
                </a:solidFill>
                <a:latin typeface="Times New Roman" pitchFamily="65" charset="-122"/>
                <a:ea typeface="宋体" pitchFamily="65" charset="-122"/>
              </a:rPr>
              <a:t>围内形成的基本政治力量对比状况和总体态势,表现为一定的国际政治</a:t>
            </a:r>
            <a:r>
              <a:rPr dirty="0"/>
              <a:t/>
            </a:r>
            <a:br>
              <a:rPr dirty="0"/>
            </a:br>
            <a:r>
              <a:rPr lang="zh-CN" altLang="en-US" sz="2012" kern="0" dirty="0" smtClean="0">
                <a:solidFill>
                  <a:srgbClr val="000000"/>
                </a:solidFill>
                <a:latin typeface="Times New Roman" pitchFamily="65" charset="-122"/>
                <a:ea typeface="宋体" pitchFamily="65" charset="-122"/>
              </a:rPr>
              <a:t>结构或体制、体系。</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世界经济格局实际上就是世界各国或国家集团相互作用而形成的世界</a:t>
            </a:r>
            <a:r>
              <a:rPr dirty="0"/>
              <a:t/>
            </a:r>
            <a:br>
              <a:rPr dirty="0"/>
            </a:br>
            <a:r>
              <a:rPr lang="zh-CN" altLang="en-US" sz="2012" kern="0" dirty="0" smtClean="0">
                <a:solidFill>
                  <a:srgbClr val="000000"/>
                </a:solidFill>
                <a:latin typeface="Times New Roman" pitchFamily="65" charset="-122"/>
                <a:ea typeface="宋体" pitchFamily="65" charset="-122"/>
              </a:rPr>
              <a:t>经济内在结构的外在表现,其核心内容是大国或国家集团之间的经济力</a:t>
            </a:r>
            <a:r>
              <a:rPr dirty="0"/>
              <a:t/>
            </a:r>
            <a:br>
              <a:rPr dirty="0"/>
            </a:br>
            <a:r>
              <a:rPr lang="zh-CN" altLang="en-US" sz="2012" kern="0" dirty="0" smtClean="0">
                <a:solidFill>
                  <a:srgbClr val="000000"/>
                </a:solidFill>
                <a:latin typeface="Times New Roman" pitchFamily="65" charset="-122"/>
                <a:ea typeface="宋体" pitchFamily="65" charset="-122"/>
              </a:rPr>
              <a:t>量对比关系和支配别国经济乃至世界经济的权力配置情况。</a:t>
            </a:r>
            <a:endParaRPr lang="zh-CN" altLang="en-US" dirty="0"/>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E8960031-9CCA-4F95-8759-7068DC08C10F}">
  <ds:schemaRefs/>
</ds:datastoreItem>
</file>

<file path=customXml/itemProps10.xml><?xml version="1.0" encoding="utf-8"?>
<ds:datastoreItem xmlns:ds="http://schemas.openxmlformats.org/officeDocument/2006/customXml" ds:itemID="{30D40DFB-2FE3-4025-B7FE-2353084A838D}">
  <ds:schemaRefs/>
</ds:datastoreItem>
</file>

<file path=customXml/itemProps11.xml><?xml version="1.0" encoding="utf-8"?>
<ds:datastoreItem xmlns:ds="http://schemas.openxmlformats.org/officeDocument/2006/customXml" ds:itemID="{1E5C2057-F565-4E4B-8E70-DED4135D5A91}">
  <ds:schemaRefs/>
</ds:datastoreItem>
</file>

<file path=customXml/itemProps12.xml><?xml version="1.0" encoding="utf-8"?>
<ds:datastoreItem xmlns:ds="http://schemas.openxmlformats.org/officeDocument/2006/customXml" ds:itemID="{1A8BB834-A752-4F10-A832-61AC98846436}">
  <ds:schemaRefs/>
</ds:datastoreItem>
</file>

<file path=customXml/itemProps13.xml><?xml version="1.0" encoding="utf-8"?>
<ds:datastoreItem xmlns:ds="http://schemas.openxmlformats.org/officeDocument/2006/customXml" ds:itemID="{EAD80F9F-37B9-4244-A5FF-9941A8B816D9}">
  <ds:schemaRefs/>
</ds:datastoreItem>
</file>

<file path=customXml/itemProps14.xml><?xml version="1.0" encoding="utf-8"?>
<ds:datastoreItem xmlns:ds="http://schemas.openxmlformats.org/officeDocument/2006/customXml" ds:itemID="{4B6B86B2-8856-40CB-98F7-2E69A065AD72}">
  <ds:schemaRefs/>
</ds:datastoreItem>
</file>

<file path=customXml/itemProps15.xml><?xml version="1.0" encoding="utf-8"?>
<ds:datastoreItem xmlns:ds="http://schemas.openxmlformats.org/officeDocument/2006/customXml" ds:itemID="{43B4A54C-B7D4-4F92-9D5E-E92E38AA6E1A}">
  <ds:schemaRefs/>
</ds:datastoreItem>
</file>

<file path=customXml/itemProps16.xml><?xml version="1.0" encoding="utf-8"?>
<ds:datastoreItem xmlns:ds="http://schemas.openxmlformats.org/officeDocument/2006/customXml" ds:itemID="{C5E9D714-A7EA-464E-A3AD-9261CD0F2DC9}">
  <ds:schemaRefs/>
</ds:datastoreItem>
</file>

<file path=customXml/itemProps17.xml><?xml version="1.0" encoding="utf-8"?>
<ds:datastoreItem xmlns:ds="http://schemas.openxmlformats.org/officeDocument/2006/customXml" ds:itemID="{A3F95898-B0EA-47E4-B0F8-488611B8D454}">
  <ds:schemaRefs/>
</ds:datastoreItem>
</file>

<file path=customXml/itemProps18.xml><?xml version="1.0" encoding="utf-8"?>
<ds:datastoreItem xmlns:ds="http://schemas.openxmlformats.org/officeDocument/2006/customXml" ds:itemID="{11F154A3-B6C8-45CD-B674-966FB591159F}">
  <ds:schemaRefs/>
</ds:datastoreItem>
</file>

<file path=customXml/itemProps19.xml><?xml version="1.0" encoding="utf-8"?>
<ds:datastoreItem xmlns:ds="http://schemas.openxmlformats.org/officeDocument/2006/customXml" ds:itemID="{5CE93373-1CD5-4512-A88D-955B3F594506}">
  <ds:schemaRefs/>
</ds:datastoreItem>
</file>

<file path=customXml/itemProps2.xml><?xml version="1.0" encoding="utf-8"?>
<ds:datastoreItem xmlns:ds="http://schemas.openxmlformats.org/officeDocument/2006/customXml" ds:itemID="{E2585564-F535-4528-9BA1-C6FBE38175B8}">
  <ds:schemaRefs/>
</ds:datastoreItem>
</file>

<file path=customXml/itemProps20.xml><?xml version="1.0" encoding="utf-8"?>
<ds:datastoreItem xmlns:ds="http://schemas.openxmlformats.org/officeDocument/2006/customXml" ds:itemID="{7983ED73-0917-4CE8-8381-F630C9749E04}">
  <ds:schemaRefs/>
</ds:datastoreItem>
</file>

<file path=customXml/itemProps21.xml><?xml version="1.0" encoding="utf-8"?>
<ds:datastoreItem xmlns:ds="http://schemas.openxmlformats.org/officeDocument/2006/customXml" ds:itemID="{A76942A9-9EB7-4687-B8C5-4005F2CD202B}">
  <ds:schemaRefs/>
</ds:datastoreItem>
</file>

<file path=customXml/itemProps22.xml><?xml version="1.0" encoding="utf-8"?>
<ds:datastoreItem xmlns:ds="http://schemas.openxmlformats.org/officeDocument/2006/customXml" ds:itemID="{C1BE5BF9-5DA7-47DA-8A85-D0678C8983FF}">
  <ds:schemaRefs/>
</ds:datastoreItem>
</file>

<file path=customXml/itemProps23.xml><?xml version="1.0" encoding="utf-8"?>
<ds:datastoreItem xmlns:ds="http://schemas.openxmlformats.org/officeDocument/2006/customXml" ds:itemID="{294BAA9D-568C-42FB-A239-C20D2E7D4028}">
  <ds:schemaRefs/>
</ds:datastoreItem>
</file>

<file path=customXml/itemProps24.xml><?xml version="1.0" encoding="utf-8"?>
<ds:datastoreItem xmlns:ds="http://schemas.openxmlformats.org/officeDocument/2006/customXml" ds:itemID="{0B1DE607-A8D5-466D-8E3F-ABFD8A46C207}">
  <ds:schemaRefs/>
</ds:datastoreItem>
</file>

<file path=customXml/itemProps3.xml><?xml version="1.0" encoding="utf-8"?>
<ds:datastoreItem xmlns:ds="http://schemas.openxmlformats.org/officeDocument/2006/customXml" ds:itemID="{3E97F15A-0F56-436C-B7C8-995EDCA40EDB}">
  <ds:schemaRefs/>
</ds:datastoreItem>
</file>

<file path=customXml/itemProps4.xml><?xml version="1.0" encoding="utf-8"?>
<ds:datastoreItem xmlns:ds="http://schemas.openxmlformats.org/officeDocument/2006/customXml" ds:itemID="{3424CCB9-3D2C-498A-8229-5D8E70E42114}">
  <ds:schemaRefs/>
</ds:datastoreItem>
</file>

<file path=customXml/itemProps5.xml><?xml version="1.0" encoding="utf-8"?>
<ds:datastoreItem xmlns:ds="http://schemas.openxmlformats.org/officeDocument/2006/customXml" ds:itemID="{4B4582FB-60A6-4EBE-AB70-F3C2F2AEFAD5}">
  <ds:schemaRefs/>
</ds:datastoreItem>
</file>

<file path=customXml/itemProps6.xml><?xml version="1.0" encoding="utf-8"?>
<ds:datastoreItem xmlns:ds="http://schemas.openxmlformats.org/officeDocument/2006/customXml" ds:itemID="{B8DB8DEB-1AE7-4F55-B8CC-85B6CE3435FC}">
  <ds:schemaRefs/>
</ds:datastoreItem>
</file>

<file path=customXml/itemProps7.xml><?xml version="1.0" encoding="utf-8"?>
<ds:datastoreItem xmlns:ds="http://schemas.openxmlformats.org/officeDocument/2006/customXml" ds:itemID="{904840CA-CBEE-4772-BE92-30C9A8D02BCF}">
  <ds:schemaRefs/>
</ds:datastoreItem>
</file>

<file path=customXml/itemProps8.xml><?xml version="1.0" encoding="utf-8"?>
<ds:datastoreItem xmlns:ds="http://schemas.openxmlformats.org/officeDocument/2006/customXml" ds:itemID="{0A24D365-27F3-44AB-8DAC-20EE47C13CB2}">
  <ds:schemaRefs/>
</ds:datastoreItem>
</file>

<file path=customXml/itemProps9.xml><?xml version="1.0" encoding="utf-8"?>
<ds:datastoreItem xmlns:ds="http://schemas.openxmlformats.org/officeDocument/2006/customXml" ds:itemID="{26DA4A2E-A5B0-4AC3-8D3B-08FFEF7C2120}">
  <ds:schemaRefs/>
</ds:datastoreItem>
</file>

<file path=docProps/app.xml><?xml version="1.0" encoding="utf-8"?>
<Properties xmlns="http://schemas.openxmlformats.org/officeDocument/2006/extended-properties" xmlns:vt="http://schemas.openxmlformats.org/officeDocument/2006/docPropsVTypes">
  <Template/>
  <TotalTime>44</TotalTime>
  <Words>1884</Words>
  <Application>Microsoft Office PowerPoint</Application>
  <PresentationFormat>Custom</PresentationFormat>
  <Paragraphs>189</Paragraphs>
  <Slides>26</Slides>
  <Notes>25</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自定义设计方案</vt:lpstr>
      <vt:lpstr>高考历史（课标专用）</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高考历史（课标专用）</dc:title>
  <cp:lastModifiedBy>xbany</cp:lastModifiedBy>
  <cp:revision>1</cp:revision>
  <dcterms:modified xsi:type="dcterms:W3CDTF">2019-07-12T05:09:23Z</dcterms:modified>
</cp:coreProperties>
</file>