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customXml/itemProps8.xml" ContentType="application/vnd.openxmlformats-officedocument.customXml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9"/>
  </p:sldMasterIdLst>
  <p:notesMasterIdLst>
    <p:notesMasterId r:id="rId20"/>
  </p:notesMasterIdLst>
  <p:sldIdLst>
    <p:sldId id="272" r:id="rId10"/>
    <p:sldId id="273" r:id="rId11"/>
    <p:sldId id="261" r:id="rId12"/>
    <p:sldId id="262" r:id="rId13"/>
    <p:sldId id="263" r:id="rId14"/>
    <p:sldId id="264" r:id="rId15"/>
    <p:sldId id="265" r:id="rId16"/>
    <p:sldId id="266" r:id="rId17"/>
    <p:sldId id="269" r:id="rId18"/>
    <p:sldId id="270" r:id="rId19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827" autoAdjust="0"/>
  </p:normalViewPr>
  <p:slideViewPr>
    <p:cSldViewPr>
      <p:cViewPr>
        <p:scale>
          <a:sx n="80" d="100"/>
          <a:sy n="80" d="100"/>
        </p:scale>
        <p:origin x="-1272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2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6.xml"/><Relationship Id="rId23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1.xml"/><Relationship Id="rId14" Type="http://schemas.openxmlformats.org/officeDocument/2006/relationships/slide" Target="slides/slide5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25663"/>
            <a:ext cx="7772400" cy="14652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76675"/>
            <a:ext cx="6400800" cy="17478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C051-DBB0-47FD-836D-F794CE3E8C6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E3BD-61F7-42BB-92D6-F45F5200D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C051-DBB0-47FD-836D-F794CE3E8C6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E3BD-61F7-42BB-92D6-F45F5200D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35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35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C051-DBB0-47FD-836D-F794CE3E8C6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E3BD-61F7-42BB-92D6-F45F5200D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C051-DBB0-47FD-836D-F794CE3E8C6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E3BD-61F7-42BB-92D6-F45F5200D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395788"/>
            <a:ext cx="7772400" cy="13589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898775"/>
            <a:ext cx="7772400" cy="14970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C051-DBB0-47FD-836D-F794CE3E8C6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E3BD-61F7-42BB-92D6-F45F5200D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C051-DBB0-47FD-836D-F794CE3E8C6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E3BD-61F7-42BB-92D6-F45F5200D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1938"/>
            <a:ext cx="4040188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0113"/>
            <a:ext cx="4040188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1938"/>
            <a:ext cx="4041775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0113"/>
            <a:ext cx="4041775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C051-DBB0-47FD-836D-F794CE3E8C6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E3BD-61F7-42BB-92D6-F45F5200D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C051-DBB0-47FD-836D-F794CE3E8C6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E3BD-61F7-42BB-92D6-F45F5200D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C051-DBB0-47FD-836D-F794CE3E8C6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E3BD-61F7-42BB-92D6-F45F5200D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58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37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1925"/>
            <a:ext cx="3008313" cy="4678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C051-DBB0-47FD-836D-F794CE3E8C6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E3BD-61F7-42BB-92D6-F45F5200D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787900"/>
            <a:ext cx="5486400" cy="565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1188"/>
            <a:ext cx="5486400" cy="41036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53050"/>
            <a:ext cx="5486400" cy="8032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C051-DBB0-47FD-836D-F794CE3E8C6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E3BD-61F7-42BB-92D6-F45F5200D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95438"/>
            <a:ext cx="8229600" cy="4514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EC051-DBB0-47FD-836D-F794CE3E8C6F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40475"/>
            <a:ext cx="2895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7E3BD-61F7-42BB-92D6-F45F5200D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5401859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第二十一单元　中外历史人物评说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563"/>
            <a:ext cx="9144000" cy="684212"/>
          </a:xfrm>
          <a:prstGeom prst="rect">
            <a:avLst/>
          </a:prstGeom>
          <a:noFill/>
          <a:ln>
            <a:miter lim="800000"/>
          </a:ln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高考历史（课标专用）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97394"/>
            <a:ext cx="8127000" cy="64113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(3)要确定历史人物在历史上的作用,主要看他是否顺应了历史发展潮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流,是否推动了生产力发展及人类社会的进步。这是确定历史人物历史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作用的最根本标准。对不同类别的历史人物,在确定其历史作用时应有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不同侧重。</a:t>
            </a:r>
            <a:endParaRPr lang="zh-CN" altLang="en-US" dirty="0"/>
          </a:p>
          <a:p>
            <a:pPr marL="0" indent="0" eaLnBrk="0" latinLnBrk="1" hangingPunc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(4)要遵循实事求是的原则,依据历史人物的主要事迹或活动对其做出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应有的评价。在总结归纳历史人物的活动时,可采用两种方法:</a:t>
            </a:r>
            <a:endParaRPr lang="zh-CN" altLang="en-US" dirty="0"/>
          </a:p>
          <a:p>
            <a:pPr marL="0" indent="0" eaLnBrk="0" latinLnBrk="1" hangingPunc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第一,“阶段论”的方法。该法以时间顺序为纲,结合历史人物所处的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历史时代,把历史人物的活动分成不同阶段,逐段评价其功过是非。</a:t>
            </a:r>
            <a:endParaRPr lang="zh-CN" altLang="en-US" dirty="0"/>
          </a:p>
          <a:p>
            <a:pPr marL="0" indent="0" eaLnBrk="0" latinLnBrk="1" hangingPunc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第二,“方面论”的方法。该法以人物活动的内在逻辑关系为顺序,把它分解成几个不同的方面来评价。该法的特点是评价人物脉络清晰,条理清楚,层次分明;特别适合活动范围广泛、活动内容复杂繁多的历史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人物。</a:t>
            </a:r>
            <a:endParaRPr lang="zh-CN" altLang="en-US" sz="2010" dirty="0" smtClean="0"/>
          </a:p>
          <a:p>
            <a:pPr eaLnBrk="0" latinLnBrk="1" hangingPunct="0">
              <a:lnSpc>
                <a:spcPct val="14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要确定对历史人物的评价性结论。评价历史人物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不仅要一分为二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还要有一个总结论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即对历史人物做出定性判断。</a:t>
            </a:r>
            <a:endParaRPr lang="zh-CN" altLang="en-US" sz="2010" dirty="0" smtClean="0"/>
          </a:p>
          <a:p>
            <a:pPr eaLnBrk="0" latinLnBrk="1" hangingPunct="0">
              <a:lnSpc>
                <a:spcPct val="140000"/>
              </a:lnSpc>
            </a:pPr>
            <a:endParaRPr lang="zh-CN" altLang="en-US" sz="2010" dirty="0" smtClean="0"/>
          </a:p>
          <a:p>
            <a:pPr marL="0" indent="0" eaLnBrk="0" latinLnBrk="1" hangingPunct="0">
              <a:lnSpc>
                <a:spcPct val="140000"/>
              </a:lnSpc>
              <a:spcBef>
                <a:spcPts val="0"/>
              </a:spcBef>
              <a:buNone/>
            </a:pPr>
            <a:endParaRPr lang="zh-CN" altLang="en-US" b="1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86182" y="144643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</a:p>
        </p:txBody>
      </p:sp>
      <p:pic>
        <p:nvPicPr>
          <p:cNvPr id="7169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934230"/>
            <a:ext cx="2770187" cy="414337"/>
          </a:xfrm>
          <a:prstGeom prst="rect">
            <a:avLst/>
          </a:prstGeom>
          <a:noFill/>
        </p:spPr>
      </p:pic>
      <p:sp>
        <p:nvSpPr>
          <p:cNvPr id="8" name="TextBox 2"/>
          <p:cNvSpPr txBox="1"/>
          <p:nvPr/>
        </p:nvSpPr>
        <p:spPr>
          <a:xfrm>
            <a:off x="621464" y="1817875"/>
            <a:ext cx="81270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    古代先哲与古今著名政治家及古今中外的科学家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9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4968" y="2389978"/>
            <a:ext cx="1274064" cy="382219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540000" y="2916213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一、古代中国的政治家</a:t>
            </a:r>
            <a:endParaRPr lang="zh-CN" altLang="en-US" b="1" dirty="0"/>
          </a:p>
        </p:txBody>
      </p:sp>
      <p:graphicFrame>
        <p:nvGraphicFramePr>
          <p:cNvPr id="7" name="表格 2"/>
          <p:cNvGraphicFramePr>
            <a:graphicFrameLocks noGrp="1"/>
          </p:cNvGraphicFramePr>
          <p:nvPr/>
        </p:nvGraphicFramePr>
        <p:xfrm>
          <a:off x="540000" y="3600298"/>
          <a:ext cx="7740000" cy="2743200"/>
        </p:xfrm>
        <a:graphic>
          <a:graphicData uri="http://schemas.openxmlformats.org/drawingml/2006/table">
            <a:tbl>
              <a:tblPr/>
              <a:tblGrid>
                <a:gridCol w="359592"/>
                <a:gridCol w="6336704"/>
                <a:gridCol w="1043704"/>
              </a:tblGrid>
              <a:tr h="373320">
                <a:tc>
                  <a:txBody>
                    <a:bodyPr/>
                    <a:lstStyle/>
                    <a:p>
                      <a:pPr algn="l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政绩或过失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评价</a:t>
                      </a:r>
                    </a:p>
                  </a:txBody>
                  <a:tcPr marL="45720" marR="45720"/>
                </a:tc>
              </a:tr>
              <a:tr h="2252845">
                <a:tc>
                  <a:txBody>
                    <a:bodyPr/>
                    <a:lstStyle/>
                    <a:p>
                      <a:pPr algn="l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秦</a:t>
                      </a:r>
                    </a:p>
                    <a:p>
                      <a:pPr algn="l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始</a:t>
                      </a:r>
                    </a:p>
                    <a:p>
                      <a:pPr algn="l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(1)顺应历史发展潮流,统一六国,征越族,击匈奴,结束了诸侯长期割据混战的局面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(2)推行郡县制度,创建皇帝制度和官僚制度等中央集权制度,对后世影响深远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(3)派兵北伐匈奴,修筑万里长城;经略西南,开筑“五尺道”,扩大了疆域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(4)尊崇法家;统一文字、货币、①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度量衡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等,巩固了统一,促进了各地区、各民族之间的经济文化交流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(5)为满足自己的贪欲,大兴土木,修建陵墓和宫室,破坏了社会生产,加重了人民的负担;实施严刑酷法,并且焚书坑儒,严重破坏了古代文化,是中国历史上著名的暴君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古代中国伟大的政治家,被后世尊称为“千古一帝”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pSp>
        <p:nvGrpSpPr>
          <p:cNvPr id="10" name="组合 16"/>
          <p:cNvGrpSpPr/>
          <p:nvPr/>
        </p:nvGrpSpPr>
        <p:grpSpPr bwMode="auto">
          <a:xfrm>
            <a:off x="3517280" y="5057403"/>
            <a:ext cx="857746" cy="248033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648424" y="1692077"/>
          <a:ext cx="7740000" cy="4343400"/>
        </p:xfrm>
        <a:graphic>
          <a:graphicData uri="http://schemas.openxmlformats.org/drawingml/2006/table">
            <a:tbl>
              <a:tblPr/>
              <a:tblGrid>
                <a:gridCol w="359592"/>
                <a:gridCol w="5976664"/>
                <a:gridCol w="1403744"/>
              </a:tblGrid>
              <a:tr h="31251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唐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太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(1)吸取隋亡教训,轻徭薄赋,发展生产,减轻人民负担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(2)善于用人,重视纳谏,使名相名将辈出,如重用房玄龄、杜如晦和敢于直言的魏征等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(3)沿用和完善隋朝的三省六部制,合并州县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(4)完善②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科举制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,提高进士科的地位等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(5)实行开明的民族政策,设立安西都护府,把文成公主嫁给吐蕃赞普松赞干布,促进民族融合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(6)实行开放的对外政策,对中外交往采取积极友好的态度,对外来文化采取兼收并蓄的方针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(7)晚年大修宫室,不愿纳谏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古代中国杰出的政治家,著名的贤明之君,为</a:t>
                      </a:r>
                      <a:r>
                        <a:rPr sz="1400"/>
                        <a:t/>
                      </a:r>
                      <a:br>
                        <a:rPr sz="140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唐朝进入全盛时期奠定了基础</a:t>
                      </a:r>
                    </a:p>
                  </a:txBody>
                  <a:tcPr marL="45720" marR="45720"/>
                </a:tc>
              </a:tr>
              <a:tr h="66862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康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熙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帝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(1)平定③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三藩之乱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;收复台湾;平定准噶尔部叛乱;加强对西藏的管理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(2)遏制沙俄的扩张,有力地促进了统一多民族国家的巩固和发展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(3)大兴文字狱,严酷压制知识分子的反清思想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古代中国伟大的政治家,也是一位很有作为的皇帝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504" y="1116013"/>
            <a:ext cx="8127000" cy="4038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dirty="0" smtClean="0"/>
              <a:t>续表</a:t>
            </a:r>
            <a:endParaRPr lang="zh-CN" altLang="en-US" sz="2010" dirty="0"/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1784896" y="3053879"/>
            <a:ext cx="908546" cy="248033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7" name="组合 16"/>
          <p:cNvGrpSpPr/>
          <p:nvPr/>
        </p:nvGrpSpPr>
        <p:grpSpPr bwMode="auto">
          <a:xfrm>
            <a:off x="1795438" y="5044444"/>
            <a:ext cx="1042020" cy="248033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二、东西方的先哲</a:t>
            </a:r>
            <a:endParaRPr lang="zh-CN" altLang="en-US" b="1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40000" y="1727453"/>
          <a:ext cx="7740000" cy="4069080"/>
        </p:xfrm>
        <a:graphic>
          <a:graphicData uri="http://schemas.openxmlformats.org/drawingml/2006/table">
            <a:tbl>
              <a:tblPr/>
              <a:tblGrid>
                <a:gridCol w="935656"/>
                <a:gridCol w="2088232"/>
                <a:gridCol w="1584176"/>
                <a:gridCol w="3131936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柏拉图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亚里士多德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孔子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所处时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代环境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古希腊的奴隶制城邦民主政治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春秋时期的社会变革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主要思想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理念论;理想国;强调法治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批判理念;逻辑学;④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法治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优于人治;中庸之道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“仁”“礼”;⑤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中庸之道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;有教无类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行动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建立阿卡德米学园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建立吕克昂学园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周游列国;收徒讲学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著作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⑥</a:t>
                      </a:r>
                      <a:r>
                        <a:rPr lang="zh-CN" altLang="en-US" sz="14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理想国    </a:t>
                      </a:r>
                      <a:r>
                        <a:rPr lang="zh-CN" altLang="en-US" sz="14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《形而上学》《物理学》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整理和修订“六经”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影响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成为西方思想文化的重要奠基人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创立的儒学成为中国传统文化的主流,影响亚洲甚至世界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pSp>
        <p:nvGrpSpPr>
          <p:cNvPr id="6" name="组合 16"/>
          <p:cNvGrpSpPr/>
          <p:nvPr/>
        </p:nvGrpSpPr>
        <p:grpSpPr bwMode="auto">
          <a:xfrm>
            <a:off x="3775720" y="3205955"/>
            <a:ext cx="724272" cy="248033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6490816" y="2956212"/>
            <a:ext cx="1033512" cy="248033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2" name="组合 16"/>
          <p:cNvGrpSpPr/>
          <p:nvPr/>
        </p:nvGrpSpPr>
        <p:grpSpPr bwMode="auto">
          <a:xfrm>
            <a:off x="1727746" y="4277525"/>
            <a:ext cx="1260078" cy="248033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1505005"/>
          <a:ext cx="7740000" cy="4579560"/>
        </p:xfrm>
        <a:graphic>
          <a:graphicData uri="http://schemas.openxmlformats.org/drawingml/2006/table">
            <a:tbl>
              <a:tblPr/>
              <a:tblGrid>
                <a:gridCol w="791640"/>
                <a:gridCol w="2160240"/>
                <a:gridCol w="2448272"/>
                <a:gridCol w="2339848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克伦威尔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华盛顿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拿破仑</a:t>
                      </a:r>
                    </a:p>
                  </a:txBody>
                  <a:tcPr marL="45720" marR="45720"/>
                </a:tc>
              </a:tr>
              <a:tr h="2027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历史地位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英国资产阶级革命家、军事家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开国元勋,在美国被尊称为“国父”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法国资产阶级政治家、军事家</a:t>
                      </a:r>
                    </a:p>
                  </a:txBody>
                  <a:tcPr marL="45720" marR="45720"/>
                </a:tc>
              </a:tr>
              <a:tr h="17492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贡献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参与起草《大抗议书》,抨击暴政;率铁骑军取得马斯顿荒原战役和纳西比战役等的胜利,打败王军,赢得内战的胜利;内战后,处死⑦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查理一世    </a:t>
                      </a: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,成立资产阶级共和国,掌握国家政权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在美国独立战争中任大陆军总司令,迫使英军投降;制定⑧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1787年宪法    </a:t>
                      </a: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,为美国民主政治的建设做出重大贡献;当选美国第一任总统,创立总统否决权制度,连任后引退,为以后美国总统连任不得超过两届的制度创立了范例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在法国大革命中多次平定王党叛</a:t>
                      </a:r>
                      <a:r>
                        <a:rPr sz="1200" dirty="0"/>
                        <a:t/>
                      </a:r>
                      <a:br>
                        <a:rPr sz="1200" dirty="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乱和打败反法联盟的入侵,成为“共和国的救星”;为捍卫大革命成果和称霸欧洲,四处征讨;建立法兰西第一帝国;颁布《民法典》(后改名为⑨</a:t>
                      </a:r>
                      <a:r>
                        <a:rPr lang="zh-CN" altLang="en-US" sz="12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拿破仑法典    </a:t>
                      </a:r>
                      <a:r>
                        <a:rPr lang="zh-CN" altLang="en-US" sz="12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》</a:t>
                      </a: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</a:tr>
              <a:tr h="831959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局限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远征爱尔兰,镇压王党,建立护国政体,镇压民主派运动,发动一系列商业战争,实行军事独裁统治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对种植园奴隶制妥协,保留黑人奴隶制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恢复君主制,实行独裁统治,对外发动侵略战争</a:t>
                      </a:r>
                    </a:p>
                  </a:txBody>
                  <a:tcPr marL="45720" marR="45720"/>
                </a:tc>
              </a:tr>
              <a:tr h="831959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评价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英国历史上最具争议的人物之</a:t>
                      </a:r>
                      <a:r>
                        <a:rPr sz="1200" dirty="0"/>
                        <a:t/>
                      </a:r>
                      <a:br>
                        <a:rPr sz="1200" dirty="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一,对共和国成立前的克伦威尔应予以肯定,后期应予以否定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为美国的建立和国家的民主政治</a:t>
                      </a:r>
                      <a:r>
                        <a:rPr sz="1200"/>
                        <a:t/>
                      </a:r>
                      <a:br>
                        <a:rPr sz="120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建设做出了卓越的贡献,赢得美</a:t>
                      </a:r>
                      <a:r>
                        <a:rPr sz="1200"/>
                        <a:t/>
                      </a:r>
                      <a:br>
                        <a:rPr sz="120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国人民的衷心拥护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法国大革命的捍卫者,他的活动</a:t>
                      </a:r>
                      <a:r>
                        <a:rPr sz="1200" dirty="0"/>
                        <a:t/>
                      </a:r>
                      <a:br>
                        <a:rPr sz="1200" dirty="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对欧洲历史进程产生了重大影响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TextBox 3"/>
          <p:cNvSpPr txBox="1"/>
          <p:nvPr/>
        </p:nvSpPr>
        <p:spPr>
          <a:xfrm>
            <a:off x="540000" y="1030293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三、欧美资产阶级革命时代的杰出人物</a:t>
            </a:r>
            <a:endParaRPr lang="zh-CN" altLang="en-US" b="1" dirty="0"/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1844204" y="3393883"/>
            <a:ext cx="874638" cy="248033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7" name="组合 16"/>
          <p:cNvGrpSpPr/>
          <p:nvPr/>
        </p:nvGrpSpPr>
        <p:grpSpPr bwMode="auto">
          <a:xfrm>
            <a:off x="4951090" y="2568873"/>
            <a:ext cx="917054" cy="248033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3504580" y="2850555"/>
            <a:ext cx="340990" cy="248033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3" name="组合 16"/>
          <p:cNvGrpSpPr/>
          <p:nvPr/>
        </p:nvGrpSpPr>
        <p:grpSpPr bwMode="auto">
          <a:xfrm>
            <a:off x="6465416" y="3668043"/>
            <a:ext cx="1346944" cy="248033"/>
            <a:chOff x="4881562" y="2969419"/>
            <a:chExt cx="783432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78126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四、亚洲觉醒的先驱</a:t>
            </a:r>
            <a:endParaRPr lang="zh-CN" altLang="en-US" b="1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40000" y="1643318"/>
          <a:ext cx="7740000" cy="3977640"/>
        </p:xfrm>
        <a:graphic>
          <a:graphicData uri="http://schemas.openxmlformats.org/drawingml/2006/table">
            <a:tbl>
              <a:tblPr/>
              <a:tblGrid>
                <a:gridCol w="575616"/>
                <a:gridCol w="2448272"/>
                <a:gridCol w="2664296"/>
                <a:gridCol w="2051816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孙中山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甘地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凯末尔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时代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背景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半殖民地半封建社会的中国的民族民主革命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英属殖民地印度的民族独立运动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一战后土耳其的民族民主革命</a:t>
                      </a:r>
                    </a:p>
                  </a:txBody>
                  <a:tcPr marL="45720" marR="45720"/>
                </a:tc>
              </a:tr>
              <a:tr h="8319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贡献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提出三民主义,发动辛亥革命,推翻⑩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封建帝制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,建立共和政体,维护革命果实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提出甘地主义,领导</a:t>
                      </a:r>
                      <a:r>
                        <a:rPr lang="zh-CN" altLang="en-US" sz="14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非暴力不合作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运动,推动了印度独立,晚年调解教派争端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领导土耳其赢得民族独立,在政治、经济、文教、外交方面推动土耳其向</a:t>
                      </a:r>
                      <a:r>
                        <a:rPr lang="zh-CN" altLang="en-US" sz="14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现代化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迈进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局限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前期对帝国主义本质认识不清,</a:t>
                      </a:r>
                      <a:r>
                        <a:rPr sz="1400"/>
                        <a:t/>
                      </a:r>
                      <a:br>
                        <a:rPr sz="140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对封建势力妥协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非暴力原则限制了群众运动的发展,对英国抱有幻想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—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影响</a:t>
                      </a:r>
                    </a:p>
                  </a:txBody>
                  <a:tcPr marL="45720" marR="45720"/>
                </a:tc>
                <a:tc grid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沉重打击了帝国主义殖民势力,推动了民族独立和解放运动的发展,促进了本国资本主义的发展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5" name="图片 5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14293" y="2846246"/>
            <a:ext cx="207831" cy="207831"/>
          </a:xfrm>
          <a:prstGeom prst="rect">
            <a:avLst/>
          </a:prstGeom>
        </p:spPr>
      </p:pic>
      <p:pic>
        <p:nvPicPr>
          <p:cNvPr id="6" name="图片 6" descr="textimage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3796537"/>
            <a:ext cx="216024" cy="216024"/>
          </a:xfrm>
          <a:prstGeom prst="rect">
            <a:avLst/>
          </a:prstGeom>
        </p:spPr>
      </p:pic>
      <p:grpSp>
        <p:nvGrpSpPr>
          <p:cNvPr id="7" name="组合 16"/>
          <p:cNvGrpSpPr/>
          <p:nvPr/>
        </p:nvGrpSpPr>
        <p:grpSpPr bwMode="auto">
          <a:xfrm>
            <a:off x="1689522" y="3161917"/>
            <a:ext cx="1080120" cy="248033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5292080" y="2837855"/>
            <a:ext cx="929754" cy="248033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3" name="组合 16"/>
          <p:cNvGrpSpPr/>
          <p:nvPr/>
        </p:nvGrpSpPr>
        <p:grpSpPr bwMode="auto">
          <a:xfrm>
            <a:off x="3576588" y="3149129"/>
            <a:ext cx="567556" cy="248033"/>
            <a:chOff x="4881562" y="2969419"/>
            <a:chExt cx="783432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6" name="组合 16"/>
          <p:cNvGrpSpPr/>
          <p:nvPr/>
        </p:nvGrpSpPr>
        <p:grpSpPr bwMode="auto">
          <a:xfrm>
            <a:off x="6509868" y="3786659"/>
            <a:ext cx="870446" cy="248033"/>
            <a:chOff x="4875805" y="2969419"/>
            <a:chExt cx="789189" cy="219075"/>
          </a:xfrm>
        </p:grpSpPr>
        <p:sp>
          <p:nvSpPr>
            <p:cNvPr id="1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75805" y="3171136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1506845"/>
          <a:ext cx="7740000" cy="4937760"/>
        </p:xfrm>
        <a:graphic>
          <a:graphicData uri="http://schemas.openxmlformats.org/drawingml/2006/table">
            <a:tbl>
              <a:tblPr/>
              <a:tblGrid>
                <a:gridCol w="503608"/>
                <a:gridCol w="2232248"/>
                <a:gridCol w="2376264"/>
                <a:gridCol w="2627880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马克思、恩格斯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列宁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毛泽东、邓小平</a:t>
                      </a:r>
                    </a:p>
                  </a:txBody>
                  <a:tcPr marL="45720" marR="45720"/>
                </a:tc>
              </a:tr>
              <a:tr h="8319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时代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背景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工业革命完成,资本主义迅速发展,资本主义基本矛盾暴露,无产阶级成熟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沙俄封建残余浓厚,资本主义发展不充分,各种矛盾尖锐,一战激化了矛盾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—</a:t>
                      </a:r>
                    </a:p>
                  </a:txBody>
                  <a:tcPr marL="45720" marR="45720"/>
                </a:tc>
              </a:tr>
              <a:tr h="106128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主要贡献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创立科学社会主义理论(马克思主义),积极投身革命实践(1848年革命),建立无产阶级国际组织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建立了布尔什维克党,创立了社会主义俄国,确立了列宁主义,制定</a:t>
                      </a:r>
                      <a:r>
                        <a:rPr lang="zh-CN" altLang="en-US" sz="14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新经济政策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毛泽东:探索中国革命的道路,取得</a:t>
                      </a:r>
                      <a:r>
                        <a:rPr lang="zh-CN" altLang="en-US" sz="14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新民主主义革命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的胜利;邓小平:探索社会主义建设和实行改革开放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著作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《资本论》   </a:t>
                      </a:r>
                      <a:r>
                        <a:rPr lang="zh-CN" altLang="en-US" sz="14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《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共产党</a:t>
                      </a:r>
                      <a:endParaRPr lang="en-US" altLang="zh-CN" sz="1400" u="sng" kern="0" dirty="0" smtClean="0">
                        <a:solidFill>
                          <a:srgbClr val="FF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宣言    </a:t>
                      </a:r>
                      <a:r>
                        <a:rPr lang="zh-CN" altLang="en-US" sz="14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《四月提纲》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毛泽东:《井冈山的斗争》《论联合政府》《论人民民主专政》</a:t>
                      </a:r>
                    </a:p>
                  </a:txBody>
                  <a:tcPr marL="45720" marR="45720"/>
                </a:tc>
              </a:tr>
              <a:tr h="106128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影响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为无产阶级革命提供了科学理论指导;推动了社会主义运动的发展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是对马克思主义的重大发展,证明了社会主义革命可以在一国首先取得胜利;鼓舞了世界无产阶级革命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是马克思列宁主义在中国的运用和发展,开辟建设中国特色社会主义新道路,开拓了马克思主义新境界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1808" y="3740126"/>
            <a:ext cx="189240" cy="189240"/>
          </a:xfrm>
          <a:prstGeom prst="rect">
            <a:avLst/>
          </a:prstGeom>
        </p:spPr>
      </p:pic>
      <p:pic>
        <p:nvPicPr>
          <p:cNvPr id="4" name="图片 4" descr="textimage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54208" y="3411299"/>
            <a:ext cx="189240" cy="189240"/>
          </a:xfrm>
          <a:prstGeom prst="rect">
            <a:avLst/>
          </a:prstGeom>
        </p:spPr>
      </p:pic>
      <p:pic>
        <p:nvPicPr>
          <p:cNvPr id="5" name="图片 5" descr="textimage5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51740" y="4476454"/>
            <a:ext cx="189240" cy="189240"/>
          </a:xfrm>
          <a:prstGeom prst="rect">
            <a:avLst/>
          </a:prstGeom>
        </p:spPr>
      </p:pic>
      <p:sp>
        <p:nvSpPr>
          <p:cNvPr id="6" name="TextBox 3"/>
          <p:cNvSpPr txBox="1"/>
          <p:nvPr/>
        </p:nvSpPr>
        <p:spPr>
          <a:xfrm>
            <a:off x="540000" y="958517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五、无产阶级革命家</a:t>
            </a:r>
            <a:endParaRPr lang="zh-CN" altLang="en-US" b="1" dirty="0"/>
          </a:p>
        </p:txBody>
      </p:sp>
      <p:grpSp>
        <p:nvGrpSpPr>
          <p:cNvPr id="7" name="组合 16"/>
          <p:cNvGrpSpPr/>
          <p:nvPr/>
        </p:nvGrpSpPr>
        <p:grpSpPr bwMode="auto">
          <a:xfrm>
            <a:off x="4095440" y="3693443"/>
            <a:ext cx="1340656" cy="248033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6156176" y="3374833"/>
            <a:ext cx="1512168" cy="248033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3" name="组合 16"/>
          <p:cNvGrpSpPr/>
          <p:nvPr/>
        </p:nvGrpSpPr>
        <p:grpSpPr bwMode="auto">
          <a:xfrm>
            <a:off x="2170336" y="4434731"/>
            <a:ext cx="1080120" cy="248033"/>
            <a:chOff x="4881562" y="2969419"/>
            <a:chExt cx="783432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6" name="组合 16"/>
          <p:cNvGrpSpPr/>
          <p:nvPr/>
        </p:nvGrpSpPr>
        <p:grpSpPr bwMode="auto">
          <a:xfrm>
            <a:off x="1094408" y="4741813"/>
            <a:ext cx="1008112" cy="248033"/>
            <a:chOff x="4881562" y="2969419"/>
            <a:chExt cx="783432" cy="219075"/>
          </a:xfrm>
        </p:grpSpPr>
        <p:sp>
          <p:nvSpPr>
            <p:cNvPr id="1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36840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六、杰出的科学家</a:t>
            </a:r>
            <a:endParaRPr lang="zh-CN" altLang="en-US" b="1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0000" y="1540896"/>
          <a:ext cx="7740000" cy="5074920"/>
        </p:xfrm>
        <a:graphic>
          <a:graphicData uri="http://schemas.openxmlformats.org/drawingml/2006/table">
            <a:tbl>
              <a:tblPr/>
              <a:tblGrid>
                <a:gridCol w="719632"/>
                <a:gridCol w="1512168"/>
                <a:gridCol w="2160240"/>
                <a:gridCol w="3347960"/>
              </a:tblGrid>
              <a:tr h="144045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时代背景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主要功绩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评价</a:t>
                      </a: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李时珍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农耕经济发达;商品经济的发展和资本主义的萌芽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其著作为《本草纲目》,首创按药物自然属性逐级分类的纲目体系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(1)《本草纲目》传到外国,在世界上产生了广泛影响,被誉为</a:t>
                      </a:r>
                      <a:r>
                        <a:rPr lang="zh-CN" altLang="en-US" sz="11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1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</a:t>
                      </a:r>
                      <a:r>
                        <a:rPr lang="zh-CN" altLang="en-US" sz="11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东方医学的巨典    </a:t>
                      </a:r>
                      <a:r>
                        <a:rPr lang="zh-CN" altLang="en-US" sz="11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”</a:t>
                      </a: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。(2)李时珍被公认为对人类最有贡献的科学家之一</a:t>
                      </a:r>
                    </a:p>
                  </a:txBody>
                  <a:tcPr marL="45720" marR="45720"/>
                </a:tc>
              </a:tr>
              <a:tr h="15246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詹天佑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鸦片战争后,资本主义入侵,中国自然经济逐渐瓦解,国家面临危机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主持建成中国自行设计和修建的第一条铁路干线——</a:t>
                      </a:r>
                      <a:r>
                        <a:rPr lang="zh-CN" altLang="en-US" sz="11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1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京张铁路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(1)为中国建造自己的铁路,为中国科技界在国际上争得一席之地,为中国铁路事业的自主发展做出巨大的贡献。(2)参加保路运动,始终捍卫中国的铁路权益。</a:t>
                      </a:r>
                      <a:endParaRPr lang="en-US" altLang="zh-CN" sz="11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(3)詹天佑被称为“中国铁路之父”</a:t>
                      </a: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李四光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“中国贫油论”的流传;新中国国民经济的恢复和工业建设的需要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(1)确认中国第四纪冰川的存在。(2)创立</a:t>
                      </a:r>
                      <a:r>
                        <a:rPr lang="zh-CN" altLang="en-US" sz="11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1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地质力学    </a:t>
                      </a: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新理论。(3)推动中国石油和其他矿产资源的开发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(1)我国杰出的地质学家、地质力学的创始人和新中国地质事业的开拓者和奠基人。(2)为社会主义建设做出了贡献</a:t>
                      </a:r>
                    </a:p>
                  </a:txBody>
                  <a:tcPr marL="45720" marR="45720"/>
                </a:tc>
              </a:tr>
              <a:tr h="367317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牛顿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资本主义的兴起和发展;文艺复兴思想的传播;自然科学的进步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(1)设计并制作了世界上第一架反射望远镜。(2)完成科学巨著《自然哲学的数学原理》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创立近代力学体系,为近代科学的发展奠定了基础,被称为</a:t>
                      </a:r>
                      <a:r>
                        <a:rPr lang="zh-CN" altLang="en-US" sz="11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1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</a:t>
                      </a:r>
                      <a:r>
                        <a:rPr lang="zh-CN" altLang="en-US" sz="11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近代科学之父    </a:t>
                      </a:r>
                      <a:r>
                        <a:rPr lang="zh-CN" altLang="en-US" sz="11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”</a:t>
                      </a:r>
                    </a:p>
                  </a:txBody>
                  <a:tcPr marL="45720" marR="45720"/>
                </a:tc>
              </a:tr>
              <a:tr h="8319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爱因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斯坦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资本主义的发展;自然科学的进一步发展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提出相对论、</a:t>
                      </a:r>
                      <a:r>
                        <a:rPr lang="zh-CN" altLang="en-US" sz="1100" kern="0" spc="258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1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光量子    </a:t>
                      </a: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假说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(1)他的研究是人类自然科学史上的一次革命。(2)他不仅是一位伟大的科学家,还是一位具有正义感的社会活动家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5" name="图片 4" descr="textimage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4469" y="2213384"/>
            <a:ext cx="147352" cy="147352"/>
          </a:xfrm>
          <a:prstGeom prst="rect">
            <a:avLst/>
          </a:prstGeom>
        </p:spPr>
      </p:pic>
      <p:pic>
        <p:nvPicPr>
          <p:cNvPr id="6" name="图片 4" descr="textimage7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50692" y="3017099"/>
            <a:ext cx="147352" cy="147352"/>
          </a:xfrm>
          <a:prstGeom prst="rect">
            <a:avLst/>
          </a:prstGeom>
        </p:spPr>
      </p:pic>
      <p:pic>
        <p:nvPicPr>
          <p:cNvPr id="7" name="图片 5" descr="textimage8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8352" y="4088593"/>
            <a:ext cx="147352" cy="147352"/>
          </a:xfrm>
          <a:prstGeom prst="rect">
            <a:avLst/>
          </a:prstGeom>
        </p:spPr>
      </p:pic>
      <p:pic>
        <p:nvPicPr>
          <p:cNvPr id="8" name="图片 6" descr="textimage9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5148461"/>
            <a:ext cx="147352" cy="147352"/>
          </a:xfrm>
          <a:prstGeom prst="rect">
            <a:avLst/>
          </a:prstGeom>
        </p:spPr>
      </p:pic>
      <p:pic>
        <p:nvPicPr>
          <p:cNvPr id="9" name="图片 3" descr="textimage10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35896" y="5796533"/>
            <a:ext cx="142875" cy="142875"/>
          </a:xfrm>
          <a:prstGeom prst="rect">
            <a:avLst/>
          </a:prstGeom>
        </p:spPr>
      </p:pic>
      <p:grpSp>
        <p:nvGrpSpPr>
          <p:cNvPr id="10" name="组合 16"/>
          <p:cNvGrpSpPr/>
          <p:nvPr/>
        </p:nvGrpSpPr>
        <p:grpSpPr bwMode="auto">
          <a:xfrm>
            <a:off x="5599162" y="2164124"/>
            <a:ext cx="1493118" cy="248033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3" name="组合 16"/>
          <p:cNvGrpSpPr/>
          <p:nvPr/>
        </p:nvGrpSpPr>
        <p:grpSpPr bwMode="auto">
          <a:xfrm>
            <a:off x="4224660" y="3028220"/>
            <a:ext cx="648072" cy="248033"/>
            <a:chOff x="4881562" y="2969419"/>
            <a:chExt cx="783432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6" name="组合 16"/>
          <p:cNvGrpSpPr/>
          <p:nvPr/>
        </p:nvGrpSpPr>
        <p:grpSpPr bwMode="auto">
          <a:xfrm>
            <a:off x="2818408" y="3244244"/>
            <a:ext cx="648072" cy="248033"/>
            <a:chOff x="4881562" y="2969419"/>
            <a:chExt cx="783432" cy="219075"/>
          </a:xfrm>
        </p:grpSpPr>
        <p:sp>
          <p:nvSpPr>
            <p:cNvPr id="1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9" name="组合 16"/>
          <p:cNvGrpSpPr/>
          <p:nvPr/>
        </p:nvGrpSpPr>
        <p:grpSpPr bwMode="auto">
          <a:xfrm>
            <a:off x="3392314" y="4108340"/>
            <a:ext cx="825996" cy="248033"/>
            <a:chOff x="4881562" y="2969419"/>
            <a:chExt cx="783432" cy="219075"/>
          </a:xfrm>
        </p:grpSpPr>
        <p:sp>
          <p:nvSpPr>
            <p:cNvPr id="2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2" name="组合 16"/>
          <p:cNvGrpSpPr/>
          <p:nvPr/>
        </p:nvGrpSpPr>
        <p:grpSpPr bwMode="auto">
          <a:xfrm>
            <a:off x="5446762" y="5188460"/>
            <a:ext cx="1357486" cy="248033"/>
            <a:chOff x="4881562" y="2969419"/>
            <a:chExt cx="783432" cy="219075"/>
          </a:xfrm>
        </p:grpSpPr>
        <p:sp>
          <p:nvSpPr>
            <p:cNvPr id="2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5" name="组合 16"/>
          <p:cNvGrpSpPr/>
          <p:nvPr/>
        </p:nvGrpSpPr>
        <p:grpSpPr bwMode="auto">
          <a:xfrm>
            <a:off x="3851920" y="5634847"/>
            <a:ext cx="576064" cy="248033"/>
            <a:chOff x="4881562" y="2969419"/>
            <a:chExt cx="783432" cy="219075"/>
          </a:xfrm>
        </p:grpSpPr>
        <p:sp>
          <p:nvSpPr>
            <p:cNvPr id="2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44005"/>
            <a:ext cx="8127000" cy="481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559" kern="0" spc="116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8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把握评价历史人物的基本方法和原则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(1)要确定历史人物的时代背景:在评价任何一个历史人物时,都要把他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放到一定的历史范围内进行考察,即寻找该历史人物个人活动与当时社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会历史条件之间的关系。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在分析历史人物的历史背景时,要考虑的主要因素有:历史人物生活的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时间、国家、时代特点以及他的活动所处的历史环境等。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(2)要确定历史人物的阶级属性:在评价历史人物时,不应停留在个人动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机上面,而要深入揭示其代表的阶级利益。这实质上是寻找个人活动与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本阶级的关系。</a:t>
            </a:r>
            <a:endParaRPr lang="zh-CN" altLang="en-US" dirty="0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4968" y="1201855"/>
            <a:ext cx="1274064" cy="382219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A17FBDE8-1AC5-48C2-9E0A-A76E04E6291B}">
  <ds:schemaRefs/>
</ds:datastoreItem>
</file>

<file path=customXml/itemProps2.xml><?xml version="1.0" encoding="utf-8"?>
<ds:datastoreItem xmlns:ds="http://schemas.openxmlformats.org/officeDocument/2006/customXml" ds:itemID="{4DF6C4E8-D3DA-4870-B8E8-98D76B581154}">
  <ds:schemaRefs/>
</ds:datastoreItem>
</file>

<file path=customXml/itemProps3.xml><?xml version="1.0" encoding="utf-8"?>
<ds:datastoreItem xmlns:ds="http://schemas.openxmlformats.org/officeDocument/2006/customXml" ds:itemID="{DEE0BA96-FEA4-46A8-BEB9-7483B75870F4}">
  <ds:schemaRefs/>
</ds:datastoreItem>
</file>

<file path=customXml/itemProps4.xml><?xml version="1.0" encoding="utf-8"?>
<ds:datastoreItem xmlns:ds="http://schemas.openxmlformats.org/officeDocument/2006/customXml" ds:itemID="{D3771A28-B8F9-4EFD-82DF-669F1BCC641B}">
  <ds:schemaRefs/>
</ds:datastoreItem>
</file>

<file path=customXml/itemProps5.xml><?xml version="1.0" encoding="utf-8"?>
<ds:datastoreItem xmlns:ds="http://schemas.openxmlformats.org/officeDocument/2006/customXml" ds:itemID="{8BEB6516-D8DC-4DA3-9FC2-41CC2F7F49AE}">
  <ds:schemaRefs/>
</ds:datastoreItem>
</file>

<file path=customXml/itemProps6.xml><?xml version="1.0" encoding="utf-8"?>
<ds:datastoreItem xmlns:ds="http://schemas.openxmlformats.org/officeDocument/2006/customXml" ds:itemID="{584618B4-A555-4330-B86F-ADD0AC9E8DEB}">
  <ds:schemaRefs/>
</ds:datastoreItem>
</file>

<file path=customXml/itemProps7.xml><?xml version="1.0" encoding="utf-8"?>
<ds:datastoreItem xmlns:ds="http://schemas.openxmlformats.org/officeDocument/2006/customXml" ds:itemID="{393CD25A-DB5A-4980-8628-77ABA24A7EF9}">
  <ds:schemaRefs/>
</ds:datastoreItem>
</file>

<file path=customXml/itemProps8.xml><?xml version="1.0" encoding="utf-8"?>
<ds:datastoreItem xmlns:ds="http://schemas.openxmlformats.org/officeDocument/2006/customXml" ds:itemID="{6EBD4C38-A8B3-4A2D-A64A-97E746BAE59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1928</Words>
  <Application>Microsoft Office PowerPoint</Application>
  <PresentationFormat>Custom</PresentationFormat>
  <Paragraphs>161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自定义设计方案</vt:lpstr>
      <vt:lpstr>高考历史（课标专用）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高考历史（课标专用）</dc:title>
  <cp:lastModifiedBy>xbany</cp:lastModifiedBy>
  <cp:revision>1</cp:revision>
  <dcterms:modified xsi:type="dcterms:W3CDTF">2019-07-12T05:11:41Z</dcterms:modified>
</cp:coreProperties>
</file>