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26"/>
  </p:sldMasterIdLst>
  <p:notesMasterIdLst>
    <p:notesMasterId r:id="rId53"/>
  </p:notesMasterIdLst>
  <p:sldIdLst>
    <p:sldId id="287" r:id="rId27"/>
    <p:sldId id="288" r:id="rId28"/>
    <p:sldId id="260" r:id="rId29"/>
    <p:sldId id="261" r:id="rId30"/>
    <p:sldId id="262" r:id="rId31"/>
    <p:sldId id="263" r:id="rId32"/>
    <p:sldId id="264" r:id="rId33"/>
    <p:sldId id="265" r:id="rId34"/>
    <p:sldId id="266" r:id="rId35"/>
    <p:sldId id="267" r:id="rId36"/>
    <p:sldId id="268" r:id="rId37"/>
    <p:sldId id="269" r:id="rId38"/>
    <p:sldId id="270" r:id="rId39"/>
    <p:sldId id="271" r:id="rId40"/>
    <p:sldId id="272" r:id="rId41"/>
    <p:sldId id="273" r:id="rId42"/>
    <p:sldId id="275" r:id="rId43"/>
    <p:sldId id="276" r:id="rId44"/>
    <p:sldId id="277" r:id="rId45"/>
    <p:sldId id="278" r:id="rId46"/>
    <p:sldId id="279" r:id="rId47"/>
    <p:sldId id="280" r:id="rId48"/>
    <p:sldId id="281" r:id="rId49"/>
    <p:sldId id="283" r:id="rId50"/>
    <p:sldId id="284" r:id="rId51"/>
    <p:sldId id="285" r:id="rId52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37" autoAdjust="0"/>
  </p:normalViewPr>
  <p:slideViewPr>
    <p:cSldViewPr>
      <p:cViewPr>
        <p:scale>
          <a:sx n="80" d="100"/>
          <a:sy n="80" d="100"/>
        </p:scale>
        <p:origin x="-127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9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Master" Target="slideMasters/slideMaster1.xml"/><Relationship Id="rId39" Type="http://schemas.openxmlformats.org/officeDocument/2006/relationships/slide" Target="slides/slide13.xml"/><Relationship Id="rId21" Type="http://schemas.openxmlformats.org/officeDocument/2006/relationships/customXml" Target="../customXml/item21.xml"/><Relationship Id="rId34" Type="http://schemas.openxmlformats.org/officeDocument/2006/relationships/slide" Target="slides/slide8.xml"/><Relationship Id="rId42" Type="http://schemas.openxmlformats.org/officeDocument/2006/relationships/slide" Target="slides/slide16.xml"/><Relationship Id="rId47" Type="http://schemas.openxmlformats.org/officeDocument/2006/relationships/slide" Target="slides/slide21.xml"/><Relationship Id="rId50" Type="http://schemas.openxmlformats.org/officeDocument/2006/relationships/slide" Target="slides/slide24.xml"/><Relationship Id="rId55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3.xml"/><Relationship Id="rId41" Type="http://schemas.openxmlformats.org/officeDocument/2006/relationships/slide" Target="slides/slide15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53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slide" Target="slides/slide23.xml"/><Relationship Id="rId57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52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43" Type="http://schemas.openxmlformats.org/officeDocument/2006/relationships/slide" Target="slides/slide17.xml"/><Relationship Id="rId48" Type="http://schemas.openxmlformats.org/officeDocument/2006/relationships/slide" Target="slides/slide22.xml"/><Relationship Id="rId56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25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38238" y="685800"/>
            <a:ext cx="45815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518D-AE7E-41F4-BDAF-13DD522B5C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3346-38A9-4561-88F6-E25DC1A7A818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02B09-6DE3-4675-9A5A-3B27051F6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401859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第十二单元　改革开放的新时代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575016"/>
          <a:ext cx="7740000" cy="1563480"/>
        </p:xfrm>
        <a:graphic>
          <a:graphicData uri="http://schemas.openxmlformats.org/drawingml/2006/table">
            <a:tbl>
              <a:tblPr/>
              <a:tblGrid>
                <a:gridCol w="719632"/>
                <a:gridCol w="7020368"/>
              </a:tblGrid>
              <a:tr h="83196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1978年,安徽、四川一些农村,开始实行包产到组、①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包产到户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的农业生产责任制;后在全国普遍实行以家庭承包经营为主要形式的责任制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意义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农民有了生产和分配的自主权,克服了过去分配中的②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平均主义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弊端,极大调动了农民的生产积极性,农村开始了历史性的变革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67544" y="998981"/>
            <a:ext cx="2699778" cy="497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2.家庭联产承包责任制</a:t>
            </a:r>
            <a:endParaRPr lang="zh-CN" altLang="en-US" sz="2010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3225640"/>
            <a:ext cx="8127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3.城市经济体制改革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(1)内容:中心环节是增强企业活力,把企业搞活。管理体制上,实行政企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分开,简政放权,使企业成为自主经营、自负盈亏的社会主义商品生产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者和经营者。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在所有制上,变单一的公有制经济为以公有制经济为主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体、多种所有制经济共同发展。在分配上,实行以按劳分配为主、多种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分配方式并存的分配制度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 smtClean="0"/>
          </a:p>
        </p:txBody>
      </p:sp>
      <p:grpSp>
        <p:nvGrpSpPr>
          <p:cNvPr id="8" name="组合 16"/>
          <p:cNvGrpSpPr/>
          <p:nvPr/>
        </p:nvGrpSpPr>
        <p:grpSpPr bwMode="auto">
          <a:xfrm>
            <a:off x="5277791" y="1658736"/>
            <a:ext cx="1080120" cy="248033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5406955" y="2493691"/>
            <a:ext cx="1080120" cy="248033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74719"/>
            <a:ext cx="8127000" cy="4593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(2)作用:调动了各方面的积极性,企业有了竞争机制,增强了活力,经济得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到快速发展。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4.社会主义市场经济体制的建立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(1)1992年初,邓小平发表“南方谈话”,论述了社会主义的本质、姓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“资”姓“社”的标准等问题,提出搞好社会主义的市场经济。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(2)1992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中共十四大提出我国经济体制改革的目标是建立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01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社会主义市场经济体制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(3)1993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中共十四届三中全会确立了我国社会主义市场经济体制的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基本框架。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787326" y="4127649"/>
            <a:ext cx="306459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93528"/>
            <a:ext cx="8127000" cy="36669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(4)1997年,中共十五大提出以公有制为主体、多种所有制经济共同发展。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(5)到21世纪初,社会主义商品市场体系基本建立。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5.经济体制改革的成就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(1)20世纪80年代以来,中国成为世界上经济增长速度最快的国家,创造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了世界经济增长史上的新奇迹。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(2)人民生活发生翻天覆地的变化,不但解决了温饱问题,而且总体上已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达到小康水平,并朝着全面建设④</a:t>
            </a:r>
            <a:r>
              <a:rPr lang="zh-CN" altLang="en-US" sz="201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小康社会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的新目标迈进。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148460" y="4023891"/>
            <a:ext cx="1575668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16548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1.票证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我国计划经济时期,在商品供应极为匮乏的年代,国家为了保障供需平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衡,对城乡居民的吃穿用等生活必需品,实行计划供应,按人口定量发行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了粮票、布票等专用购买凭证,这些凭证通称“票证”。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在经济发展的初期,票证制在一定程度上保障了广大居民在低水平上对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生活必需品的需求,是一种保障城市居民基本平均分配短缺资源的方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式。但经济迅猛发展以后,票证制便成为制约因素。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807215"/>
          <a:ext cx="7740000" cy="3566160"/>
        </p:xfrm>
        <a:graphic>
          <a:graphicData uri="http://schemas.openxmlformats.org/drawingml/2006/table">
            <a:tbl>
              <a:tblPr/>
              <a:tblGrid>
                <a:gridCol w="503608"/>
                <a:gridCol w="3168352"/>
                <a:gridCol w="406804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计划经济体制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社会主义市场经济体制</a:t>
                      </a:r>
                    </a:p>
                  </a:txBody>
                  <a:tcPr marL="45720" marR="45720"/>
                </a:tc>
              </a:tr>
              <a:tr h="124473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背景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①新中国成立后,经济落后、工业化程度低、国防力量薄弱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②借鉴苏联社会主义建设的经验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①解放和发展生产力,加速现代化建设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②国内国际形势发生重大变化,社会主义事业在世界范围内处于低潮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③改革开放以来的理论创新和实践探索</a:t>
                      </a:r>
                    </a:p>
                  </a:txBody>
                  <a:tcPr marL="45720" marR="45720"/>
                </a:tc>
              </a:tr>
              <a:tr h="59321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①单一公有制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②行政手段在资源配置中起基础性作用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①公有制为主体,多种所有制并存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②市场在国家宏观调控下对资源配置起基础性作用</a:t>
                      </a:r>
                    </a:p>
                  </a:txBody>
                  <a:tcPr marL="45720" marR="45720"/>
                </a:tc>
              </a:tr>
              <a:tr h="8319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在新中国成立初期发挥了积极作用,但后期计划经济逐步僵化,严重束缚了生产力发展,影响了人民生活水平的提高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最大限度地解放了生产力,使中国经济与世界经济真正接轨,人民生活水平获得极大提高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0000" y="1159172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2.中国计划经济体制与社会主义市场经济体制的比较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35984"/>
            <a:ext cx="81270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二、对外开放格局的初步形成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1.经济特区的创办</a:t>
            </a:r>
            <a:endParaRPr lang="zh-CN" altLang="en-US" b="1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4122174"/>
            <a:ext cx="81270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2.沿海经济开放区的开辟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(1)1984年,开放14个沿海港口城市。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(2)1985年以后,长江三角洲、珠江三角洲、闽东南地区和环渤海地区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相继开辟为沿海经济开放区。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(3)建立经济技术开发区。</a:t>
            </a: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1866368"/>
          <a:ext cx="7740000" cy="2194560"/>
        </p:xfrm>
        <a:graphic>
          <a:graphicData uri="http://schemas.openxmlformats.org/drawingml/2006/table">
            <a:tbl>
              <a:tblPr/>
              <a:tblGrid>
                <a:gridCol w="1655736"/>
                <a:gridCol w="6084264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五大经济特区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深圳、珠海、汕头、厦门、⑤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海南    </a:t>
                      </a:r>
                    </a:p>
                  </a:txBody>
                  <a:tcPr marL="45720" marR="45720"/>
                </a:tc>
              </a:tr>
              <a:tr h="83196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国家给予特区较大的经济管理权限,特区建设以吸收和利用外资为主,实行以社会主义公有制为主导的多元化经济所有制形式,经济活动以市场调节为主,对外商投资给予优惠和方便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作用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特区成为外向型经济的排头兵;⑥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深圳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被誉为“一夜崛起的城市”;特区具有示范作用,为全国提供了宝贵经验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8" name="组合 16"/>
          <p:cNvGrpSpPr/>
          <p:nvPr/>
        </p:nvGrpSpPr>
        <p:grpSpPr bwMode="auto">
          <a:xfrm>
            <a:off x="4552950" y="1954709"/>
            <a:ext cx="1027162" cy="248033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4778499" y="3419475"/>
            <a:ext cx="660772" cy="248033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20151"/>
            <a:ext cx="8127000" cy="5956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浦东的开发和开放:1990年,中央政府决定开发开放浦东,把上海建成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国际经济、金融、贸易中心之一,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浦东开发成为20世纪90年代初国家经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济发展的重大战略步骤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格局:形成经济特区、沿海开放城市、沿海开放区、沿江开放港口城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市、沿边开放城镇、内地省会开放城市的开放体系。这个体系的形成,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标志我国全方位、多层次、宽领域的对外开放格局的初步形成。</a:t>
            </a:r>
            <a:endParaRPr lang="zh-CN" altLang="en-US" dirty="0"/>
          </a:p>
          <a:p>
            <a:pPr marL="0" indent="0" eaLnBrk="0" latinLnBrk="1" hangingPunc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三、社会变迁</a:t>
            </a:r>
            <a:endParaRPr lang="zh-CN" altLang="en-US" b="1" dirty="0"/>
          </a:p>
          <a:p>
            <a:pPr marL="0" indent="0" eaLnBrk="0" latinLnBrk="1" hangingPunc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政府倡导“菜篮子工程”,启动“安居工程”,改善人民生活。</a:t>
            </a:r>
            <a:endParaRPr lang="zh-CN" altLang="en-US" dirty="0"/>
          </a:p>
          <a:p>
            <a:pPr marL="0" indent="0" eaLnBrk="0" latinLnBrk="1" hangingPunc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新中国铁路建设飞速发展,1997年以来全国铁路实现了几次大提速,大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大提高了运行效率。</a:t>
            </a:r>
            <a:endParaRPr lang="zh-CN" altLang="en-US" dirty="0"/>
          </a:p>
          <a:p>
            <a:pPr marL="0" indent="0" eaLnBrk="0" latinLnBrk="1" hangingPunc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在通讯方面,到2003年末,中国拥有的固定电话和移动电话数量跃居世</a:t>
            </a:r>
            <a:endParaRPr lang="en-US" altLang="zh-CN" sz="201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3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界第一位。</a:t>
            </a:r>
            <a:endParaRPr lang="zh-CN" altLang="en-US" sz="2010" dirty="0" smtClean="0"/>
          </a:p>
          <a:p>
            <a:pPr eaLnBrk="0" latinLnBrk="1" hangingPunct="0">
              <a:lnSpc>
                <a:spcPct val="130000"/>
              </a:lnSpc>
            </a:pPr>
            <a:r>
              <a:rPr lang="en-US" altLang="zh-CN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1994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中国正式接入互联网。互联网被称为“第四媒介”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改变着人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们的生产、生活、学习、娱乐方式。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0335"/>
            <a:ext cx="8127000" cy="4688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考点三    中国特色社会主义理论的形成与发展及科技文化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一、中国特色社会主义理论的形成与发展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(一)邓小平理论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1.伟大的转折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(1)1978年底,在中共中央工作会议上,邓小平发表讲话,着重阐述毛泽东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实事求是的观点,号召大家解放思想,实事求是,团结一致向前看。这个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讲话冲破“两个凡是”的禁锢,成为建设中国特色社会主义新理论的宣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言书。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(2)1978年底,十一届三中全会召开,改革开放揭开序幕,中国人民从此走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上建设中国特色社会主义的道路。</a:t>
            </a:r>
            <a:endParaRPr lang="zh-CN" altLang="en-US" b="1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51672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2.邓小平理论的形成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(1)1982年,在中共十二大上,邓小平提出,走自己的路,建设①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中国特色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社会主义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(2)1987年,中共十三大召开,邓小平提出②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一个中心,两个基本点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的社会主义初级阶段的基本路线。会议第一次对建设中国特色社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会主义理论的主要内容作了系统概括,后来被称为邓小平理论。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(3)1992年,邓小平视察南方,指出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社会主义的本质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就是③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解放生产力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、发展生产力,消灭剥削,消除两极分化,最终达到共同富裕。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(4)1992年,中共十四大提出必须用邓小平建设中国特色社会主义理论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武装全党,明确改革的下一步目标是建立社会主义市场经济体制。</a:t>
            </a:r>
            <a:endParaRPr lang="zh-CN" altLang="en-US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6929214" y="1685727"/>
            <a:ext cx="130249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505644" y="2136825"/>
            <a:ext cx="1302494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5080372" y="2615481"/>
            <a:ext cx="3308052" cy="339091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6595847" y="3983633"/>
            <a:ext cx="1735812" cy="339091"/>
            <a:chOff x="4881562" y="2969419"/>
            <a:chExt cx="790371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8502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(5)1997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中共十五大决定把邓小平理论作为党的指导思想写入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国共产党章程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(6)提出④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一国两制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构想,解决国家统一问题。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意义:邓小平理论把马克思主义基本原理同中国的具体实际结合,继承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和发展了毛泽东思想,是引导中国人民进行改革开放和社会主义现代化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建设的伟大旗帜。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(二)“三个代表”重要思想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内容:中国共产党要始终代表中国先进生产力的发展要求,代表中国先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进文化的前进方向,代表中国最广大人民的根本利益。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意义:创造性地回答了建设什么样的党、怎样建设党的问题,是指导中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国特色社会主义事业不断开创新局面的强大思想武器。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657772" y="2073066"/>
            <a:ext cx="1906116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6182" y="144643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34230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467544" y="2340149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考点一　民主法制建设、“一国两制”与外交成就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908101"/>
            <a:ext cx="1274064" cy="38221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2865600"/>
            <a:ext cx="8127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一、民主法制走向健全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1.法律制度走向健全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(1)“文化大革命”后,党和人民认识到,要保护人民民主,避免社会动乱,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就必须加强社会主义法制建设。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(2)1978年,中共十一届三中全会提出“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有法可依,有法必依,执法必严,违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法必究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”的法制建设方针。不久,在全国范围内平反冤假错案。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411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(三)科学发展观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核心:以人为本。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基本要求:全面、协调、可持续。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根本方法:统筹兼顾。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地位:2007年,在中共十七大上,科学发展观被写进《中国共产党章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程》。2012年,在中共十八大上,科学发展观被确立为中国共产党的指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导思想。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(四)习近平新时代中国特色社会主义思想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背景:2012年,习近平在中共十八届一中全会上当选为中共中央总书记。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07791"/>
            <a:ext cx="8127000" cy="5524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主要内容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从理论和实践结合上系统回答了新时代坚持和发展什么样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的中国特色社会主义、怎样坚持和发展中国特色社会主义这个重大时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代课题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回答了新时代坚持和发展中国特色社会主义的总目标、总任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务、总体布局、战略布局等基本问题。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地位: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2017年,在中共十九大上,习近平新时代中国特色社会主义思想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被确立为中国共产党的指导思想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二、科技、文艺、教育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科技:2003年,“神舟五号”飞船成功返回地面,中国成为世界上第⑤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三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个掌握载人航天技术的国家;1983年,中国成功研制出第一台每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秒运算速度上亿次的计算机——“银河-Ⅰ号”;中国积极参与人类基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因的研究。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42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“文化大革命”结束后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双百”方针得到进一步贯彻执行。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教育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:⑥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1977    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恢复高考制度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实行“科教兴国”发展战略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邓小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平提出“教育要面向现代化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面向世界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面向未来”的指导方针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制定《义务教育法》;实施“211工程”计划;启动“希望工程”。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59" kern="0" spc="11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1.“一国两制”下的特别行政区与民族自治区的异同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(1)同:都享有自治权,都是中央政府管辖下的地方行政区域,不具有任何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独立主权实体的性质。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3046781"/>
            <a:ext cx="1274064" cy="38221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260000"/>
          <a:ext cx="7740000" cy="2377440"/>
        </p:xfrm>
        <a:graphic>
          <a:graphicData uri="http://schemas.openxmlformats.org/drawingml/2006/table">
            <a:tbl>
              <a:tblPr/>
              <a:tblGrid>
                <a:gridCol w="1079672"/>
                <a:gridCol w="3096344"/>
                <a:gridCol w="3563984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特别行政区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民族自治区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区域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港澳地区设立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少数民族聚居地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自治程度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高度的自治权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一定的自治权</a:t>
                      </a:r>
                    </a:p>
                  </a:txBody>
                  <a:tcPr marL="45720" marR="45720"/>
                </a:tc>
              </a:tr>
              <a:tr h="37331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社会制度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资本主义制度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社会主义制度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解决的问题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恢复行使港澳主权,推进实现两岸统一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解决民族问题,实现少数民族管理本民族事务</a:t>
                      </a:r>
                      <a:r>
                        <a:rPr sz="1400" dirty="0"/>
                        <a:t/>
                      </a:r>
                      <a:br>
                        <a:rPr sz="1400" dirty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的愿望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0000" y="3682995"/>
            <a:ext cx="81270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2.新中国外交的发展历程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外交受国际环境和国内局势的制约与影响,并随着国际、国内形势的发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展变化不断调整,新中国外交也是如此。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827981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(2)异</a:t>
            </a:r>
            <a:endParaRPr lang="zh-CN" altLang="en-US" smtClean="0"/>
          </a:p>
          <a:p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558285"/>
          <a:ext cx="7740000" cy="4526280"/>
        </p:xfrm>
        <a:graphic>
          <a:graphicData uri="http://schemas.openxmlformats.org/drawingml/2006/table">
            <a:tbl>
              <a:tblPr/>
              <a:tblGrid>
                <a:gridCol w="719632"/>
                <a:gridCol w="2520280"/>
                <a:gridCol w="2016224"/>
                <a:gridCol w="2483864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国际、国内局势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外交政策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外交成就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新中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国成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立初</a:t>
                      </a: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(1)美苏“冷战”,美国孤立新中国;亚非国家纷纷独立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(2)新中国需要得到国际社会承认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(1)独立自主的外交政策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(2)新中国成立初期的三大外交原则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(3)和平共处五项原则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(1)侧重发展同苏联等社会主义国家的关系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(2)出席日内瓦会议、万隆会议,</a:t>
                      </a:r>
                      <a:r>
                        <a:rPr sz="1400" dirty="0" smtClean="0"/>
                        <a:t/>
                      </a:r>
                      <a:br>
                        <a:rPr sz="1400" dirty="0" smtClean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践行和平共处五项原则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20世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纪70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年代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(1)世界局势发生变化,改善中美</a:t>
                      </a:r>
                      <a:r>
                        <a:rPr sz="1400" dirty="0"/>
                        <a:t/>
                      </a:r>
                      <a:br>
                        <a:rPr sz="1400" dirty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关系成为两国的共同要求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(2)第三世界崛起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(3)中国国际地位提高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“一条线,一大片”,改善同西方国家的关系,积极发展同第三世界国家的关系,应对苏联威胁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(1)恢复在联合国的合法席位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(2)中美关系正常化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(3)中日邦交正常化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改革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开放</a:t>
                      </a: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后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(1)美苏两极格局逐步瓦解,世界多极化趋势加强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(2)中国改革开放,需要稳定的国际环境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坚持独立自主的和平外交政策,反对霸权主义,维护世界和平,为改革开放创造稳定的外部环境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(1)开展以联合国为中心的多边外交活动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(2)积极参与地区性国际组织的活动,倡导建立上海合作组织等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3.新中国成立后我国农村生产关系的四次变革</a:t>
            </a:r>
            <a:endParaRPr lang="zh-CN" altLang="en-US" dirty="0"/>
          </a:p>
        </p:txBody>
      </p:sp>
      <p:graphicFrame>
        <p:nvGraphicFramePr>
          <p:cNvPr id="6" name="表格 4"/>
          <p:cNvGraphicFramePr>
            <a:graphicFrameLocks noGrp="1"/>
          </p:cNvGraphicFramePr>
          <p:nvPr/>
        </p:nvGraphicFramePr>
        <p:xfrm>
          <a:off x="540000" y="1692077"/>
          <a:ext cx="7740000" cy="4297680"/>
        </p:xfrm>
        <a:graphic>
          <a:graphicData uri="http://schemas.openxmlformats.org/drawingml/2006/table">
            <a:tbl>
              <a:tblPr/>
              <a:tblGrid>
                <a:gridCol w="1007664"/>
                <a:gridCol w="2232248"/>
                <a:gridCol w="2232248"/>
                <a:gridCol w="226784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结果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土地改革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地主土地所有制严重阻碍生产力发展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废除地主土地所有制,实行农民土地所有制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解放了农村生产力,为农业生产发展和国家工业化开辟了道路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农业合作化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小农经济难以满足国民经济发展的需要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生产资料从私有制变为公有制,并实行集体经营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进一步提高了农业生产力</a:t>
                      </a:r>
                    </a:p>
                  </a:txBody>
                  <a:tcPr marL="45720" marR="45720"/>
                </a:tc>
              </a:tr>
              <a:tr h="48149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人民公社化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党的主要领导人的主观认识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“一大二公”,合作社的规模大,公有化程度高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超越当时的农村生产力水平,严重挫伤了生产者的积极性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家庭联产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承包责任制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总结了合作社和人民公社化的经验教训,作出正确决策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坚持土地公有制,改革经营管理方式,实行分户经营,自负盈亏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调动了农民的积极性,解放了农村生产力,推动了农业的发展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721159"/>
          <a:ext cx="7740000" cy="4617720"/>
        </p:xfrm>
        <a:graphic>
          <a:graphicData uri="http://schemas.openxmlformats.org/drawingml/2006/table">
            <a:tbl>
              <a:tblPr/>
              <a:tblGrid>
                <a:gridCol w="863648"/>
                <a:gridCol w="2016224"/>
                <a:gridCol w="1728192"/>
                <a:gridCol w="1152128"/>
                <a:gridCol w="1979808"/>
              </a:tblGrid>
              <a:tr h="21605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背景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所要解决的问题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思想精髓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重大作用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三民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鸦片战争以后,先进的中国人提出的救国方案屡屡碰壁,民族危机进一步加深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民族独立和人民民主权利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民权主义(核心)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指导辛亥革命,推翻专制统治,建立中华民国</a:t>
                      </a:r>
                    </a:p>
                  </a:txBody>
                  <a:tcPr marL="45720" marR="45720"/>
                </a:tc>
              </a:tr>
              <a:tr h="83195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毛泽东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思想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1927年,民主革命遭遇了严重挫折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民主革命道路及社会主义改造和建设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实事求是,群众路线,独立自主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指导中国新民主主义革命取得胜利;建立和建设社会主义的重要思想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邓小平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理论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20世纪80年代,和平与发展成为时代的主题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什么是社会主义、怎样建设社会主义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解放思想,实事求是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指引社会主义改革开放和现代化建设不断前进</a:t>
                      </a:r>
                    </a:p>
                  </a:txBody>
                  <a:tcPr marL="45720" marR="45720"/>
                </a:tc>
              </a:tr>
              <a:tr h="83196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“三个代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表”重要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思想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21世纪,世界多极化和经济全球化趋势明显,综合国力的竞争日趋激烈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建设什么样的党、怎样建设党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实事求是,与时俱进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引领中国社会迈向小康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40000" y="1089302"/>
            <a:ext cx="8127000" cy="1970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4.分析比较20世纪以来中国思想界的四大理论成果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32572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(3)1982年,全国人大通过修订的《中华人民共和国宪法》,逐步形成以宪法为核心的中国特色的社会主义法律体系,为依法治国奠定了重要基础。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2.民主制度的完善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(1)1982年,中国共产党确立了与各民主党派“长期共存,互相监督,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肝胆相照,荣辱与共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”的方针,使中国共产党领导的多党合作和政治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协商制度进一步完善。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(2)1984年,颁布《中华人民共和国民族区域自治法》,明确规定,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民族区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域自治是中国的一项基本政治制度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789484" y="3365500"/>
            <a:ext cx="2630388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28126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(3)1998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年通过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中华人民共和国村民委员会组织法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改变了过去上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级政府任命村委会干部的做法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各地在普遍推行村民自治、民主选举的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过程中,创造性地发展了各种村民选举制度。其中比较著名的是创自吉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林省的②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海选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二、“一国两制”的理论和实践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1.“一国两制”伟大构想的提出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(1)背景:1981年9月,全国人大常委会委员长叶剑英发表谈话,就实现祖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国统一问题提出九条方针政策。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(2)提出:20世纪80年代初,邓小平正式提出③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一国两制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的构想。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631450" y="2796012"/>
            <a:ext cx="142838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5364088" y="5090742"/>
            <a:ext cx="1944216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95688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含义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在中华人民共和国内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十亿人口的大陆实行社会主义制度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香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港、台湾实行④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资本主义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制度。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“和平统一、一国两制”是完成祖国统一大业的基本方针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2.香港、澳门回归祖国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(1)⑤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1997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年7月1日,中国正式对香港恢复行使主权。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(2)⑥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1999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年12月20日,中国正式恢复对澳门行使主权。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3.海峡两岸关系的发展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(1)两岸隔绝状态被打破:1979年元旦,中国人民解放军停止炮击金门,实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现了两岸间30年来的真正停火。20世纪80年代,逐渐放宽两岸通邮、通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航、通商的限制,台湾居民赴大陆探亲和经济文化交流等活动不断增加。</a:t>
            </a:r>
            <a:endParaRPr lang="zh-CN" altLang="en-US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2330226" y="1836093"/>
            <a:ext cx="152169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1085136" y="3213734"/>
            <a:ext cx="1038592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1092756" y="3674393"/>
            <a:ext cx="1038592" cy="339091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368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达成“九二共识”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:1992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两会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海基会和海协会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达成“海峡两岸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均坚持⑦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一个中国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原则”的重要共识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这是两岸关系发展的一次历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史性突破。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(3)新发展:2005年,中国国民党主席连战访问祖国大陆,胡锦涛会见连战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一行。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2008年,两岸实现了直接通邮、通航、通商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三、全方位外交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1.背景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(1)中共十一届三中全会以后,党和国家的工作重点转移到经济建设上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来,实行改革开放,需要一个和平的国际环境。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(2)反对⑧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霸权主义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,维护世界和平,成为中国外交政策的目标。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581572" y="1760657"/>
            <a:ext cx="1485880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1615480" y="5444113"/>
            <a:ext cx="1516360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51672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2.表现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(1)开展以联合国为中心的多边外交。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(2)积极参与地区性国际组织的外交活动。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(3)积极发展与周边国家的睦邻友好关系。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(4)积极发展全球伙伴关系,推动构建⑨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人类命运共同体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3.影响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(1)中国特色大国外交全面推进,形成全方位、多层次、立体化的外交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布局。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(2)中国的国际地位不断提高,成为维护和促进世界和平、稳定与发展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的坚定力量,在国际事务中发挥着日益重要的作用。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749924" y="3074669"/>
            <a:ext cx="2285588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12773"/>
            <a:ext cx="8127000" cy="422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考点二　改革开放与辉煌成就</a:t>
            </a:r>
            <a:endParaRPr lang="zh-CN" altLang="en-US" sz="2200" b="1" dirty="0" smtClean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一、从计划经济到市场经济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1.伟大的历史转折——中共十一届三中全会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(1)内容:重新确立了解放思想、实事求是的马克思主义思想路线,抛弃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了“以阶级斗争为纲”的“左”倾错误方针,作出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把党和国家工作的重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点转移到社会主义现代化建设上来的战略决策,确定今后党和国家的工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作要以经济建设为中心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(2)意义:是新中国历史上的重大转折,成为实行改革开放和开辟中国特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色社会主义道路的起点。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真理标准问题大讨论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粉碎“四人帮”以后,中国面临向何处去的问题,人们要求平反冤假错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案,纠正“文化大革命”的错误。但是当时的中央领导人,提出“两个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凡是”的方针,继续坚持“左”的错误。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邓小平复出后,提出要完整准确地对待毛泽东思想,支持关于真理标准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问题的讨论,强调“实践是检验真理的唯一标准”,否定了“两个凡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是”的观点。1978年5月,以《实践是检验真理的唯一标准》的发表为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标志,全国范围内掀起了一场关于真理标准问题的大讨论,打破了“两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个凡是”的思想束缚。这次讨论打破了长期以来对毛泽东个人崇拜的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教条主义的局面,形成了一场广泛而深刻的思想解放运动。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CBEDAC51-7578-4DED-B5EC-86B5FA788131}">
  <ds:schemaRefs/>
</ds:datastoreItem>
</file>

<file path=customXml/itemProps10.xml><?xml version="1.0" encoding="utf-8"?>
<ds:datastoreItem xmlns:ds="http://schemas.openxmlformats.org/officeDocument/2006/customXml" ds:itemID="{CB4738CA-B9EB-48E8-B33D-BB48746946EE}">
  <ds:schemaRefs/>
</ds:datastoreItem>
</file>

<file path=customXml/itemProps11.xml><?xml version="1.0" encoding="utf-8"?>
<ds:datastoreItem xmlns:ds="http://schemas.openxmlformats.org/officeDocument/2006/customXml" ds:itemID="{3400F465-010F-475D-B20D-9C9EDEBEFBA0}">
  <ds:schemaRefs/>
</ds:datastoreItem>
</file>

<file path=customXml/itemProps12.xml><?xml version="1.0" encoding="utf-8"?>
<ds:datastoreItem xmlns:ds="http://schemas.openxmlformats.org/officeDocument/2006/customXml" ds:itemID="{1D507FA9-DAEA-4511-A84A-0E80E18A6839}">
  <ds:schemaRefs/>
</ds:datastoreItem>
</file>

<file path=customXml/itemProps13.xml><?xml version="1.0" encoding="utf-8"?>
<ds:datastoreItem xmlns:ds="http://schemas.openxmlformats.org/officeDocument/2006/customXml" ds:itemID="{7E0F0BC8-D8EB-44AE-B520-D7D7D99D7D17}">
  <ds:schemaRefs/>
</ds:datastoreItem>
</file>

<file path=customXml/itemProps14.xml><?xml version="1.0" encoding="utf-8"?>
<ds:datastoreItem xmlns:ds="http://schemas.openxmlformats.org/officeDocument/2006/customXml" ds:itemID="{A158B2CD-AAAD-4DB2-BFF8-44E545A3308B}">
  <ds:schemaRefs/>
</ds:datastoreItem>
</file>

<file path=customXml/itemProps15.xml><?xml version="1.0" encoding="utf-8"?>
<ds:datastoreItem xmlns:ds="http://schemas.openxmlformats.org/officeDocument/2006/customXml" ds:itemID="{DE534C44-1E95-4DD9-9613-293693D445FC}">
  <ds:schemaRefs/>
</ds:datastoreItem>
</file>

<file path=customXml/itemProps16.xml><?xml version="1.0" encoding="utf-8"?>
<ds:datastoreItem xmlns:ds="http://schemas.openxmlformats.org/officeDocument/2006/customXml" ds:itemID="{D16A3476-68A0-49FD-8106-C980E13CCB81}">
  <ds:schemaRefs/>
</ds:datastoreItem>
</file>

<file path=customXml/itemProps17.xml><?xml version="1.0" encoding="utf-8"?>
<ds:datastoreItem xmlns:ds="http://schemas.openxmlformats.org/officeDocument/2006/customXml" ds:itemID="{BCD9CD19-8F8C-4C2E-945D-1798A177135C}">
  <ds:schemaRefs/>
</ds:datastoreItem>
</file>

<file path=customXml/itemProps18.xml><?xml version="1.0" encoding="utf-8"?>
<ds:datastoreItem xmlns:ds="http://schemas.openxmlformats.org/officeDocument/2006/customXml" ds:itemID="{1066C501-BFC8-49E6-A614-3281A55E5747}">
  <ds:schemaRefs/>
</ds:datastoreItem>
</file>

<file path=customXml/itemProps19.xml><?xml version="1.0" encoding="utf-8"?>
<ds:datastoreItem xmlns:ds="http://schemas.openxmlformats.org/officeDocument/2006/customXml" ds:itemID="{1EB5C20B-21A1-4ED1-8EB4-ED9DB899D7A4}">
  <ds:schemaRefs/>
</ds:datastoreItem>
</file>

<file path=customXml/itemProps2.xml><?xml version="1.0" encoding="utf-8"?>
<ds:datastoreItem xmlns:ds="http://schemas.openxmlformats.org/officeDocument/2006/customXml" ds:itemID="{120C3E6B-AC4F-492F-8820-16EFFF4B9737}">
  <ds:schemaRefs/>
</ds:datastoreItem>
</file>

<file path=customXml/itemProps20.xml><?xml version="1.0" encoding="utf-8"?>
<ds:datastoreItem xmlns:ds="http://schemas.openxmlformats.org/officeDocument/2006/customXml" ds:itemID="{F5B3F0CF-F944-4683-81BE-74C4276E7A84}">
  <ds:schemaRefs/>
</ds:datastoreItem>
</file>

<file path=customXml/itemProps21.xml><?xml version="1.0" encoding="utf-8"?>
<ds:datastoreItem xmlns:ds="http://schemas.openxmlformats.org/officeDocument/2006/customXml" ds:itemID="{4A6BB29F-512D-4AFE-B4A8-D0B41B99C56D}">
  <ds:schemaRefs/>
</ds:datastoreItem>
</file>

<file path=customXml/itemProps22.xml><?xml version="1.0" encoding="utf-8"?>
<ds:datastoreItem xmlns:ds="http://schemas.openxmlformats.org/officeDocument/2006/customXml" ds:itemID="{DF3B2B83-10E7-4057-8928-F3C549665087}">
  <ds:schemaRefs/>
</ds:datastoreItem>
</file>

<file path=customXml/itemProps23.xml><?xml version="1.0" encoding="utf-8"?>
<ds:datastoreItem xmlns:ds="http://schemas.openxmlformats.org/officeDocument/2006/customXml" ds:itemID="{DCD12931-30B4-4667-A811-B02BB2E17C50}">
  <ds:schemaRefs/>
</ds:datastoreItem>
</file>

<file path=customXml/itemProps24.xml><?xml version="1.0" encoding="utf-8"?>
<ds:datastoreItem xmlns:ds="http://schemas.openxmlformats.org/officeDocument/2006/customXml" ds:itemID="{47BC965F-89C7-4792-A3D3-D9466063C28C}">
  <ds:schemaRefs/>
</ds:datastoreItem>
</file>

<file path=customXml/itemProps25.xml><?xml version="1.0" encoding="utf-8"?>
<ds:datastoreItem xmlns:ds="http://schemas.openxmlformats.org/officeDocument/2006/customXml" ds:itemID="{F3A00FE8-B2A2-48CA-BB97-8FF5661F3B67}">
  <ds:schemaRefs/>
</ds:datastoreItem>
</file>

<file path=customXml/itemProps3.xml><?xml version="1.0" encoding="utf-8"?>
<ds:datastoreItem xmlns:ds="http://schemas.openxmlformats.org/officeDocument/2006/customXml" ds:itemID="{1E71D40E-3BB9-45A4-8606-A9EA5390F1DD}">
  <ds:schemaRefs/>
</ds:datastoreItem>
</file>

<file path=customXml/itemProps4.xml><?xml version="1.0" encoding="utf-8"?>
<ds:datastoreItem xmlns:ds="http://schemas.openxmlformats.org/officeDocument/2006/customXml" ds:itemID="{1E577DD4-EFE7-4527-BC45-6BF3DD7A75D5}">
  <ds:schemaRefs/>
</ds:datastoreItem>
</file>

<file path=customXml/itemProps5.xml><?xml version="1.0" encoding="utf-8"?>
<ds:datastoreItem xmlns:ds="http://schemas.openxmlformats.org/officeDocument/2006/customXml" ds:itemID="{F157DD01-BA96-4B20-A64C-976C38C5A2D6}">
  <ds:schemaRefs/>
</ds:datastoreItem>
</file>

<file path=customXml/itemProps6.xml><?xml version="1.0" encoding="utf-8"?>
<ds:datastoreItem xmlns:ds="http://schemas.openxmlformats.org/officeDocument/2006/customXml" ds:itemID="{DEEDC7F6-5CB1-47F2-857C-95E116FCF877}">
  <ds:schemaRefs/>
</ds:datastoreItem>
</file>

<file path=customXml/itemProps7.xml><?xml version="1.0" encoding="utf-8"?>
<ds:datastoreItem xmlns:ds="http://schemas.openxmlformats.org/officeDocument/2006/customXml" ds:itemID="{AC90BD04-9FEB-45A6-BC57-44FDB55E10B9}">
  <ds:schemaRefs/>
</ds:datastoreItem>
</file>

<file path=customXml/itemProps8.xml><?xml version="1.0" encoding="utf-8"?>
<ds:datastoreItem xmlns:ds="http://schemas.openxmlformats.org/officeDocument/2006/customXml" ds:itemID="{1C2E00C1-6D22-4B50-AFB3-1F3367759BCF}">
  <ds:schemaRefs/>
</ds:datastoreItem>
</file>

<file path=customXml/itemProps9.xml><?xml version="1.0" encoding="utf-8"?>
<ds:datastoreItem xmlns:ds="http://schemas.openxmlformats.org/officeDocument/2006/customXml" ds:itemID="{2653BB3D-DDF2-4F5B-85B3-98A2EAA2C8E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2582</Words>
  <Application>Microsoft Office PowerPoint</Application>
  <PresentationFormat>Custom</PresentationFormat>
  <Paragraphs>249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2019-07-12T05:09:53Z</dcterms:modified>
</cp:coreProperties>
</file>