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06"/>
  </p:notesMasterIdLst>
  <p:handoutMasterIdLst>
    <p:handoutMasterId r:id="rId107"/>
  </p:handoutMasterIdLst>
  <p:sldIdLst>
    <p:sldId id="373" r:id="rId3"/>
    <p:sldId id="299" r:id="rId4"/>
    <p:sldId id="300" r:id="rId5"/>
    <p:sldId id="375" r:id="rId6"/>
    <p:sldId id="315" r:id="rId7"/>
    <p:sldId id="302" r:id="rId8"/>
    <p:sldId id="480" r:id="rId9"/>
    <p:sldId id="304" r:id="rId10"/>
    <p:sldId id="451" r:id="rId11"/>
    <p:sldId id="305" r:id="rId12"/>
    <p:sldId id="306" r:id="rId13"/>
    <p:sldId id="316" r:id="rId14"/>
    <p:sldId id="377" r:id="rId15"/>
    <p:sldId id="378" r:id="rId16"/>
    <p:sldId id="321" r:id="rId17"/>
    <p:sldId id="380" r:id="rId18"/>
    <p:sldId id="322" r:id="rId19"/>
    <p:sldId id="381" r:id="rId20"/>
    <p:sldId id="382" r:id="rId21"/>
    <p:sldId id="383" r:id="rId22"/>
    <p:sldId id="323" r:id="rId23"/>
    <p:sldId id="384" r:id="rId24"/>
    <p:sldId id="307" r:id="rId25"/>
    <p:sldId id="385" r:id="rId26"/>
    <p:sldId id="318" r:id="rId27"/>
    <p:sldId id="386" r:id="rId28"/>
    <p:sldId id="317" r:id="rId29"/>
    <p:sldId id="387" r:id="rId30"/>
    <p:sldId id="319" r:id="rId31"/>
    <p:sldId id="388" r:id="rId32"/>
    <p:sldId id="344" r:id="rId33"/>
    <p:sldId id="392" r:id="rId34"/>
    <p:sldId id="346" r:id="rId35"/>
    <p:sldId id="393" r:id="rId36"/>
    <p:sldId id="347" r:id="rId37"/>
    <p:sldId id="348" r:id="rId38"/>
    <p:sldId id="349" r:id="rId39"/>
    <p:sldId id="394" r:id="rId40"/>
    <p:sldId id="351" r:id="rId41"/>
    <p:sldId id="481" r:id="rId42"/>
    <p:sldId id="395" r:id="rId43"/>
    <p:sldId id="396" r:id="rId44"/>
    <p:sldId id="352" r:id="rId45"/>
    <p:sldId id="397" r:id="rId46"/>
    <p:sldId id="482" r:id="rId47"/>
    <p:sldId id="483" r:id="rId48"/>
    <p:sldId id="485" r:id="rId49"/>
    <p:sldId id="484" r:id="rId50"/>
    <p:sldId id="486" r:id="rId51"/>
    <p:sldId id="356" r:id="rId52"/>
    <p:sldId id="398" r:id="rId53"/>
    <p:sldId id="357" r:id="rId54"/>
    <p:sldId id="399" r:id="rId55"/>
    <p:sldId id="400" r:id="rId56"/>
    <p:sldId id="401" r:id="rId57"/>
    <p:sldId id="402" r:id="rId58"/>
    <p:sldId id="403" r:id="rId59"/>
    <p:sldId id="487" r:id="rId60"/>
    <p:sldId id="488" r:id="rId61"/>
    <p:sldId id="489" r:id="rId62"/>
    <p:sldId id="490" r:id="rId63"/>
    <p:sldId id="491" r:id="rId64"/>
    <p:sldId id="327" r:id="rId65"/>
    <p:sldId id="328" r:id="rId66"/>
    <p:sldId id="492" r:id="rId67"/>
    <p:sldId id="329" r:id="rId68"/>
    <p:sldId id="493" r:id="rId69"/>
    <p:sldId id="330" r:id="rId70"/>
    <p:sldId id="331" r:id="rId71"/>
    <p:sldId id="404" r:id="rId72"/>
    <p:sldId id="405" r:id="rId73"/>
    <p:sldId id="339" r:id="rId74"/>
    <p:sldId id="406" r:id="rId75"/>
    <p:sldId id="340" r:id="rId76"/>
    <p:sldId id="407" r:id="rId77"/>
    <p:sldId id="313" r:id="rId78"/>
    <p:sldId id="408" r:id="rId79"/>
    <p:sldId id="409" r:id="rId80"/>
    <p:sldId id="410" r:id="rId81"/>
    <p:sldId id="418" r:id="rId82"/>
    <p:sldId id="429" r:id="rId83"/>
    <p:sldId id="430" r:id="rId84"/>
    <p:sldId id="431" r:id="rId85"/>
    <p:sldId id="432" r:id="rId86"/>
    <p:sldId id="434" r:id="rId87"/>
    <p:sldId id="435" r:id="rId88"/>
    <p:sldId id="479" r:id="rId89"/>
    <p:sldId id="436" r:id="rId90"/>
    <p:sldId id="437" r:id="rId91"/>
    <p:sldId id="494" r:id="rId92"/>
    <p:sldId id="496" r:id="rId93"/>
    <p:sldId id="497" r:id="rId94"/>
    <p:sldId id="442" r:id="rId95"/>
    <p:sldId id="495" r:id="rId96"/>
    <p:sldId id="443" r:id="rId97"/>
    <p:sldId id="444" r:id="rId98"/>
    <p:sldId id="498" r:id="rId99"/>
    <p:sldId id="499" r:id="rId100"/>
    <p:sldId id="500" r:id="rId101"/>
    <p:sldId id="445" r:id="rId102"/>
    <p:sldId id="446" r:id="rId103"/>
    <p:sldId id="501" r:id="rId104"/>
    <p:sldId id="502" r:id="rId105"/>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1" autoAdjust="0"/>
    <p:restoredTop sz="94706" autoAdjust="0"/>
  </p:normalViewPr>
  <p:slideViewPr>
    <p:cSldViewPr>
      <p:cViewPr>
        <p:scale>
          <a:sx n="33" d="100"/>
          <a:sy n="33" d="100"/>
        </p:scale>
        <p:origin x="-1086" y="-504"/>
      </p:cViewPr>
      <p:guideLst>
        <p:guide orient="horz" pos="4196"/>
        <p:guide pos="7485"/>
      </p:guideLst>
    </p:cSldViewPr>
  </p:slideViewPr>
  <p:notesTextViewPr>
    <p:cViewPr>
      <p:scale>
        <a:sx n="100" d="100"/>
        <a:sy n="100" d="100"/>
      </p:scale>
      <p:origin x="0" y="0"/>
    </p:cViewPr>
  </p:notesTextViewPr>
  <p:sorterViewPr>
    <p:cViewPr>
      <p:scale>
        <a:sx n="66" d="100"/>
        <a:sy n="66" d="100"/>
      </p:scale>
      <p:origin x="0" y="20190"/>
    </p:cViewPr>
  </p:sorter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handoutMaster" Target="handoutMasters/handout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80.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84421" y="2694505"/>
            <a:ext cx="2839239" cy="1107996"/>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模块一</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5676845"/>
            <a:ext cx="14015340" cy="1200329"/>
          </a:xfrm>
          <a:prstGeom prst="rect">
            <a:avLst/>
          </a:prstGeom>
          <a:noFill/>
        </p:spPr>
        <p:txBody>
          <a:bodyPr wrap="square" rtlCol="0">
            <a:spAutoFit/>
          </a:bodyPr>
          <a:lstStyle/>
          <a:p>
            <a:r>
              <a:rPr lang="zh-CN" altLang="en-US" sz="7200" b="1" dirty="0" smtClean="0">
                <a:latin typeface="微软雅黑" panose="020B0503020204020204" pitchFamily="34" charset="-122"/>
                <a:ea typeface="微软雅黑" panose="020B0503020204020204" pitchFamily="34" charset="-122"/>
              </a:rPr>
              <a:t>专题四　古代希腊、罗马文明</a:t>
            </a:r>
            <a:endParaRPr lang="en-US" altLang="zh-CN" sz="7200" b="1" dirty="0" smtClean="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4154984"/>
            <a:chOff x="8666934" y="9466714"/>
            <a:chExt cx="13930410" cy="4154984"/>
          </a:xfrm>
        </p:grpSpPr>
        <p:sp>
          <p:nvSpPr>
            <p:cNvPr id="13" name="TextBox 12"/>
            <p:cNvSpPr txBox="1"/>
            <p:nvPr/>
          </p:nvSpPr>
          <p:spPr>
            <a:xfrm>
              <a:off x="9024124" y="9466714"/>
              <a:ext cx="13573220" cy="3139321"/>
            </a:xfrm>
            <a:prstGeom prst="rect">
              <a:avLst/>
            </a:prstGeom>
            <a:noFill/>
          </p:spPr>
          <p:txBody>
            <a:bodyPr wrap="square" rtlCol="0">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hlinkClick r:id="rId3" action="ppaction://hlinksldjump"/>
                </a:rPr>
                <a:t>体系构建 宏观把握</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5" action="ppaction://hlinksldjump"/>
                </a:rPr>
                <a:t>主题关联 突破大题</a:t>
              </a:r>
              <a:endParaRPr lang="en-US" altLang="zh-CN" sz="4400" dirty="0" smtClean="0">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4154984"/>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en-US" sz="4400" dirty="0" smtClean="0">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1</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90232"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古代雅典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五百人议事会为公民大会常设机构。该机构以抽签选举方式从雅典的</a:t>
            </a:r>
            <a:r>
              <a:rPr lang="en-US" altLang="zh-CN" sz="4400" dirty="0" smtClean="0">
                <a:latin typeface="微软雅黑" panose="020B0503020204020204" pitchFamily="34" charset="-122"/>
                <a:ea typeface="微软雅黑" panose="020B0503020204020204" pitchFamily="34" charset="-122"/>
              </a:rPr>
              <a:t>10</a:t>
            </a:r>
            <a:r>
              <a:rPr lang="zh-CN" altLang="zh-CN" sz="4400" dirty="0" smtClean="0">
                <a:latin typeface="微软雅黑" panose="020B0503020204020204" pitchFamily="34" charset="-122"/>
                <a:ea typeface="微软雅黑" panose="020B0503020204020204" pitchFamily="34" charset="-122"/>
              </a:rPr>
              <a:t>个部落中各选</a:t>
            </a:r>
            <a:r>
              <a:rPr lang="en-US" altLang="zh-CN" sz="4400" dirty="0" smtClean="0">
                <a:latin typeface="微软雅黑" panose="020B0503020204020204" pitchFamily="34" charset="-122"/>
                <a:ea typeface="微软雅黑" panose="020B0503020204020204" pitchFamily="34" charset="-122"/>
              </a:rPr>
              <a:t>50</a:t>
            </a:r>
            <a:r>
              <a:rPr lang="zh-CN" altLang="zh-CN" sz="4400" dirty="0" smtClean="0">
                <a:latin typeface="微软雅黑" panose="020B0503020204020204" pitchFamily="34" charset="-122"/>
                <a:ea typeface="微软雅黑" panose="020B0503020204020204" pitchFamily="34" charset="-122"/>
              </a:rPr>
              <a:t>名代表组成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议事会席位任期一年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不得连任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任何公民一生中担任议事会成员不得超过两次。这样的规定旨在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杜绝僭主政治出现的可能性</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保证各部落在公共事务中平等</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努力实现决策的公正与合理</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最大限度体现人民主权原则</a:t>
            </a:r>
          </a:p>
          <a:p>
            <a:pPr>
              <a:lnSpc>
                <a:spcPct val="150000"/>
              </a:lnSpc>
            </a:pPr>
            <a:endParaRPr lang="en-US" altLang="zh-CN" sz="44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944540" y="3845589"/>
            <a:ext cx="20018224" cy="8144153"/>
          </a:xfrm>
          <a:prstGeom prst="rect">
            <a:avLst/>
          </a:prstGeom>
        </p:spPr>
        <p:txBody>
          <a:bodyPr wrap="square">
            <a:spAutoFit/>
          </a:bodyPr>
          <a:lstStyle/>
          <a:p>
            <a:pPr algn="ctr">
              <a:lnSpc>
                <a:spcPct val="150000"/>
              </a:lnSpc>
            </a:pPr>
            <a:r>
              <a:rPr lang="zh-CN" altLang="zh-CN" sz="4600" b="1" dirty="0" smtClean="0">
                <a:latin typeface="微软雅黑" panose="020B0503020204020204" pitchFamily="34" charset="-122"/>
                <a:ea typeface="微软雅黑" panose="020B0503020204020204" pitchFamily="34" charset="-122"/>
              </a:rPr>
              <a:t>影响、作用类非选择题</a:t>
            </a: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设问方式</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限定性的设问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如产生了什么样的消极影响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有何积极影响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在政治上、经济上的影响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对世界、中国的政治、经济、思想等方面产生了怎样的影响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宽泛性的设问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如产生了什么影响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其历史作用如何等。需要一分为二地分析消极影响和积极影响或消极作用和积极作用。</a:t>
            </a: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答题模板</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第一种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政治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思想文化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政治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思想文化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p:txBody>
      </p:sp>
      <p:grpSp>
        <p:nvGrpSpPr>
          <p:cNvPr id="9"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2" name="组合 11"/>
          <p:cNvGrpSpPr/>
          <p:nvPr/>
        </p:nvGrpSpPr>
        <p:grpSpPr>
          <a:xfrm>
            <a:off x="1955283" y="3060750"/>
            <a:ext cx="3157609" cy="830997"/>
            <a:chOff x="1955283" y="3420790"/>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4" name="TextBox 13"/>
            <p:cNvSpPr txBox="1"/>
            <p:nvPr/>
          </p:nvSpPr>
          <p:spPr>
            <a:xfrm>
              <a:off x="2169598" y="342079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政治影响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主要从是否使社会性质发生变化、是否影响了政治势力的消长、是否有利于社会的稳定、是否有利于民族团结和国家统一等方面回答。</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经济影响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要从是否促进经济的发展、是否开创新的经济发展模式、是否促进了经济理论的变革、是否增加了政府的财政收入、是否使经济结构和经济格局发生变化、是否促进了国内外经济的交流、是否增强了国力、是否减轻了人民的负担、是否提高了人民的生活水平等方面回答。</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思想文化影响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主要从是否冲击了传统思想或占统治地位的思想、是否宣传了进步思想、是否促进了思想解放、是否提出了新的理论等方面回答。</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国际关系影响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主要从是否影响到两国关系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促进友好合作或加深矛盾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、是否引起国际政治格局的变动、是否影响地区或世界的和平、是否影响其他国家的发展等方面回答。</a:t>
            </a:r>
          </a:p>
          <a:p>
            <a:pPr>
              <a:lnSpc>
                <a:spcPct val="150000"/>
              </a:lnSpc>
            </a:pPr>
            <a:r>
              <a:rPr lang="zh-CN" altLang="zh-CN" sz="4400" dirty="0" smtClean="0">
                <a:latin typeface="微软雅黑" panose="020B0503020204020204" pitchFamily="34" charset="-122"/>
                <a:ea typeface="微软雅黑" panose="020B0503020204020204" pitchFamily="34" charset="-122"/>
              </a:rPr>
              <a:t>第二种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现实影响和深远影响。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现实影响是指对当时产生的直接作用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表现为目的或动机实现的影响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等同于直接影响。</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深远影响是指对后世产生的影响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具体表现为影响的时代性、历史趋势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如生产力的发展、社会发展趋势等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5050998"/>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第三种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主观影响和客观影响。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主观影响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可从主观目的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动机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、决策或政策、方针、经验等方面思考。</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客观影响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可从自然或社会环境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形势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、经济现状、政治现状、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生产力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科技等方面思考。</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4104" y="2772718"/>
            <a:ext cx="19806652" cy="7919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772718"/>
            <a:ext cx="19219484"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雅典的民主选举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符合民主制发展进程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与杜绝僭主政治无直接关联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雅典民主是保障公民的民主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而不是部落的平等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选举的公正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不能保证决策的公正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根据材料“抽签选举方式</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各选</a:t>
            </a:r>
            <a:r>
              <a:rPr lang="en-US" altLang="zh-CN" sz="4400" dirty="0" smtClean="0">
                <a:solidFill>
                  <a:srgbClr val="A50021"/>
                </a:solidFill>
                <a:latin typeface="微软雅黑" panose="020B0503020204020204" pitchFamily="34" charset="-122"/>
                <a:ea typeface="微软雅黑" panose="020B0503020204020204" pitchFamily="34" charset="-122"/>
              </a:rPr>
              <a:t>50</a:t>
            </a:r>
            <a:r>
              <a:rPr lang="zh-CN" altLang="zh-CN" sz="4400" dirty="0" smtClean="0">
                <a:solidFill>
                  <a:srgbClr val="A50021"/>
                </a:solidFill>
                <a:latin typeface="微软雅黑" panose="020B0503020204020204" pitchFamily="34" charset="-122"/>
                <a:ea typeface="微软雅黑" panose="020B0503020204020204" pitchFamily="34" charset="-122"/>
              </a:rPr>
              <a:t>名代表组成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议事会席位任期一年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不得连任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任何公民一生中担任议事会成员不得超过两次”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最大限度保证人民主权、轮番而治是雅典民主的特色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874208"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在雅典城邦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公民可以在公民大会上提出修改或废除法律的提议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若其提议得不到通过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则这一行为将被起诉为不法行为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这一公民也将受到处罚。这反映出雅典政治生活中</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公民大会是最高权力机关</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公民的个人权利受到限制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重视法律的稳定性和权威性</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建立了完备的司法监督体系</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730192"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72718"/>
            <a:ext cx="1872208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 </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材料体现公民在公民大会上可以提议修改或废除法律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但若提议不能通过则将遭受处罚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这与公民大会是最高权力机关无关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材料体现了在公民大会上公民修改或废除法律的提议如不能通过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要对该公民进行处罚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并非限制公民的个人权利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在公民大会上公民修改或废除法律的提议不能通过时公民要接受处罚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可以让公民在提议修改或废除法律时更加慎重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从而保障法律的稳定性和权威性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建立完备的司法监督体系与材料无关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234248" cy="10295126"/>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对雅典民主政治认识的四个误区</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从民主运作形式上看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过于泛滥的直接民主成为政治腐败、社会动乱的隐患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不可误认为直接民主是最理想和完美无缺的运作方式。</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从局限性上看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雅典民主只是“成年男性公民的民主”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不能说成是全体雅典男性居民的民主。</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从实质上看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雅典民主政治实质上是奴隶主贵族阶级的专政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不可误认为是封建地主阶级的专政。</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从影响上看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雅典民主的理论与实践为近代西方政治制度奠定了基础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不可误认为其为近代欧美国家的立法和司法提供了完备的体系。</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952332" y="2772718"/>
            <a:ext cx="20010432"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历史学家修昔底德指出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雅典公民只是言辞的欣赏者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根据演说词的好坏来判断事实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而政治领袖们“忙于施展个人阴谋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以图获得对民众的领导权”。这一论述旨在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表达对雅典公民的赞赏</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说明民主政治存在弊端</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表达对民主政治的反对</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说明政治素养的重要性</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74208"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00710"/>
            <a:ext cx="18578064" cy="911364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据材料“雅典公民只是言辞的欣赏者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根据演说词的好坏来判断事实”可知修昔底德批判了雅典公民的行为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据材料“雅典公民</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根据演说词的好坏来判断事实”和政治领袖们“忙于施展个人阴谋”可知雅典的民主存在局限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材料“雅典公民只是言辞的欣赏者”和“政治领袖们‘忙于施展个人阴谋’”说明修昔底德批判雅典没有实现真正的民主政治而不是否定民主政治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据材料可知修昔底德对雅典政治领袖和公民的政治素养进行了批判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但这并非材料主旨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24340" y="2772718"/>
            <a:ext cx="19794408"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公元前</a:t>
            </a:r>
            <a:r>
              <a:rPr lang="en-US" altLang="zh-CN" sz="4400" dirty="0" smtClean="0">
                <a:latin typeface="微软雅黑" panose="020B0503020204020204" pitchFamily="34" charset="-122"/>
                <a:ea typeface="微软雅黑" panose="020B0503020204020204" pitchFamily="34" charset="-122"/>
              </a:rPr>
              <a:t>413</a:t>
            </a:r>
            <a:r>
              <a:rPr lang="zh-CN" altLang="zh-CN"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雅典远征西西里失败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很多雅典人攻击那些赞成远征的演说家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而忘记自己所投的赞成远征的那一票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其出尔反尔的做法几近无赖。材料主要反映了雅典</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直接民主存在决策风险</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公民道德素质严重缺失</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演说术有助于民主决策</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民主只是流于形式</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658184" cy="6984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44726"/>
            <a:ext cx="18290032"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题干中雅典公民由赞成到攻击那些赞成远征的演说家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说明了雅典直接民主的非理性弊端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题干反映的是公民前后矛盾的行为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不是论述公民道德素质问题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题干侧重反映公民前后不同的态度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非侧重演说术的功用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雅典民主是古代世界中的辉煌成就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且对近现代世界产生一定的影响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并非流于形式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61845"/>
            <a:ext cx="19946216"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雅典民主政治对近代西方政治的影响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“法律面前人人平等”的政治原则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这是后世任何一种民主政治都遵循的基本政治原则。在此基础上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启蒙思想家洛克创立了系统的天赋人权学说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其核心就是主张“法律面前人人平等”。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国家机构“三权分立”的组织形式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雅典的公民大会、五百人议事会和陪审法庭是国家最主要的民主机构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它们分别拥有立法权、行政权和司法权。资产阶级政治思想家洛克、孟德斯鸠等进一步发展了源于希腊的“三权分立”的政治思想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使其在维护资产阶级统治和资产阶级整体利益中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更加显示了它的功能。</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0" name="TextBox 9"/>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8" name="2LLS7.EPS" descr="id:2147495542;FounderCES"/>
          <p:cNvPicPr/>
          <p:nvPr/>
        </p:nvPicPr>
        <p:blipFill>
          <a:blip r:embed="rId3" cstate="print"/>
          <a:stretch>
            <a:fillRect/>
          </a:stretch>
        </p:blipFill>
        <p:spPr>
          <a:xfrm>
            <a:off x="3464228" y="4428902"/>
            <a:ext cx="15978256" cy="40324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946216" cy="7082323"/>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“少数服从多数”的决策原则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雅典民主政治在处理国家事务的时候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对事务的决策以多数人的意愿为取向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“少数服从多数”成为决策必须遵循的一个基本原则。近现代的西方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一般说来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各国的议事会在决策上也遵循这一原则。</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国家公职选举任期原则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雅典的公职选举任期制作为民主政治的一个基本原则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为社会公共权力的产生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和平、合理、有序的转换提供了制度上的保障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它对于一切民主政治具有普遍的意义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为后来西方民主所承袭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成为国家选拔公职人员的主要制度。</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94621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雅典民主政体从梭伦时期开始到伯利克里时期完成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公民大会成为事实上的最高权力和立法机构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五百人议事会成为最高行政机关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陪审法庭成为最高司法和监察机构。这种权力的划分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不利于雅典公民参与国家管理</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呈现出三权分立的趋势</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奠定了近代西方代议制的基础</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激发了居民参政的热情</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77048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772718"/>
            <a:ext cx="1836204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根据所学知识可知这种权力的划分是雅典民主政治的体现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有利于雅典公民参与国家管理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根据材料“公民大会成为事实上的最高权力和立法机构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五百人议事会成为最高行政机关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陪审法庭成为最高司法和监察机构”得出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这种权力的划分呈现出三权分立的趋势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根据所学知识可知启蒙思想奠定了近代西方代议制的基础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根据所学知识可知只有雅典公民才有参政权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而不是“居民”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2332" y="3924846"/>
            <a:ext cx="20226456" cy="8108887"/>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依托历史情境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推断雅典民主政治的状况</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公元前</a:t>
            </a: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世纪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雅典公民获得更多表达自己想法的机会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公民的成功“依赖于在大型公共集会上谈话、论辩与说服的能力”。据此可知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在当时雅典</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公民必须能言善辩</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参政议政十分活跃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民主政治出现危机</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内乱引发思想纷争</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72532" y="3060750"/>
            <a:ext cx="2872528" cy="872030"/>
          </a:xfrm>
          <a:prstGeom prst="rect">
            <a:avLst/>
          </a:prstGeom>
          <a:noFill/>
          <a:ln w="9525">
            <a:noFill/>
            <a:miter lim="800000"/>
            <a:headEnd/>
            <a:tailEnd/>
          </a:ln>
          <a:effectLst/>
        </p:spPr>
      </p:pic>
      <p:sp>
        <p:nvSpPr>
          <p:cNvPr id="11" name="TextBox 10"/>
          <p:cNvSpPr txBox="1"/>
          <p:nvPr/>
        </p:nvSpPr>
        <p:spPr>
          <a:xfrm>
            <a:off x="2016548" y="3060750"/>
            <a:ext cx="3024336" cy="861774"/>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946216"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885360"/>
            <a:ext cx="1872208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本题以雅典注重公民谈话、辩论的能力为切入点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考查雅典民主政治制度。本题考查学生对材料有效信息提取、解读与分析的能力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考查新课程标准中历史时空观、史料实证、历史解释等素养。材料关键信息是雅典公民的成功“依赖于在大型公共集会上谈话、论辩与说服的能力”。在大型集会上发表个人主张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赢得民众支持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这是民主政治的体现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是公民参政议政活跃的表现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项错在“必须”一词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表述过于绝对</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项错在“危机”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材料本身无法体现</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项错在“内乱”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材料无法体现。</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844726"/>
            <a:ext cx="1965818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雅典公民有权对公民大会已通过的决议提出控诉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如理由正当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陪审法庭将废除该决议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并处罚责任人。如控诉证据不足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则要对控诉者处以巨额罚金。据此可知雅典</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陪审法庭具有立法权</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司法审判效率低下</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公民享有法律否决权</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民主监督机制合理</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56112" y="2772718"/>
            <a:ext cx="19950668" cy="7272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50021"/>
              </a:solidFill>
              <a:latin typeface="微软雅黑" panose="020B0503020204020204" pitchFamily="34" charset="-122"/>
              <a:ea typeface="微软雅黑" panose="020B0503020204020204" pitchFamily="34" charset="-122"/>
            </a:endParaRPr>
          </a:p>
        </p:txBody>
      </p:sp>
      <p:sp>
        <p:nvSpPr>
          <p:cNvPr id="53" name="矩形 52"/>
          <p:cNvSpPr/>
          <p:nvPr/>
        </p:nvSpPr>
        <p:spPr>
          <a:xfrm>
            <a:off x="2736628" y="2772718"/>
            <a:ext cx="1872208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陪审法庭是雅典的司法机关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没有立法权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立法权应属于公民大会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材料说的是公民有权对公民大会已通过的决议提出控诉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不涉及司法审判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材料说的是陪审法庭废除已通过决议的权力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而不是公民享有法律否决权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据材料“如理由正当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陪审法庭将废除该决议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并处罚责任人。如控诉证据不足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则要对控诉者处以巨额罚金”可以得出民主监督机制合理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18224" cy="9032216"/>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以史实为依托</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考查对雅典民主政治的理解</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zh-CN" altLang="zh-CN" sz="4400" b="1" dirty="0" smtClean="0">
                <a:latin typeface="微软雅黑" panose="020B0503020204020204" pitchFamily="34" charset="-122"/>
                <a:ea typeface="微软雅黑" panose="020B0503020204020204" pitchFamily="34" charset="-122"/>
              </a:rPr>
              <a:t>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在古代雅典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官员就职前须宣誓保证依法履行职责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陪审员须宣誓保证公正审判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年满</a:t>
            </a:r>
            <a:r>
              <a:rPr lang="en-US" altLang="zh-CN" sz="4400" dirty="0" smtClean="0">
                <a:latin typeface="微软雅黑" panose="020B0503020204020204" pitchFamily="34" charset="-122"/>
                <a:ea typeface="微软雅黑" panose="020B0503020204020204" pitchFamily="34" charset="-122"/>
              </a:rPr>
              <a:t>18</a:t>
            </a:r>
            <a:r>
              <a:rPr lang="zh-CN" altLang="zh-CN" sz="4400" dirty="0" smtClean="0">
                <a:latin typeface="微软雅黑" panose="020B0503020204020204" pitchFamily="34" charset="-122"/>
                <a:ea typeface="微软雅黑" panose="020B0503020204020204" pitchFamily="34" charset="-122"/>
              </a:rPr>
              <a:t>岁的青年男子须参加成人宣誓仪式才拥有公民的权利和义务。这些宣誓旨在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限制权力滥用</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防止官员腐败</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培育权利观念</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增强责任意识</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0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662636"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72718"/>
            <a:ext cx="1872208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本题以古代雅典官员、陪审员和青年男子宣誓为切入点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旨在考查学生解读历史现象的能力。古代雅典官员、陪审员就职前宣誓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这一做法的目的是限制权力滥用、防止官员腐败。青年男子须参加成人宣誓仪式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这一做法是为了培养其权利观念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三项未反映题干材料的全部主旨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以偏概全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古代雅典的官员、陪审员就职前宣誓和成年男子参加成人宣誓仪式均是为了增强其责任意识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772718"/>
            <a:ext cx="19788326" cy="6066661"/>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与其他官职以抽签方式产生不同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雅典城邦掌握兵权的十将军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始终以选举方式产生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可以连选连任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且没有薪资。伯利克里就连续担任了</a:t>
            </a:r>
            <a:r>
              <a:rPr lang="en-US" altLang="zh-CN" sz="4400" dirty="0" smtClean="0">
                <a:latin typeface="微软雅黑" panose="020B0503020204020204" pitchFamily="34" charset="-122"/>
                <a:ea typeface="微软雅黑" panose="020B0503020204020204" pitchFamily="34" charset="-122"/>
              </a:rPr>
              <a:t>15</a:t>
            </a:r>
            <a:r>
              <a:rPr lang="zh-CN" altLang="zh-CN" sz="4400" dirty="0" smtClean="0">
                <a:latin typeface="微软雅黑" panose="020B0503020204020204" pitchFamily="34" charset="-122"/>
                <a:ea typeface="微软雅黑" panose="020B0503020204020204" pitchFamily="34" charset="-122"/>
              </a:rPr>
              <a:t>年首席将军。这种现象表明当时的雅典</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注重完善统治手段</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平民缺乏政治权利</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民主政治深入人心</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贵族垄断国家政权</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232572" y="2844726"/>
            <a:ext cx="19370152" cy="6186309"/>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线索一　古代希腊民主政治</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雅典民主政治的建立经历了漫长的过程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梭伦改革奠定了基石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克利斯提尼改革正式确立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伯利克里改革把雅典的奴隶制民主政治推向鼎盛时代。</a:t>
            </a:r>
          </a:p>
          <a:p>
            <a:pPr>
              <a:lnSpc>
                <a:spcPct val="150000"/>
              </a:lnSpc>
            </a:pPr>
            <a:r>
              <a:rPr lang="zh-CN" altLang="zh-CN" sz="4400" dirty="0" smtClean="0">
                <a:latin typeface="微软雅黑" panose="020B0503020204020204" pitchFamily="34" charset="-122"/>
                <a:ea typeface="微软雅黑" panose="020B0503020204020204" pitchFamily="34" charset="-122"/>
              </a:rPr>
              <a:t>线索二　古代罗马法</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罗马法经历了从习惯法到成文法、从公民法到万民法的发展完善过程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对古罗马的统治起到有力的维系作用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对欧美法律的发展以及民主进程影响深远。</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14"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2096" y="2844726"/>
            <a:ext cx="20094684"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376588" y="2772718"/>
            <a:ext cx="19082120"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根据材料“雅典城邦掌握兵权的十将军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始终以选举方式产生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可以连选连任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且没有薪资”说明需要具有专业军事能力的十将军是由选举产生的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且没有工资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这些将军一般出身贵族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拥有较高素质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可以担任军事职务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这表明雅典在推行民主政治的同时也采取特殊手段保证国家军事安全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材料没有涉及平民权利的问题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材料中涉及的十将军的选拔和任用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不能反映民主政治深入人心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材料“其他官职以抽签方式产生”说明雅典政治体现主权在民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而不是贵族垄断政权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考点二　罗马法</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4068862"/>
            <a:ext cx="2872528" cy="830000"/>
          </a:xfrm>
          <a:prstGeom prst="rect">
            <a:avLst/>
          </a:prstGeom>
          <a:noFill/>
          <a:ln w="9525">
            <a:noFill/>
            <a:miter lim="800000"/>
            <a:headEnd/>
            <a:tailEnd/>
          </a:ln>
          <a:effectLst/>
        </p:spPr>
      </p:pic>
      <p:sp>
        <p:nvSpPr>
          <p:cNvPr id="12" name="TextBox 11"/>
          <p:cNvSpPr txBox="1"/>
          <p:nvPr/>
        </p:nvSpPr>
        <p:spPr>
          <a:xfrm>
            <a:off x="2016548" y="4068862"/>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2520604" y="5797054"/>
          <a:ext cx="19226136" cy="3352800"/>
        </p:xfrm>
        <a:graphic>
          <a:graphicData uri="http://schemas.openxmlformats.org/drawingml/2006/table">
            <a:tbl>
              <a:tblPr/>
              <a:tblGrid>
                <a:gridCol w="3595087"/>
                <a:gridCol w="15631049"/>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习惯法到成</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文法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共和</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国时期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习惯法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法律与习惯之间没有明显界限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为保护贵族利益提供了方便</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成文法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颁布《十二铜表法》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这是罗马历史上的第一部成文法典</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19658469" y="3098785"/>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16549" y="3924846"/>
          <a:ext cx="19730191" cy="5364480"/>
        </p:xfrm>
        <a:graphic>
          <a:graphicData uri="http://schemas.openxmlformats.org/drawingml/2006/table">
            <a:tbl>
              <a:tblPr/>
              <a:tblGrid>
                <a:gridCol w="3708842"/>
                <a:gridCol w="16021349"/>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公民法到万</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民法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帝国</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时期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公民法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适用范围仅限于罗马公民</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用来调整罗马公民之间的关系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被称为公民法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具有明显的狭隘性</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万民法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罗马帝国境内自由民内部公民与非公民的区别不复存在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万民法成为适用于罗马统治范围内一切自由民的法律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编订《民法</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东罗</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马帝国时期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东罗马帝国皇帝查士丁尼组织法学家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把历代的罗马法加以系统化和法典化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汇编成《民法大全》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罗马法体系最终完成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204766"/>
            <a:ext cx="2944536" cy="830000"/>
          </a:xfrm>
          <a:prstGeom prst="rect">
            <a:avLst/>
          </a:prstGeom>
          <a:noFill/>
          <a:ln w="9525">
            <a:noFill/>
            <a:miter lim="800000"/>
            <a:headEnd/>
            <a:tailEnd/>
          </a:ln>
          <a:effectLst/>
        </p:spPr>
      </p:pic>
      <p:sp>
        <p:nvSpPr>
          <p:cNvPr id="16" name="TextBox 15"/>
          <p:cNvSpPr txBox="1"/>
          <p:nvPr/>
        </p:nvSpPr>
        <p:spPr>
          <a:xfrm>
            <a:off x="2064550" y="3204766"/>
            <a:ext cx="2544286" cy="800219"/>
          </a:xfrm>
          <a:prstGeom prst="rect">
            <a:avLst/>
          </a:prstGeom>
          <a:noFill/>
        </p:spPr>
        <p:txBody>
          <a:bodyPr wrap="non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4140870"/>
            <a:ext cx="19802200"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罗马法的基本原则</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平等原则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古罗马是奴隶制社会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不存在人人平等的现象。但是对于民事活动中当事人的地位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主张平等原则。该原则发展成为后来的“法律面前人人平等”原则。</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法人制度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罗马法没有法人这一名词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但是设立了法人制度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对法人的权利、义务做了比较系统的规定。</a:t>
            </a:r>
          </a:p>
        </p:txBody>
      </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88556" y="2772718"/>
            <a:ext cx="19874208" cy="5170646"/>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一夫一妻制度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与现在一夫一妻制度的内涵不一样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但是对后世的资产阶级民法具有重要的参考价值。</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物权法定制度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罗马法强调物权的范围和种类都由法律规定。所有权为自然权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为核心权利。后来该原则发展成“私有财产神圣不可侵犯”。</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继承制度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实行遗嘱至上原则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遗嘱继承优先于法定继承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尊重当事人的意愿。</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102430" y="2819187"/>
            <a:ext cx="19644310"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罗马法规定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丈夫对妻子嫁妆里的不动产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即使征得妻子的同意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也不得出让或抵押。这表明在古代罗马</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法律强调对公民的人文关怀</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个人权益受到严格限制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法律注重对个人利益的保护</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法律注重规范社会公共秩序</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090232" cy="6695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72718"/>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题干主要论及妻子的私人财产问题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没有涉及人文关怀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题干主要论及罗马法保护私人财产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没有涉及个人权益受限问题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题干“丈夫对妻子嫁妆里的不动产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即使征得妻子的同意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也不得出让或抵押”体现的是罗马法重视对私人财产的保护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题干没有涉及社会秩序问题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80220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罗马法强调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法律承认个人有独立的人格</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承认个人为法的主体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承认个人生活中有一部分是不可干预的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即使是国家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在未经个人许可时也不得干预个人生活的这一部分。这主要表明罗马法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限制公权滥用</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保障民众自由</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主张法律至上</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追求司法公正</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734644"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434048"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通过“即使是国家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在未经个人许可时也不得干预个人生活的这一部分”可以得知罗马法限制了公权的滥用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但是这只是题干意思的一部分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通过题干可知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法律既要保障个人权利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同时也禁止国家在未经个人许可时干预个人生活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这说明罗马法保障了公民权利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通过“即使是国家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在未经个人许可时也不得干预个人生活的这一部分”可知题干并没有主张法律至上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题干没有提及司法公正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24340" y="2738154"/>
            <a:ext cx="20082440" cy="817146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罗马法的特点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从地位上看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罗马法是古代西方政治制度的重要内容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是欧洲最早的比较系统完备的法律体系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是西方政治文明的起源之一。</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从形式上看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罗马法体现出与时俱进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适应时代和形势需要的特点。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从内容上看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罗马法维护了罗马公民和自由民的社会地位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调整了财产关系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维护了奴隶制度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规定了私有财产神圣不可侵犯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具有时代性的特征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内容丰富、体系完备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涉及政治、经济、思想等许多领域。</a:t>
            </a:r>
          </a:p>
          <a:p>
            <a:pPr>
              <a:lnSpc>
                <a:spcPct val="150000"/>
              </a:lnSpc>
            </a:pPr>
            <a:endParaRPr lang="zh-CN" altLang="en-US" sz="40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016548" y="2772718"/>
            <a:ext cx="20018224" cy="4035335"/>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线索三　西方人文精神的起源</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智者学派强调人的价值和尊严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是西方思想史上人文主义精神的最初体现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苏格拉底重视人的伦理道德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提出“美德即知识”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奠定了人文主义的基础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亚里士多德创立了逻辑学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对人的研究进一步深入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是人文主义精神的升华。</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96348" y="2772718"/>
            <a:ext cx="19866416" cy="5170646"/>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从作用上看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罗马法是维系和巩固统治的强有力工具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对后世影响深远。</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从局限性上看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罗马法体现出统治者的意志和要求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对于被统治者而言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不可能真正实现法律面前人人平等。因此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其实质是维护少数奴隶主贵族利益的工具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属于奴隶制法律体系。</a:t>
            </a:r>
          </a:p>
          <a:p>
            <a:pPr>
              <a:lnSpc>
                <a:spcPct val="150000"/>
              </a:lnSpc>
            </a:pPr>
            <a:endParaRPr lang="zh-CN" altLang="en-US" sz="44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586176" cy="6066661"/>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有学者认为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罗马人通过法律创造了个人的权利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而让其他个体或集体都尊重这些权利。中世纪以后的所有政治体制在设想和构建的时候都会考虑以人的存在为准绳。该学者意在强调罗马法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奉行主权在民的原则</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绘制了西方政体蓝图</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遵循契约精神的规则</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具有超越时空的价值</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802200" cy="6984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44726"/>
            <a:ext cx="18650072"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主权在民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仅是“个人权利”的一部分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罗马法对西方政体有一定影响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项说法错误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材料强调的是罗马法的意义、影响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根据材料“罗马人通过法律创造了个人的权利</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中世纪以后的所有政治体制在设想和构建的时候都会考虑以人的存在为准绳”可知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罗马法影响深远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超越时空限制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72718"/>
            <a:ext cx="19442160" cy="415498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有人说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罗马法是一把双刃剑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它在造就罗马帝国辉煌的同时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又设置了埋葬罗马帝国的陷阱。这里的“陷阱”是指罗马法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巩固了统治基础</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构建了直接民主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存在着阶级对立</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影响了近代法制</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730192" cy="676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72718"/>
            <a:ext cx="1857806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罗马法巩固了统治基础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这是造就罗马辉煌的原因之一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不是埋葬罗马帝国的陷阱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构建了直接民主的是雅典的民主政治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罗马法维护了统治阶级的利益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加剧了奴隶主阶级和奴隶阶级的矛盾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成为埋葬罗马帝国的陷阱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罗马法影响了近代法治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不是埋葬罗马帝国的陷阱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944540" y="2774736"/>
            <a:ext cx="20162240" cy="10295126"/>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罗马法的影响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罗马法是近现代欧洲大陆国家法律的基础。西方法律大都继承了罗马法的陪审制度、律师制度及重视证据、注重程序、倡导理性等原则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甚至政治制度的某些方面也都源于罗马法。</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近代初期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西方资产阶级根据罗马法中的思想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制定了保障自身利益的法律。如美国的《独立宣言》和</a:t>
            </a:r>
            <a:r>
              <a:rPr lang="en-US" altLang="zh-CN" sz="4400" dirty="0" smtClean="0">
                <a:latin typeface="微软雅黑" panose="020B0503020204020204" pitchFamily="34" charset="-122"/>
                <a:ea typeface="微软雅黑" panose="020B0503020204020204" pitchFamily="34" charset="-122"/>
              </a:rPr>
              <a:t>1787</a:t>
            </a:r>
            <a:r>
              <a:rPr lang="zh-CN" altLang="zh-CN" sz="4400" dirty="0" smtClean="0">
                <a:latin typeface="微软雅黑" panose="020B0503020204020204" pitchFamily="34" charset="-122"/>
                <a:ea typeface="微软雅黑" panose="020B0503020204020204" pitchFamily="34" charset="-122"/>
              </a:rPr>
              <a:t>年宪法、法国的《人权宣言》《民法典》等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并且发展性地提出了“天赋人权”“权力平等”等口号。</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罗马法中关于买卖、借贷、债权、合同契约、遗产继承以及伤害赔偿等方面的规定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在日益重视私有财产和人权的今天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更具有现实借鉴意义。近现代资本主义法制的发展与罗马法密不可分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罗马法成为近现代资本主义法制的先声。</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72718"/>
            <a:ext cx="1980220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“《十二铜表法》自从定下来之后</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有些条款甚至一直保留下来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到罗马后期仍然有效。罗马人后来对这一古代法典有一种引以为傲的感情。《十二铜表法》的语言也成为后世法典语言的典范。”这段论述表明《十二铜表法》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适用于整个罗马帝国</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属于自然法体系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对后世立法影响深远</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标志着罗马法体系形成</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950668" cy="756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650072"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依据所学可知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《十二铜表法》是适用于罗马共和国的公民法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自然法强调自由、平等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是法律观念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《十二铜表法》主要是公民法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据材料“有些条款甚至一直保留下来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到罗马后期仍然有效</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《十二铜表法》的语言也成为后世法典语言的典范”可知《十二铜表法》对后世影响深远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查士丁尼组织汇编的《民法大全》标志着罗马法体系的形成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874208"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罗马法规定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凡与罗马没有签订友好条约的国家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该国公民均不受罗马法的保护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但各国大使例外。任何侵犯大使的人都要送交大使的国家听凭处罚。这反映出罗马法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奠定了近代国际法的基础</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确立了领事裁判权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维护了罗马帝国的霸权地位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已发展为万民法</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756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650072"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根据题干“凡与罗马没有签订友好条约的国家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该国公民均不受罗马法的保护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但各国大使例外。任何侵犯大使的人都要送交大使的国家听凭处罚”可以知道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罗马法保护各国大使的利益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这和近代国际法的理念有吻合之处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领事裁判权是近代国家之间处理国际关系的一种原则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题干没有涉及罗马帝国的霸权地位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万民法形成于</a:t>
            </a:r>
            <a:r>
              <a:rPr lang="en-US" altLang="zh-CN" sz="4400" dirty="0" smtClean="0">
                <a:solidFill>
                  <a:srgbClr val="A50021"/>
                </a:solidFill>
                <a:latin typeface="微软雅黑" panose="020B0503020204020204" pitchFamily="34" charset="-122"/>
                <a:ea typeface="微软雅黑" panose="020B0503020204020204" pitchFamily="34" charset="-122"/>
              </a:rPr>
              <a:t>3</a:t>
            </a:r>
            <a:r>
              <a:rPr lang="zh-CN" altLang="zh-CN" sz="4400" dirty="0" smtClean="0">
                <a:solidFill>
                  <a:srgbClr val="A50021"/>
                </a:solidFill>
                <a:latin typeface="微软雅黑" panose="020B0503020204020204" pitchFamily="34" charset="-122"/>
                <a:ea typeface="微软雅黑" panose="020B0503020204020204" pitchFamily="34" charset="-122"/>
              </a:rPr>
              <a:t>世纪时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仅凭材料信息不能说明万民法已经形成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607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考点一　古代希腊的民主政治</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7" name="TextBox 6"/>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0" name="组合 9"/>
          <p:cNvGrpSpPr/>
          <p:nvPr/>
        </p:nvGrpSpPr>
        <p:grpSpPr>
          <a:xfrm>
            <a:off x="1880324" y="4068862"/>
            <a:ext cx="2800520" cy="936104"/>
            <a:chOff x="1880324" y="4068862"/>
            <a:chExt cx="2800520" cy="936104"/>
          </a:xfrm>
        </p:grpSpPr>
        <p:pic>
          <p:nvPicPr>
            <p:cNvPr id="11" name="Picture 2"/>
            <p:cNvPicPr>
              <a:picLocks noChangeAspect="1" noChangeArrowheads="1"/>
            </p:cNvPicPr>
            <p:nvPr/>
          </p:nvPicPr>
          <p:blipFill>
            <a:blip r:embed="rId3" cstate="print"/>
            <a:srcRect/>
            <a:stretch>
              <a:fillRect/>
            </a:stretch>
          </p:blipFill>
          <p:spPr bwMode="auto">
            <a:xfrm>
              <a:off x="1880324" y="4068862"/>
              <a:ext cx="2800520" cy="936104"/>
            </a:xfrm>
            <a:prstGeom prst="rect">
              <a:avLst/>
            </a:prstGeom>
            <a:noFill/>
            <a:ln w="9525">
              <a:noFill/>
              <a:miter lim="800000"/>
              <a:headEnd/>
              <a:tailEnd/>
            </a:ln>
            <a:effectLst/>
          </p:spPr>
        </p:pic>
        <p:sp>
          <p:nvSpPr>
            <p:cNvPr id="12" name="TextBox 11"/>
            <p:cNvSpPr txBox="1"/>
            <p:nvPr/>
          </p:nvSpPr>
          <p:spPr>
            <a:xfrm>
              <a:off x="2016548" y="4101961"/>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14" name="表格 13"/>
          <p:cNvGraphicFramePr>
            <a:graphicFrameLocks noGrp="1"/>
          </p:cNvGraphicFramePr>
          <p:nvPr/>
        </p:nvGraphicFramePr>
        <p:xfrm>
          <a:off x="2160564" y="5797054"/>
          <a:ext cx="19874208" cy="4693920"/>
        </p:xfrm>
        <a:graphic>
          <a:graphicData uri="http://schemas.openxmlformats.org/drawingml/2006/table">
            <a:tbl>
              <a:tblPr/>
              <a:tblGrid>
                <a:gridCol w="4032448"/>
                <a:gridCol w="15841760"/>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内容表现</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城邦体制开始</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出现</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萌芽</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希腊出现众多城邦</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有利于公民直接参与政治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梭伦改革</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奠基</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按财产多寡划分社会等级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公民大会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四百人议事会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公民陪审法庭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动摇了旧氏族贵族世袭特权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保障了公民的民主权利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为雅典的民主政治奠定基础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44540" y="3924846"/>
            <a:ext cx="19788326" cy="7201972"/>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依据主干知识</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分析罗马法的发展历程</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罗马共和国时期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平民和贵族展开了长达两个世纪的斗争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斗争的成就主要体现为其间所颁布的一系列法律。恩格斯曾评论说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“氏族贵族和平民不久便完全溶化在国家中了。”这一长期斗争的结果是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贵族的特权被取消</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罗马法体系最终形成</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公民与贵族法律上平等</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自由民获得相同的权利</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586206" cy="800219"/>
          </a:xfrm>
          <a:prstGeom prst="rect">
            <a:avLst/>
          </a:prstGeom>
          <a:noFill/>
        </p:spPr>
        <p:txBody>
          <a:bodyPr wrap="squar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946216"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9010112"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本题考查罗马法。根据材料“罗马共和国时期</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颁布的一系列法律”的信息和恩格斯的评论可以判断出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平民通过斗争推动公民法的形成和发展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从而获得公民权利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取得了和贵族在法律上平等的地位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项正确。罗马法本质上维护奴隶主贵族利益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项说法错误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罗马法体系最终完成的标志是《民法大全》的编纂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与材料时间不符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自由民的权利是通过万民法来保证的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18224"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公元</a:t>
            </a:r>
            <a:r>
              <a:rPr lang="en-US" altLang="zh-CN" sz="4400" dirty="0" smtClean="0">
                <a:latin typeface="微软雅黑" panose="020B0503020204020204" pitchFamily="34" charset="-122"/>
                <a:ea typeface="微软雅黑" panose="020B0503020204020204" pitchFamily="34" charset="-122"/>
              </a:rPr>
              <a:t>212</a:t>
            </a:r>
            <a:r>
              <a:rPr lang="zh-CN" altLang="zh-CN"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罗马帝国卡拉卡拉皇帝颁布了著名的“安托尼努斯敕令”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正式废除了市民与臣民的区别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使罗马帝国境内的臣民都可取得公民权。该敕令的颁布</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适应了帝国统治范围扩大的需要</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违背了罗马自然法的法制精神</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说明罗马法具有较强的实用性</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反映出万民法完全取代了公民法</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878660"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72718"/>
            <a:ext cx="1872208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依材料“公元</a:t>
            </a:r>
            <a:r>
              <a:rPr lang="en-US" altLang="zh-CN" sz="4400" dirty="0" smtClean="0">
                <a:solidFill>
                  <a:srgbClr val="A50021"/>
                </a:solidFill>
                <a:latin typeface="微软雅黑" panose="020B0503020204020204" pitchFamily="34" charset="-122"/>
                <a:ea typeface="微软雅黑" panose="020B0503020204020204" pitchFamily="34" charset="-122"/>
              </a:rPr>
              <a:t>212</a:t>
            </a:r>
            <a:r>
              <a:rPr lang="zh-CN" altLang="zh-CN" sz="4400" dirty="0" smtClean="0">
                <a:solidFill>
                  <a:srgbClr val="A50021"/>
                </a:solidFill>
                <a:latin typeface="微软雅黑" panose="020B0503020204020204" pitchFamily="34" charset="-122"/>
                <a:ea typeface="微软雅黑" panose="020B0503020204020204" pitchFamily="34" charset="-122"/>
              </a:rPr>
              <a:t>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罗马帝国卡拉卡拉皇帝颁布了著名的‘安托尼努斯敕令’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正式废除了市民与臣民的区别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使罗马帝国境内的臣民都可取得公民权”可得出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消除公民与臣民之间的区别是由于帝国扩张的需求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“正式废除了市民与臣民的区别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使罗马帝国境内的臣民都可取得公民权”符合罗马自然法法制精神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据材料无法判断罗马法是否有实用性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据材料不能确定万民法是否完全取代公民法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88556" y="2772718"/>
            <a:ext cx="19802200" cy="8309967"/>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依据文学作品的形象比喻</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理解罗马法的特征或历史影响</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2016</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德国文学家歌德说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罗马法“如同一只潜入水下的鸭子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虽然一次次将自己隐藏于波光水影之下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但却从来没有消失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而且总是一次次抖擞精神地重新出现”。对此的正确理解应是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是近代欧洲大陆国家法律的基础</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为欧洲近代社会确立了行为规范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所维护的民主制度历史影响深远</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不断地改变了欧洲历史发展方向</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946216"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00710"/>
            <a:ext cx="19298144"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从德国文学家歌德对罗马法的评价可以看出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罗马法对欧洲影响深远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它是近代欧洲大陆国家法律的基础</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罗马法只提供“立法规范”而不是“行为规范”</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罗马法不仅仅对民主制度有影响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对专制制度也有影响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罗马帝国的政府就是专制政权</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项夸大了罗马法的影响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819187"/>
            <a:ext cx="1973019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据《学说汇纂》记载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两辆满载货物的骡车一前一后在爬坡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为减轻骡子负担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两名车夫在第一辆车后推车。此时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前面的车开始滑退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在两车之间的车夫从中间跳出之后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后车被前车撞上并碾过一个奴隶。根据法律规定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对骡子的主人可以不发起诉讼</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而对车夫则可依法起诉。这反映罗马法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注重程序合法</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保护私有财产</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主张过失担责</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强调法律公平</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74208"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808636" y="2813352"/>
            <a:ext cx="1836204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材料是关于一个具体案例的判决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罗马法注重程序合法在材料中未体现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对车夫可依法起诉体现了对私有财产的保护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但材料主旨是关于由谁担责的问题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由材料内容可知奴隶被碾压是车夫的过失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所以应由车夫而不是骡子的主人担责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材料内容与法律公平无关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802200" cy="4201150"/>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　依托历史图片</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考查对罗马法原则的理解</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3  [2015</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a:t>
            </a:r>
            <a:r>
              <a:rPr lang="zh-CN" altLang="zh-CN" sz="4400" dirty="0" smtClean="0">
                <a:latin typeface="微软雅黑" panose="020B0503020204020204" pitchFamily="34" charset="-122"/>
                <a:ea typeface="微软雅黑" panose="020B0503020204020204" pitchFamily="34" charset="-122"/>
              </a:rPr>
              <a:t>下图为古罗马正义女神像。它体现了罗马法的诸多原则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如高擎的秤体现的是裁量公平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手握利剑体现的是法律的强制力。</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pic>
        <p:nvPicPr>
          <p:cNvPr id="6" name="5xkbl2.jpg" descr="id:2147495727;FounderCES"/>
          <p:cNvPicPr/>
          <p:nvPr/>
        </p:nvPicPr>
        <p:blipFill>
          <a:blip r:embed="rId3" cstate="print"/>
          <a:stretch>
            <a:fillRect/>
          </a:stretch>
        </p:blipFill>
        <p:spPr>
          <a:xfrm>
            <a:off x="8785300" y="6589142"/>
            <a:ext cx="4043552" cy="5184576"/>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772718"/>
            <a:ext cx="19010112" cy="7082323"/>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据此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双眼蒙布所体现的原则是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法官审案应</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主要依据道德良知</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侧重听取证人证言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不受表象迷惑洞察事实真相</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排除一切干扰遵从民众意愿</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32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r>
              <a:rPr kumimoji="0" lang="zh-CN" altLang="en-US" sz="800" b="0" i="0" u="none" strike="noStrike" cap="none" normalizeH="0" baseline="0" smtClean="0">
                <a:ln>
                  <a:noFill/>
                </a:ln>
                <a:solidFill>
                  <a:srgbClr val="000000"/>
                </a:solidFill>
                <a:effectLst/>
                <a:latin typeface="NEU-BZ-S92"/>
                <a:ea typeface="方正兰亭黑_GBK"/>
                <a:cs typeface="Times New Roman" panose="02020603050405020304" pitchFamily="18" charset="0"/>
              </a:rPr>
              <a:t>续表</a:t>
            </a: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endParaRPr kumimoji="0" lang="en-US" alt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0234533" y="2810753"/>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088556" y="3564806"/>
          <a:ext cx="19874208" cy="8046720"/>
        </p:xfrm>
        <a:graphic>
          <a:graphicData uri="http://schemas.openxmlformats.org/drawingml/2006/table">
            <a:tbl>
              <a:tblPr/>
              <a:tblGrid>
                <a:gridCol w="3744416"/>
                <a:gridCol w="1612979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内容表现</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克利斯提尼改</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确立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用十个地区部落取代原来的四个血缘部落</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还设立了五百人议事会、成立十将军委员会、实行“陶片放逐法”</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作用</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以地区部落取代原来的血缘部落</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基本铲除了旧氏族贵族的政治特权</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公民参政权空前扩大</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确立了雅典的民主政治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伯利克里改革</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黄金时代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扩大公民参政范围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除十将军外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几乎一切官职向成年男性公民开放</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公民大会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最高权力机构</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管理内政、外交、军事防务、官员选举任免等事项</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五百人议事会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轮流执政</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处理公民大会休会期间的事务</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召集公民大会</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374604"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805801"/>
            <a:ext cx="18362040"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本题以古罗马正义女神像为切入点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考查学生分析历史问题的能力。图片中的古罗马正义女神双眼蒙布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说明法官审案时应坚持理性原则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不被表象所迷惑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项。道德良知与双眼蒙布无关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证人证言有对也有错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侧重听取证人证言并不能体现理性原则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双眼蒙布的含义和遵从民众意愿不符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也没有体现理性原则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04085"/>
            <a:ext cx="20018224"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“在共和国晚期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特别是在罗马帝国时期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司法者</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建立起一项原则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即被告在被确认犯罪之前是无罪的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被告有权利在法庭的法官面前同原告对质。”这项“原则”</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确保了罗马境内的居民权利平等</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推动了罗马法由公民法向万民法转变</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体现出古罗马司法追求公平公正</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反映出民主是罗马法精神的本质内涵</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844726"/>
            <a:ext cx="19874208"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880644" y="2942266"/>
            <a:ext cx="18362040"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罗马法提倡法律面前公民人人平等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而奴隶是不享有平等权利的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罗马法由公民法向万民法转变是由于古罗马统治地域的扩大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各种矛盾凸显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公民法无法应对新变化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这项“原则”保证了被告的权利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体现出古罗马司法追求公平公正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民主并非罗马法精神的本质内涵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710935"/>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考点三　西方人文精神的起源</a:t>
            </a:r>
          </a:p>
          <a:p>
            <a:pPr algn="ctr"/>
            <a:endParaRPr lang="zh-CN" altLang="zh-CN" sz="5000" b="1" dirty="0" smtClean="0">
              <a:latin typeface="微软雅黑" panose="020B0503020204020204" pitchFamily="34" charset="-122"/>
              <a:ea typeface="微软雅黑" panose="020B0503020204020204" pitchFamily="34" charset="-122"/>
            </a:endParaRP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996854"/>
            <a:ext cx="2872528" cy="902008"/>
          </a:xfrm>
          <a:prstGeom prst="rect">
            <a:avLst/>
          </a:prstGeom>
          <a:noFill/>
          <a:ln w="9525">
            <a:noFill/>
            <a:miter lim="800000"/>
            <a:headEnd/>
            <a:tailEnd/>
          </a:ln>
          <a:effectLst/>
        </p:spPr>
      </p:pic>
      <p:sp>
        <p:nvSpPr>
          <p:cNvPr id="12" name="TextBox 11"/>
          <p:cNvSpPr txBox="1"/>
          <p:nvPr/>
        </p:nvSpPr>
        <p:spPr>
          <a:xfrm>
            <a:off x="2016548" y="3996854"/>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2088556" y="5365006"/>
          <a:ext cx="19802200" cy="5364480"/>
        </p:xfrm>
        <a:graphic>
          <a:graphicData uri="http://schemas.openxmlformats.org/drawingml/2006/table">
            <a:tbl>
              <a:tblPr/>
              <a:tblGrid>
                <a:gridCol w="3960440"/>
                <a:gridCol w="15841760"/>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奠定基础</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泰勒斯</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主要思想</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“万物都是由水形成的”</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主要价值</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用水来解释世间万物</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体现了朴素的唯物主义思想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最初体现</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世纪前期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普罗泰格拉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主要思想</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“人是万物的尺度”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人的感觉是判定一切的准绳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主要价值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树立了人的尊严和权威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概括了智者学派的主要思想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19946501" y="3132758"/>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1944540" y="3924846"/>
          <a:ext cx="19802200" cy="4693920"/>
        </p:xfrm>
        <a:graphic>
          <a:graphicData uri="http://schemas.openxmlformats.org/drawingml/2006/table">
            <a:tbl>
              <a:tblPr/>
              <a:tblGrid>
                <a:gridCol w="4176464"/>
                <a:gridCol w="1562573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思想升华</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世纪后期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苏格拉底</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主要思想</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“有思想力的人是万物的尺度”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“美德即知识”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善是人的内在灵魂</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人之所以作恶是出于无知</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教育对美德同样重要</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主要价值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使哲学真正成为一门研究“人”的学问</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是人类精神觉醒的表现</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018548" y="2594729"/>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1944540" y="3348782"/>
          <a:ext cx="19802200" cy="8046720"/>
        </p:xfrm>
        <a:graphic>
          <a:graphicData uri="http://schemas.openxmlformats.org/drawingml/2006/table">
            <a:tbl>
              <a:tblPr/>
              <a:tblGrid>
                <a:gridCol w="4176464"/>
                <a:gridCol w="1562573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2">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进一步发展</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柏拉图</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主要思想</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他根据智慧品德而不是按照出身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把每个人明确分工</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各司其职</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有正义感和理性的“贤人”统治国家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武士们保卫国家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农民和手工业者则负责生产</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主要价值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鼓励人们独立理性思考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为理性主义的发展奠定了基础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亚里士多德</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主要思想</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关注自然界和人类生活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特别强调在整个自然界中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人类是最高级的</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主要价值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建立了多个学科的科学体系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提出三段论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把逻辑学发展成为一门科学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132758"/>
            <a:ext cx="2944536" cy="902008"/>
          </a:xfrm>
          <a:prstGeom prst="rect">
            <a:avLst/>
          </a:prstGeom>
          <a:noFill/>
          <a:ln w="9525">
            <a:noFill/>
            <a:miter lim="800000"/>
            <a:headEnd/>
            <a:tailEnd/>
          </a:ln>
          <a:effectLst/>
        </p:spPr>
      </p:pic>
      <p:sp>
        <p:nvSpPr>
          <p:cNvPr id="16" name="TextBox 15"/>
          <p:cNvSpPr txBox="1"/>
          <p:nvPr/>
        </p:nvSpPr>
        <p:spPr>
          <a:xfrm>
            <a:off x="2064550" y="313275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4140870"/>
            <a:ext cx="19802200" cy="7248138"/>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对古希腊人文精神内涵的正确理解</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古希腊先哲对“人”的思考经历的阶段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人是神灵的玩物——人是自然的产物——人是万物的尺度——人是理性的动物——人人生而平等。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古希腊人文精神的内涵</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把探讨重点从认识自然转移到认识人类社会。</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提倡怀疑精神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反对迷信和绝对权威。</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944540" y="2772718"/>
            <a:ext cx="19658184" cy="415498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强调个人的主观感受、人的价值</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崇尚人的理性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追求思想自由。</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重视知识的作用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不但重视社会和人文思想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而且重视自然科学的研究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强调好学深思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发挥人的主体作用。</a:t>
            </a:r>
          </a:p>
          <a:p>
            <a:pPr>
              <a:lnSpc>
                <a:spcPct val="150000"/>
              </a:lnSpc>
            </a:pPr>
            <a:r>
              <a:rPr lang="en-US" altLang="zh-CN" sz="4400" dirty="0" smtClean="0">
                <a:latin typeface="微软雅黑" panose="020B0503020204020204" pitchFamily="34" charset="-122"/>
                <a:ea typeface="微软雅黑" panose="020B0503020204020204" pitchFamily="34" charset="-122"/>
              </a:rPr>
              <a:t>⑤</a:t>
            </a:r>
            <a:r>
              <a:rPr lang="zh-CN" altLang="zh-CN" sz="4400" dirty="0" smtClean="0">
                <a:latin typeface="微软雅黑" panose="020B0503020204020204" pitchFamily="34" charset="-122"/>
                <a:ea typeface="微软雅黑" panose="020B0503020204020204" pitchFamily="34" charset="-122"/>
              </a:rPr>
              <a:t>主张人人平等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反对教育、财产、种族方面的不平等。</a:t>
            </a: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65818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伯利克里在比较雅典与斯巴达的差异时说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“我们热爱艺术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但不做过度的炫耀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我们爱好智慧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但不会就此变得柔弱。”热爱“艺术”和爱好“智慧”反映出当时的雅典人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摆脱了宗教的束缚</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重视人的价值</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比较关注物质生活</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反对崇拜神灵</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4967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915562"/>
            <a:ext cx="1921948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伯利克里时期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宗教在雅典仍有很大影响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雅典人爱好智慧、热爱艺术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体现了古代雅典人文主义的思想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材料反映的是人的精神文化领域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材料没有反对崇拜神灵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32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r>
              <a:rPr kumimoji="0" lang="zh-CN" altLang="en-US" sz="800" b="0" i="0" u="none" strike="noStrike" cap="none" normalizeH="0" baseline="0" smtClean="0">
                <a:ln>
                  <a:noFill/>
                </a:ln>
                <a:solidFill>
                  <a:srgbClr val="000000"/>
                </a:solidFill>
                <a:effectLst/>
                <a:latin typeface="NEU-BZ-S92"/>
                <a:ea typeface="方正兰亭黑_GBK"/>
                <a:cs typeface="Times New Roman" panose="02020603050405020304" pitchFamily="18" charset="0"/>
              </a:rPr>
              <a:t>续表</a:t>
            </a: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endParaRPr kumimoji="0" lang="en-US" alt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0090556" y="2628702"/>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160564" y="3420790"/>
          <a:ext cx="19658184" cy="4023360"/>
        </p:xfrm>
        <a:graphic>
          <a:graphicData uri="http://schemas.openxmlformats.org/drawingml/2006/table">
            <a:tbl>
              <a:tblPr/>
              <a:tblGrid>
                <a:gridCol w="3703716"/>
                <a:gridCol w="1595446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内容表现</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伯利克里改革</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黄金时代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陪审法庭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最高法院兼最高司法与监察机关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十将军委员会权力扩大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统率军队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参与政治</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发放工资和津贴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鼓励低等级公民参政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公元前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纪</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衰落</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公元前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世纪后半期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雅典遭马其顿入侵</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雅典民主制度衰落</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56445"/>
            <a:ext cx="20018224"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在古希腊的服饰设计中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男女通用的“多利亚”服饰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向外翻折的复式底边与穿着者的肚脐平齐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正好位于人体的黄金分割点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女式服装“雅典娜”中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腰带的设计使用凸显了上下身的比例关系。这些设计反映了当时希腊</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平等自由理念</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崇尚理性之美</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开放包容精神</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注重功利实用</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1277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900461"/>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材料强调在古希腊的服饰设计中突出身体比例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与政治平等自由理念无关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古希腊的服饰设计中突出身体比例的安排</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是其理性思考的结果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反映出当时希腊崇尚理性之美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材料没有反映出古希腊服饰设计对其他不同设计的包容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材料没有体现出古希腊的服饰设计注重功利实用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44540" y="3924846"/>
            <a:ext cx="20090232" cy="8309967"/>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依托历史资料</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深刻理解古代雅典人文主义精神的内涵</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古代雅典的梭伦在诗中写道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“作恶的人每每致富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而好人往往贫穷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我们不愿意把我们的道德和他们的财富交换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因为道德是永远存在的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而财富每天在更换主人。”据此可知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梭伦</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反对奴隶制度</a:t>
            </a: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主张权利平等</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抨击贫富差别</a:t>
            </a: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具有人文精神</a:t>
            </a:r>
            <a:endParaRPr lang="zh-CN" altLang="zh-CN" sz="44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20018224"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92612" y="2844726"/>
            <a:ext cx="19730192"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本题旨在考查学生对有效信息进行完整、准确、合理解读的能力。根据材料内容可知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梭伦坚信道德胜于财富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其思想具有人文精神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项从材料中无法得出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项内容与题干主旨不符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根据材料及所学知识可知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梭伦并不反对贫富差别的存在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他所反对的其实是道德败坏的人占有较多的财富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而好人往往贫穷</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19802200"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苏格拉底认为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一个人只有真正地认识了自己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才能实现自己的本性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完成自己的使命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成为一个有德行的人。这说明他</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强调个体的感受和自由</a:t>
            </a: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B. </a:t>
            </a:r>
            <a:r>
              <a:rPr lang="zh-CN" altLang="zh-CN" sz="4400" dirty="0" smtClean="0">
                <a:latin typeface="微软雅黑" panose="020B0503020204020204" pitchFamily="34" charset="-122"/>
                <a:ea typeface="微软雅黑" panose="020B0503020204020204" pitchFamily="34" charset="-122"/>
              </a:rPr>
              <a:t>研究的重点是社会秩序</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注重人的理性和价值</a:t>
            </a: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D. </a:t>
            </a:r>
            <a:r>
              <a:rPr lang="zh-CN" altLang="zh-CN" sz="4400" dirty="0" smtClean="0">
                <a:latin typeface="微软雅黑" panose="020B0503020204020204" pitchFamily="34" charset="-122"/>
                <a:ea typeface="微软雅黑" panose="020B0503020204020204" pitchFamily="34" charset="-122"/>
              </a:rPr>
              <a:t>主张人的品德高于一切</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090232"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730192"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根据材料“一个人只有真正地认识了自己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才能实现自己的本性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完成自己的使命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成为一个有德行的人”可知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苏格拉底的研究非常注重人的理性和价值</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项正确。在古希腊哲学家中强调个体感受的是智者学派而非苏格拉底</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苏格拉底研究的重点是认识自我而非社会秩序</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材料中苏格拉底的话没有强调人的品德高于一切</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938424" cy="9124549"/>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以古代希腊神话为依托</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考查对希腊人文精神渊源的理解</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在公元前</a:t>
            </a:r>
            <a:r>
              <a:rPr lang="en-US" altLang="zh-CN" sz="4400" dirty="0" smtClean="0">
                <a:latin typeface="微软雅黑" panose="020B0503020204020204" pitchFamily="34" charset="-122"/>
                <a:ea typeface="微软雅黑" panose="020B0503020204020204" pitchFamily="34" charset="-122"/>
              </a:rPr>
              <a:t>9</a:t>
            </a:r>
            <a:r>
              <a:rPr lang="zh-CN" altLang="zh-CN" sz="4400" dirty="0" smtClean="0">
                <a:latin typeface="微软雅黑" panose="020B0503020204020204" pitchFamily="34" charset="-122"/>
                <a:ea typeface="微软雅黑" panose="020B0503020204020204" pitchFamily="34" charset="-122"/>
              </a:rPr>
              <a:t>至前</a:t>
            </a:r>
            <a:r>
              <a:rPr lang="en-US" altLang="zh-CN" sz="4400" dirty="0" smtClean="0">
                <a:latin typeface="微软雅黑" panose="020B0503020204020204" pitchFamily="34" charset="-122"/>
                <a:ea typeface="微软雅黑" panose="020B0503020204020204" pitchFamily="34" charset="-122"/>
              </a:rPr>
              <a:t>8</a:t>
            </a:r>
            <a:r>
              <a:rPr lang="zh-CN" altLang="zh-CN" sz="4400" dirty="0" smtClean="0">
                <a:latin typeface="微软雅黑" panose="020B0503020204020204" pitchFamily="34" charset="-122"/>
                <a:ea typeface="微软雅黑" panose="020B0503020204020204" pitchFamily="34" charset="-122"/>
              </a:rPr>
              <a:t>世纪广为流传的希腊神话中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诸神的形象和性情与人相似</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不仅具有人的七情六欲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而且还争权夺利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没有一个是全知全能和完美无缺的。这反映了在古代雅典</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宗教信仰意识淡薄</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人文思想根植于传统文化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理性占据主导地位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神话的影响随民主进程而削弱</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7" name="组合 5"/>
          <p:cNvGrpSpPr/>
          <p:nvPr/>
        </p:nvGrpSpPr>
        <p:grpSpPr>
          <a:xfrm>
            <a:off x="1880324" y="1951606"/>
            <a:ext cx="6976984" cy="892552"/>
            <a:chOff x="1880324" y="1951606"/>
            <a:chExt cx="6976984" cy="892552"/>
          </a:xfrm>
        </p:grpSpPr>
        <p:sp>
          <p:nvSpPr>
            <p:cNvPr id="8" name="TextBox 7"/>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9"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306256" cy="900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654234"/>
            <a:ext cx="19658184"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本题以希腊神话中诸神的形象和性情为切入点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旨在考查学生获取和解读信息、调动和运用知识的能力。题干中“诸神的形象和性情与人相似”突出了希腊神话中诸神的形象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不能说明在古代雅典宗教信仰意识淡薄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根据“诸神</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不仅具有人的七情六欲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而且还争权夺利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没有一个是全知全能和完美无缺的”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可见希腊神话中凸显的是诸神的人性而非神性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具有早期的人文思想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理性占据主导地位是在启蒙运动时期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与题干时间不符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结合梭伦改革、克利斯提尼改革等可知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公元前</a:t>
            </a:r>
            <a:r>
              <a:rPr lang="en-US" altLang="zh-CN" sz="4400" dirty="0" smtClean="0">
                <a:solidFill>
                  <a:srgbClr val="A50021"/>
                </a:solidFill>
                <a:latin typeface="微软雅黑" panose="020B0503020204020204" pitchFamily="34" charset="-122"/>
                <a:ea typeface="微软雅黑" panose="020B0503020204020204" pitchFamily="34" charset="-122"/>
              </a:rPr>
              <a:t>9</a:t>
            </a:r>
            <a:r>
              <a:rPr lang="zh-CN" altLang="zh-CN" sz="4400" dirty="0" smtClean="0">
                <a:solidFill>
                  <a:srgbClr val="A50021"/>
                </a:solidFill>
                <a:latin typeface="微软雅黑" panose="020B0503020204020204" pitchFamily="34" charset="-122"/>
                <a:ea typeface="微软雅黑" panose="020B0503020204020204" pitchFamily="34" charset="-122"/>
              </a:rPr>
              <a:t>至前</a:t>
            </a:r>
            <a:r>
              <a:rPr lang="en-US" altLang="zh-CN" sz="4400" dirty="0" smtClean="0">
                <a:solidFill>
                  <a:srgbClr val="A50021"/>
                </a:solidFill>
                <a:latin typeface="微软雅黑" panose="020B0503020204020204" pitchFamily="34" charset="-122"/>
                <a:ea typeface="微软雅黑" panose="020B0503020204020204" pitchFamily="34" charset="-122"/>
              </a:rPr>
              <a:t>8</a:t>
            </a:r>
            <a:r>
              <a:rPr lang="zh-CN" altLang="zh-CN" sz="4400" dirty="0" smtClean="0">
                <a:solidFill>
                  <a:srgbClr val="A50021"/>
                </a:solidFill>
                <a:latin typeface="微软雅黑" panose="020B0503020204020204" pitchFamily="34" charset="-122"/>
                <a:ea typeface="微软雅黑" panose="020B0503020204020204" pitchFamily="34" charset="-122"/>
              </a:rPr>
              <a:t>世纪</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古代雅典尚未真正进入民主政治的进程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844726"/>
            <a:ext cx="19802200"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古希腊悲剧往往以人与命运的斗争为主题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着重表现主人公的英雄行为。虽然悲剧中主人公都难逃命运的魔掌而最终毁灭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但悲剧的整体气氛不是悲惨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而是“悲壮”。这表明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悲剧代表古希腊文学最高水平</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古希腊人主张服从命运安排</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古希腊文明是英雄主义的滥觞</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戏剧是古典人文主义的载体</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522280" cy="7488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442160"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结合所学可知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古希腊文学在其发展各阶段中各有成就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据材料不能说明</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由材料“以人与命运的斗争为主题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着重表现主人公的英雄行为”可知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古希腊悲剧反映的是主人公与现实生活的斗争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材料强调的是古希腊戏剧而非古希腊英雄主义的起源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由材料“古希腊悲剧往往以人与命运的斗争为主题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着重表现主人公的英雄行为”可知古希腊悲剧着重表现主人公的英雄行为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是古典人文主义的体现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966200" y="3094846"/>
            <a:ext cx="2786652" cy="974016"/>
          </a:xfrm>
          <a:prstGeom prst="rect">
            <a:avLst/>
          </a:prstGeom>
          <a:noFill/>
          <a:ln w="9525">
            <a:noFill/>
            <a:miter lim="800000"/>
            <a:headEnd/>
            <a:tailEnd/>
          </a:ln>
          <a:effectLst/>
        </p:spPr>
      </p:pic>
      <p:sp>
        <p:nvSpPr>
          <p:cNvPr id="16" name="TextBox 15"/>
          <p:cNvSpPr txBox="1"/>
          <p:nvPr/>
        </p:nvSpPr>
        <p:spPr>
          <a:xfrm>
            <a:off x="2003381" y="3132758"/>
            <a:ext cx="2749471" cy="830997"/>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3" name="矩形 12"/>
          <p:cNvSpPr/>
          <p:nvPr/>
        </p:nvSpPr>
        <p:spPr>
          <a:xfrm>
            <a:off x="2016548" y="4068862"/>
            <a:ext cx="20090232"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雅典民主政治的实质和特征</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实质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建立在奴隶制基础上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是奴隶主阶级的民主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是成年男性公民的民主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是少数人的民主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是公民剥削和压迫非公民的工具。</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特征</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直接民主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公民作为国家的主人直接管理自己的事务。</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主权在民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国家政权掌握在公民手中。首先表现在公民大会的人员组成与职责上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公民大会是城邦的最高权力机关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雅典公民均可参加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其次表现在五百人议事会、陪审法庭上。</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941494"/>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主题</a:t>
            </a:r>
            <a:r>
              <a:rPr lang="en-US" altLang="zh-CN" sz="5000" b="1" dirty="0" smtClean="0">
                <a:latin typeface="微软雅黑" panose="020B0503020204020204" pitchFamily="34" charset="-122"/>
                <a:ea typeface="微软雅黑" panose="020B0503020204020204" pitchFamily="34" charset="-122"/>
              </a:rPr>
              <a:t>4</a:t>
            </a:r>
            <a:r>
              <a:rPr lang="zh-CN" altLang="zh-CN" sz="5000" b="1" dirty="0" smtClean="0">
                <a:latin typeface="微软雅黑" panose="020B0503020204020204" pitchFamily="34" charset="-122"/>
                <a:ea typeface="微软雅黑" panose="020B0503020204020204" pitchFamily="34" charset="-122"/>
              </a:rPr>
              <a:t>　依法治国与社会治理</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088556" y="3924846"/>
            <a:ext cx="2872528" cy="872030"/>
            <a:chOff x="2088556" y="3852838"/>
            <a:chExt cx="2872528" cy="872030"/>
          </a:xfrm>
        </p:grpSpPr>
        <p:pic>
          <p:nvPicPr>
            <p:cNvPr id="10" name="Picture 2"/>
            <p:cNvPicPr>
              <a:picLocks noChangeAspect="1" noChangeArrowheads="1"/>
            </p:cNvPicPr>
            <p:nvPr/>
          </p:nvPicPr>
          <p:blipFill>
            <a:blip r:embed="rId2"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17" name="TextBox 1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80324" y="1951606"/>
            <a:ext cx="6688952" cy="892552"/>
            <a:chOff x="1880324" y="1951606"/>
            <a:chExt cx="6688952" cy="892552"/>
          </a:xfrm>
        </p:grpSpPr>
        <p:sp>
          <p:nvSpPr>
            <p:cNvPr id="20" name="TextBox 19"/>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2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22" name="矩形 21"/>
          <p:cNvSpPr/>
          <p:nvPr/>
        </p:nvSpPr>
        <p:spPr>
          <a:xfrm>
            <a:off x="2088556" y="5148982"/>
            <a:ext cx="20240502"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战国时期的法治思想与措施</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法治思想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战国时期法家代表人物韩非子主张实行法治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“以法为教”“法不阿贵”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实行严刑峻法等。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法律措施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秦国商鞅变法中制定《秦律》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强化人民的法律意识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以保证变法的彻底执行。</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2869396"/>
            <a:ext cx="20306256"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明清时期的民主思想</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李贽是我国反封建思想的先驱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其思想一定程度上反映了资本主义萌芽时代的要求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带有民主色彩。</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黄宗羲认为君主专制是“天下之大害”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提倡“法治”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反对“人治”。</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顾炎武反对君主专制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他崇实致用的学风对清代学者影响很大。</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王夫之以发展的眼光看待历史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提出政治上要“趋时更新”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其思想闪烁着革新的光芒。</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2786062"/>
            <a:ext cx="20306256" cy="9510296"/>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古代雅典的民主政治</a:t>
            </a:r>
          </a:p>
          <a:p>
            <a:pPr>
              <a:lnSpc>
                <a:spcPct val="150000"/>
              </a:lnSpc>
            </a:pPr>
            <a:r>
              <a:rPr lang="zh-CN" altLang="zh-CN" sz="48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雅典民主制的确立与发展经历了梭伦改革、克利斯提尼改革和伯利克里改革三个阶段。雅典民主政治体现了人民主权、轮番而治、少数服从多数、法律至上等原则。</a:t>
            </a:r>
          </a:p>
          <a:p>
            <a:pPr>
              <a:lnSpc>
                <a:spcPct val="150000"/>
              </a:lnSpc>
            </a:pPr>
            <a:r>
              <a:rPr lang="en-US" altLang="zh-CN" sz="4600" b="1" dirty="0" smtClean="0">
                <a:latin typeface="微软雅黑" panose="020B0503020204020204" pitchFamily="34" charset="-122"/>
                <a:ea typeface="微软雅黑" panose="020B0503020204020204" pitchFamily="34" charset="-122"/>
              </a:rPr>
              <a:t>4.</a:t>
            </a:r>
            <a:r>
              <a:rPr lang="zh-CN" altLang="zh-CN" sz="4600" b="1" dirty="0" smtClean="0">
                <a:latin typeface="微软雅黑" panose="020B0503020204020204" pitchFamily="34" charset="-122"/>
                <a:ea typeface="微软雅黑" panose="020B0503020204020204" pitchFamily="34" charset="-122"/>
              </a:rPr>
              <a:t>古罗马法</a:t>
            </a:r>
          </a:p>
          <a:p>
            <a:pPr>
              <a:lnSpc>
                <a:spcPct val="150000"/>
              </a:lnSpc>
            </a:pPr>
            <a:r>
              <a:rPr lang="zh-CN" altLang="zh-CN" sz="48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罗马法是罗马奴隶制国家法律的总称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存在于罗马奴隶制国家的整个历史时期。经历了由习惯法到成文法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《十二铜表法》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由公民法到万民法的发展过程。罗马法内容丰富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体系完整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是影响广泛而深远的古代法律体系。罗马法是近现代欧洲大陆法系的基础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是现代资本主义法制的先声。</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306256" cy="9371796"/>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5.</a:t>
            </a:r>
            <a:r>
              <a:rPr lang="zh-CN" altLang="zh-CN" sz="4600" b="1" dirty="0" smtClean="0">
                <a:latin typeface="微软雅黑" panose="020B0503020204020204" pitchFamily="34" charset="-122"/>
                <a:ea typeface="微软雅黑" panose="020B0503020204020204" pitchFamily="34" charset="-122"/>
              </a:rPr>
              <a:t>世界近代的民主法治</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近代西方代议制的确立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英国君主立宪制、美国资产阶级共和制、法国共和制、德国君主立宪制。</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近代法律文件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英国颁布《权利法案》、美国发表《独立宣言》和</a:t>
            </a:r>
            <a:r>
              <a:rPr lang="en-US" altLang="zh-CN" sz="4400" dirty="0" smtClean="0">
                <a:latin typeface="微软雅黑" panose="020B0503020204020204" pitchFamily="34" charset="-122"/>
                <a:ea typeface="微软雅黑" panose="020B0503020204020204" pitchFamily="34" charset="-122"/>
              </a:rPr>
              <a:t>1787</a:t>
            </a:r>
            <a:r>
              <a:rPr lang="zh-CN" altLang="zh-CN" sz="4400" dirty="0" smtClean="0">
                <a:latin typeface="微软雅黑" panose="020B0503020204020204" pitchFamily="34" charset="-122"/>
                <a:ea typeface="微软雅黑" panose="020B0503020204020204" pitchFamily="34" charset="-122"/>
              </a:rPr>
              <a:t>年宪法、法国颁布《人权宣言》和法兰西第三共和国宪法、德国颁布《德意志帝国宪法》等。</a:t>
            </a:r>
          </a:p>
          <a:p>
            <a:pPr>
              <a:lnSpc>
                <a:spcPct val="150000"/>
              </a:lnSpc>
            </a:pPr>
            <a:r>
              <a:rPr lang="en-US" altLang="zh-CN" sz="4600" b="1" dirty="0" smtClean="0">
                <a:latin typeface="微软雅黑" panose="020B0503020204020204" pitchFamily="34" charset="-122"/>
                <a:ea typeface="微软雅黑" panose="020B0503020204020204" pitchFamily="34" charset="-122"/>
              </a:rPr>
              <a:t>6.</a:t>
            </a:r>
            <a:r>
              <a:rPr lang="zh-CN" altLang="zh-CN" sz="4600" b="1" dirty="0" smtClean="0">
                <a:latin typeface="微软雅黑" panose="020B0503020204020204" pitchFamily="34" charset="-122"/>
                <a:ea typeface="微软雅黑" panose="020B0503020204020204" pitchFamily="34" charset="-122"/>
              </a:rPr>
              <a:t>无产阶级领导下的民主法制建设</a:t>
            </a:r>
          </a:p>
          <a:p>
            <a:pPr>
              <a:lnSpc>
                <a:spcPct val="150000"/>
              </a:lnSpc>
            </a:pP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1871</a:t>
            </a:r>
            <a:r>
              <a:rPr lang="zh-CN" altLang="zh-CN" sz="4400" dirty="0" smtClean="0">
                <a:latin typeface="微软雅黑" panose="020B0503020204020204" pitchFamily="34" charset="-122"/>
                <a:ea typeface="微软雅黑" panose="020B0503020204020204" pitchFamily="34" charset="-122"/>
              </a:rPr>
              <a:t>年巴黎公社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俄国发生十月革命后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为巩固苏维埃政权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颁布《土地法令》。</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600" b="1" dirty="0" smtClean="0">
                <a:latin typeface="微软雅黑" panose="020B0503020204020204" pitchFamily="34" charset="-122"/>
                <a:ea typeface="微软雅黑" panose="020B0503020204020204" pitchFamily="34" charset="-122"/>
              </a:rPr>
              <a:t>7.</a:t>
            </a:r>
            <a:r>
              <a:rPr lang="zh-CN" altLang="zh-CN" sz="4600" b="1" dirty="0" smtClean="0">
                <a:latin typeface="微软雅黑" panose="020B0503020204020204" pitchFamily="34" charset="-122"/>
                <a:ea typeface="微软雅黑" panose="020B0503020204020204" pitchFamily="34" charset="-122"/>
              </a:rPr>
              <a:t>中国近现代民主法治</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辛亥革命后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建立起资产阶级共和国——中华民国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并制定了我国历史上第一部</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41344"/>
            <a:ext cx="20234248" cy="1126462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资产阶级性质的民主宪法《中华民国临时约法》。</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新民主主义革命时期</a:t>
            </a:r>
            <a:r>
              <a:rPr lang="en-US" altLang="zh-CN" sz="4400" dirty="0" smtClean="0">
                <a:latin typeface="微软雅黑" panose="020B0503020204020204" pitchFamily="34" charset="-122"/>
                <a:ea typeface="微软雅黑" panose="020B0503020204020204" pitchFamily="34" charset="-122"/>
              </a:rPr>
              <a:t>,1931</a:t>
            </a:r>
            <a:r>
              <a:rPr lang="zh-CN" altLang="zh-CN" sz="4400" dirty="0" smtClean="0">
                <a:latin typeface="微软雅黑" panose="020B0503020204020204" pitchFamily="34" charset="-122"/>
                <a:ea typeface="微软雅黑" panose="020B0503020204020204" pitchFamily="34" charset="-122"/>
              </a:rPr>
              <a:t>年冬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成立了中华苏维埃共和国临时中央政府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制定了宪法大纲。</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新中国成立初期政治制度建设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人民代表大会制度、中国共产党领导的多党合作和政治协商制度、民族区域自治制度。</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社会主义民主法制建设的曲折历程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“文革”时期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民主法制遭到空前践踏。</a:t>
            </a:r>
            <a:r>
              <a:rPr lang="en-US" altLang="zh-CN" sz="4400" dirty="0" smtClean="0">
                <a:latin typeface="微软雅黑" panose="020B0503020204020204" pitchFamily="34" charset="-122"/>
                <a:ea typeface="微软雅黑" panose="020B0503020204020204" pitchFamily="34" charset="-122"/>
              </a:rPr>
              <a:t>1978</a:t>
            </a:r>
            <a:r>
              <a:rPr lang="zh-CN" altLang="zh-CN" sz="4400" dirty="0" smtClean="0">
                <a:latin typeface="微软雅黑" panose="020B0503020204020204" pitchFamily="34" charset="-122"/>
                <a:ea typeface="微软雅黑" panose="020B0503020204020204" pitchFamily="34" charset="-122"/>
              </a:rPr>
              <a:t>年中共十一届三中全会提出法制建设方针——“有法可依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有法必依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执法必严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违法必究”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决定拨乱反正。同时重建完善法制体系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颁布</a:t>
            </a:r>
            <a:r>
              <a:rPr lang="en-US" altLang="zh-CN" sz="4400" dirty="0" smtClean="0">
                <a:latin typeface="微软雅黑" panose="020B0503020204020204" pitchFamily="34" charset="-122"/>
                <a:ea typeface="微软雅黑" panose="020B0503020204020204" pitchFamily="34" charset="-122"/>
              </a:rPr>
              <a:t>1979</a:t>
            </a:r>
            <a:r>
              <a:rPr lang="zh-CN" altLang="zh-CN" sz="4400" dirty="0" smtClean="0">
                <a:latin typeface="微软雅黑" panose="020B0503020204020204" pitchFamily="34" charset="-122"/>
                <a:ea typeface="微软雅黑" panose="020B0503020204020204" pitchFamily="34" charset="-122"/>
              </a:rPr>
              <a:t>年新《刑法》、</a:t>
            </a:r>
            <a:r>
              <a:rPr lang="en-US" altLang="zh-CN" sz="4400" dirty="0" smtClean="0">
                <a:latin typeface="微软雅黑" panose="020B0503020204020204" pitchFamily="34" charset="-122"/>
                <a:ea typeface="微软雅黑" panose="020B0503020204020204" pitchFamily="34" charset="-122"/>
              </a:rPr>
              <a:t>1982</a:t>
            </a:r>
            <a:r>
              <a:rPr lang="zh-CN" altLang="zh-CN" sz="4400" dirty="0" smtClean="0">
                <a:latin typeface="微软雅黑" panose="020B0503020204020204" pitchFamily="34" charset="-122"/>
                <a:ea typeface="微软雅黑" panose="020B0503020204020204" pitchFamily="34" charset="-122"/>
              </a:rPr>
              <a:t>年宪法、</a:t>
            </a:r>
            <a:r>
              <a:rPr lang="en-US" altLang="zh-CN" sz="4400" dirty="0" smtClean="0">
                <a:latin typeface="微软雅黑" panose="020B0503020204020204" pitchFamily="34" charset="-122"/>
                <a:ea typeface="微软雅黑" panose="020B0503020204020204" pitchFamily="34" charset="-122"/>
              </a:rPr>
              <a:t>1986</a:t>
            </a:r>
            <a:r>
              <a:rPr lang="zh-CN" altLang="zh-CN" sz="4400" dirty="0" smtClean="0">
                <a:latin typeface="微软雅黑" panose="020B0503020204020204" pitchFamily="34" charset="-122"/>
                <a:ea typeface="微软雅黑" panose="020B0503020204020204" pitchFamily="34" charset="-122"/>
              </a:rPr>
              <a:t>年《民法通则》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以及《行政法》《义务教育法》《劳动法》《环境保护法》等。</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088556" y="4140870"/>
            <a:ext cx="2001822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回答问题。</a:t>
            </a:r>
          </a:p>
          <a:p>
            <a:pPr>
              <a:lnSpc>
                <a:spcPct val="150000"/>
              </a:lnSpc>
            </a:pPr>
            <a:r>
              <a:rPr lang="zh-CN" altLang="zh-CN" sz="4400" dirty="0" smtClean="0">
                <a:latin typeface="微软雅黑" panose="020B0503020204020204" pitchFamily="34" charset="-122"/>
                <a:ea typeface="微软雅黑" panose="020B0503020204020204" pitchFamily="34" charset="-122"/>
              </a:rPr>
              <a:t>材料一　罗马法学家区分了公法与私法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公法涉及国家和公共权力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私法则调整个人权利义务。罗马法给予私权完备的保护。而中国思想家则倡导家国一体、公权至上。这种对法律属性的分类和对公私权关系的认识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导致了中西法律进化之路开始循着不同方向发展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中国法律走的是一条从氏族到家族再到国家的集团本位道路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a:t>
            </a:r>
            <a:endParaRPr lang="zh-CN" altLang="zh-CN" sz="4400" dirty="0">
              <a:latin typeface="微软雅黑" panose="020B0503020204020204" pitchFamily="34" charset="-122"/>
              <a:ea typeface="微软雅黑" panose="020B0503020204020204" pitchFamily="34" charset="-122"/>
            </a:endParaRPr>
          </a:p>
        </p:txBody>
      </p:sp>
      <p:pic>
        <p:nvPicPr>
          <p:cNvPr id="9" name="25分题.EPS" descr="id:2147494738;FounderCES"/>
          <p:cNvPicPr/>
          <p:nvPr/>
        </p:nvPicPr>
        <p:blipFill>
          <a:blip r:embed="rId4" cstate="print"/>
          <a:stretch>
            <a:fillRect/>
          </a:stretch>
        </p:blipFill>
        <p:spPr>
          <a:xfrm>
            <a:off x="5184900" y="3276774"/>
            <a:ext cx="1656184" cy="648072"/>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946216" cy="720197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权始终优先于私权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西方法律则走的是从氏族到个人再经上帝到个人的个人本位道路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逐渐形成尊重私权的传统。</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——摘编自张锐智、田大川《罗马法学家关于</a:t>
            </a:r>
            <a:endParaRPr lang="en-US" altLang="zh-CN" sz="4400" dirty="0" smtClean="0">
              <a:latin typeface="微软雅黑" panose="020B0503020204020204" pitchFamily="34" charset="-122"/>
              <a:ea typeface="微软雅黑" panose="020B0503020204020204" pitchFamily="34" charset="-122"/>
            </a:endParaRPr>
          </a:p>
          <a:p>
            <a:pPr algn="r">
              <a:lnSpc>
                <a:spcPct val="150000"/>
              </a:lnSpc>
            </a:pPr>
            <a:r>
              <a:rPr lang="zh-CN" altLang="zh-CN" sz="4400" dirty="0" smtClean="0">
                <a:latin typeface="微软雅黑" panose="020B0503020204020204" pitchFamily="34" charset="-122"/>
                <a:ea typeface="微软雅黑" panose="020B0503020204020204" pitchFamily="34" charset="-122"/>
              </a:rPr>
              <a:t>公法私法划分的意义与启示》</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材料二　中国封建法律的集团本位不仅普遍存在于国家法律中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而且还广泛体现在有别于国法的家族或宗族法中。</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宗族法以维持既定的宗族秩序为直接目的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160564" y="2844726"/>
            <a:ext cx="19730192"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而起到维持国家政权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维护封建统治的重要作用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是封建国法的重要补充形式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与国法一起构成了封建的法律体系。</a:t>
            </a:r>
          </a:p>
          <a:p>
            <a:pPr>
              <a:lnSpc>
                <a:spcPct val="150000"/>
              </a:lnSpc>
            </a:pPr>
            <a:r>
              <a:rPr lang="zh-CN" altLang="zh-CN" sz="4400" dirty="0" smtClean="0">
                <a:latin typeface="微软雅黑" panose="020B0503020204020204" pitchFamily="34" charset="-122"/>
                <a:ea typeface="微软雅黑" panose="020B0503020204020204" pitchFamily="34" charset="-122"/>
              </a:rPr>
              <a:t>　　中国传统法律的本位在近代西方法律文化的冲击下有了很大的变化。作为基础之一的家族制度随着清末变法修律而丧失了原先在国法中所占有的重要地位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只遗留下残余的影响。剩下的国家本位却随着民族国家观念的兴起与战争动员的推动以及实际需要而更加强化了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以致在民国诸政府的法律中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国家主义远远凌驾在个人主义和其他各种主义之上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国家成了法律唯一的本位。</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——摘编自张中秋《中西法律文化比较研究》</a:t>
            </a:r>
            <a:endParaRPr lang="zh-CN" altLang="zh-CN" sz="4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844726"/>
            <a:ext cx="19442160" cy="2123658"/>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根据材料一、二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概括说明“中国传统法律”呈现哪些特点。到近代又有何变化</a:t>
            </a:r>
            <a:r>
              <a:rPr lang="en-US" altLang="zh-CN" sz="4400" dirty="0" smtClean="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2532" y="7021168"/>
            <a:ext cx="20018224" cy="3240382"/>
            <a:chOff x="1872532" y="6915992"/>
            <a:chExt cx="20594288" cy="3747956"/>
          </a:xfrm>
        </p:grpSpPr>
        <p:sp>
          <p:nvSpPr>
            <p:cNvPr id="6" name="矩形 5"/>
            <p:cNvSpPr/>
            <p:nvPr/>
          </p:nvSpPr>
          <p:spPr>
            <a:xfrm>
              <a:off x="1872532" y="6915992"/>
              <a:ext cx="20594288" cy="37479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376588" y="6999305"/>
              <a:ext cx="19730192" cy="363106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特点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集团本位突出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公权优先于私权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存在国家法和民间法的二元性法律秩序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法律以君主意志为主。</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家族本位影响减弱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国家本位强化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国家成了法律唯一的本位。</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514168" cy="2123658"/>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根据材料并结合所学知识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分析导致中西法律走上不同道路的原因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并分析其对历史发展产生的积极影响。</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811636"/>
            <a:ext cx="20018224" cy="821763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轮番而治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全体公民轮流成为统治者和被统治者。公民内部每个人都是平等的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人人有权参政议政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一个人统治别人的同时也被别人统治。在具体运作上表现为抽签选举。</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法律至上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雅典实行法治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公民在法律面前人人平等。官员必须尽忠职守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否则要受到惩罚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十将军也不例外。</a:t>
            </a:r>
          </a:p>
          <a:p>
            <a:pPr>
              <a:lnSpc>
                <a:spcPct val="150000"/>
              </a:lnSpc>
            </a:pPr>
            <a:r>
              <a:rPr lang="en-US" altLang="zh-CN" sz="4400" dirty="0" smtClean="0">
                <a:latin typeface="微软雅黑" panose="020B0503020204020204" pitchFamily="34" charset="-122"/>
                <a:ea typeface="微软雅黑" panose="020B0503020204020204" pitchFamily="34" charset="-122"/>
              </a:rPr>
              <a:t>⑤</a:t>
            </a:r>
            <a:r>
              <a:rPr lang="zh-CN" altLang="zh-CN" sz="4400" dirty="0" smtClean="0">
                <a:latin typeface="微软雅黑" panose="020B0503020204020204" pitchFamily="34" charset="-122"/>
                <a:ea typeface="微软雅黑" panose="020B0503020204020204" pitchFamily="34" charset="-122"/>
              </a:rPr>
              <a:t>权力制约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雅典的民主制实行严格的权力制约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即城邦的公民集体对官吏的监督和制约。议事会是行使立法、行政和司法职能的权力机构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受到公民大会和陪审法庭的制约。法庭还对官员和法律进行控制。</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8" name="组合 7"/>
          <p:cNvGrpSpPr/>
          <p:nvPr/>
        </p:nvGrpSpPr>
        <p:grpSpPr>
          <a:xfrm>
            <a:off x="2232572" y="2772718"/>
            <a:ext cx="20018224" cy="9433048"/>
            <a:chOff x="2232572" y="2844726"/>
            <a:chExt cx="20018224" cy="9433048"/>
          </a:xfrm>
        </p:grpSpPr>
        <p:sp>
          <p:nvSpPr>
            <p:cNvPr id="6" name="矩形 5"/>
            <p:cNvSpPr/>
            <p:nvPr/>
          </p:nvSpPr>
          <p:spPr>
            <a:xfrm>
              <a:off x="2232572" y="2844726"/>
              <a:ext cx="20018224" cy="8424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92612" y="3044477"/>
              <a:ext cx="19586176"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原因</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中国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自然经济的长期存在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血缘宗族关系的影响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专制统治的强化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儒家思想的影响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受近代西方法律文化的影响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民族国家观念的兴起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政府政策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等。</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西方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商品经济的影响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人文精神的影响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自然法思想的影响。</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积极影响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中国法律有利于中央集权和统一多民族国家的形成和发展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在近代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推动了中国民族民主革命运动的发展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强化民族国家观念。</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西方法律有利于保障个人权利和促进资本主义的发展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对近代欧美各国法律和革命都产生深远影响。</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7"/>
          <p:cNvGrpSpPr/>
          <p:nvPr/>
        </p:nvGrpSpPr>
        <p:grpSpPr>
          <a:xfrm>
            <a:off x="2160564" y="2772718"/>
            <a:ext cx="19946216" cy="9289032"/>
            <a:chOff x="2160564" y="2720410"/>
            <a:chExt cx="19946216" cy="9148594"/>
          </a:xfrm>
        </p:grpSpPr>
        <p:sp>
          <p:nvSpPr>
            <p:cNvPr id="6" name="矩形 5"/>
            <p:cNvSpPr/>
            <p:nvPr/>
          </p:nvSpPr>
          <p:spPr>
            <a:xfrm>
              <a:off x="2160564" y="2720410"/>
              <a:ext cx="19946216" cy="8424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20604" y="2798597"/>
              <a:ext cx="19298144" cy="907040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第</a:t>
              </a:r>
              <a:r>
                <a:rPr lang="en-US" altLang="zh-CN" sz="4400" dirty="0" smtClean="0">
                  <a:solidFill>
                    <a:srgbClr val="A50021"/>
                  </a:solidFill>
                  <a:latin typeface="微软雅黑" panose="020B0503020204020204" pitchFamily="34" charset="-122"/>
                  <a:ea typeface="微软雅黑" panose="020B0503020204020204" pitchFamily="34" charset="-122"/>
                </a:rPr>
                <a:t>(1)</a:t>
              </a:r>
              <a:r>
                <a:rPr lang="zh-CN" altLang="zh-CN" sz="4400" dirty="0" smtClean="0">
                  <a:solidFill>
                    <a:srgbClr val="A50021"/>
                  </a:solidFill>
                  <a:latin typeface="微软雅黑" panose="020B0503020204020204" pitchFamily="34" charset="-122"/>
                  <a:ea typeface="微软雅黑" panose="020B0503020204020204" pitchFamily="34" charset="-122"/>
                </a:rPr>
                <a:t>问的第一小问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据材料一“中国法律走的是一条从氏族到家族再到国家的集团本位道路”可以归纳出集团本位突出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据材料一“公权始终优先于私权”可以归纳出答案公权优先于私权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据材料二“宗族法</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是封建国法的重要补充形式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与国法一起构成了封建的法律体系”可以归纳出存在国家法和民间法的二元性法律秩序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结合所学知识得出法律以君主意志为主。第二小问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据材料二“家族制度</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丧失了原先在国法中所占有的重要地位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只遗留下残余的影响”可以得出家族本位影响的减弱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据材料二“剩下的国家本位却随着民族国家观念的兴起与战争</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7"/>
          <p:cNvGrpSpPr/>
          <p:nvPr/>
        </p:nvGrpSpPr>
        <p:grpSpPr>
          <a:xfrm>
            <a:off x="2232572" y="2772718"/>
            <a:ext cx="19658184" cy="8289643"/>
            <a:chOff x="2304580" y="2958854"/>
            <a:chExt cx="19658184" cy="9149889"/>
          </a:xfrm>
        </p:grpSpPr>
        <p:sp>
          <p:nvSpPr>
            <p:cNvPr id="6" name="矩形 5"/>
            <p:cNvSpPr/>
            <p:nvPr/>
          </p:nvSpPr>
          <p:spPr>
            <a:xfrm>
              <a:off x="2304580" y="2958854"/>
              <a:ext cx="19658184" cy="89812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20604" y="3038335"/>
              <a:ext cx="19082120" cy="9070408"/>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动员的推动以及实际需要而更加强化了”可以得出国家本位强化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据材料二“国家主义远远凌驾在个人主义和其他各种主义之上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国家成了法律唯一的本位”可以得出国家成了法律唯一的本位。第</a:t>
              </a:r>
              <a:r>
                <a:rPr lang="en-US" altLang="zh-CN" sz="4400" dirty="0" smtClean="0">
                  <a:solidFill>
                    <a:srgbClr val="A50021"/>
                  </a:solidFill>
                  <a:latin typeface="微软雅黑" panose="020B0503020204020204" pitchFamily="34" charset="-122"/>
                  <a:ea typeface="微软雅黑" panose="020B0503020204020204" pitchFamily="34" charset="-122"/>
                </a:rPr>
                <a:t>(2)</a:t>
              </a:r>
              <a:r>
                <a:rPr lang="zh-CN" altLang="zh-CN" sz="4400" dirty="0" smtClean="0">
                  <a:solidFill>
                    <a:srgbClr val="A50021"/>
                  </a:solidFill>
                  <a:latin typeface="微软雅黑" panose="020B0503020204020204" pitchFamily="34" charset="-122"/>
                  <a:ea typeface="微软雅黑" panose="020B0503020204020204" pitchFamily="34" charset="-122"/>
                </a:rPr>
                <a:t>问的第一小问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古代中国传统法律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结合所学知识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我们可以从政治、经济、思想三个方面进行分析。近代中国法律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我们可以从中西两方面来考虑。西方法律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我们可以从经济、思想方面来思考。第二小问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中国方面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可以依据第</a:t>
              </a:r>
              <a:r>
                <a:rPr lang="en-US" altLang="zh-CN" sz="4400" dirty="0" smtClean="0">
                  <a:solidFill>
                    <a:srgbClr val="A50021"/>
                  </a:solidFill>
                  <a:latin typeface="微软雅黑" panose="020B0503020204020204" pitchFamily="34" charset="-122"/>
                  <a:ea typeface="微软雅黑" panose="020B0503020204020204" pitchFamily="34" charset="-122"/>
                </a:rPr>
                <a:t>(1)</a:t>
              </a:r>
              <a:r>
                <a:rPr lang="zh-CN" altLang="zh-CN" sz="4400" dirty="0" smtClean="0">
                  <a:solidFill>
                    <a:srgbClr val="A50021"/>
                  </a:solidFill>
                  <a:latin typeface="微软雅黑" panose="020B0503020204020204" pitchFamily="34" charset="-122"/>
                  <a:ea typeface="微软雅黑" panose="020B0503020204020204" pitchFamily="34" charset="-122"/>
                </a:rPr>
                <a:t>问中已经形成的答案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并结合所学知识得出。西方方面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结合所学知识作答。</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060750"/>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016548" y="3876914"/>
            <a:ext cx="19442160" cy="1992148"/>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完成下列要求。</a:t>
            </a:r>
          </a:p>
          <a:p>
            <a:pPr algn="ctr">
              <a:lnSpc>
                <a:spcPct val="150000"/>
              </a:lnSpc>
            </a:pPr>
            <a:r>
              <a:rPr lang="en-US" altLang="zh-CN" sz="4400" dirty="0" smtClean="0">
                <a:latin typeface="微软雅黑" panose="020B0503020204020204" pitchFamily="34" charset="-122"/>
                <a:ea typeface="微软雅黑" panose="020B0503020204020204" pitchFamily="34" charset="-122"/>
              </a:rPr>
              <a:t>1903</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1911</a:t>
            </a:r>
            <a:r>
              <a:rPr lang="zh-CN" altLang="zh-CN" sz="4400" dirty="0" smtClean="0">
                <a:latin typeface="微软雅黑" panose="020B0503020204020204" pitchFamily="34" charset="-122"/>
                <a:ea typeface="微软雅黑" panose="020B0503020204020204" pitchFamily="34" charset="-122"/>
              </a:rPr>
              <a:t>年中国制定的部分法律一览表</a:t>
            </a:r>
            <a:endParaRPr lang="zh-CN" altLang="zh-CN" sz="4400"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1944539" y="5869062"/>
          <a:ext cx="19946217" cy="6035040"/>
        </p:xfrm>
        <a:graphic>
          <a:graphicData uri="http://schemas.openxmlformats.org/drawingml/2006/table">
            <a:tbl>
              <a:tblPr/>
              <a:tblGrid>
                <a:gridCol w="3384376"/>
                <a:gridCol w="4896544"/>
                <a:gridCol w="11665297"/>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出台法律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备注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1903</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《重订铁路</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简明章程》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规范铁路修建管理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对外资筑路提出某些限制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2">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1904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《劝办商会</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简明章程》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大力劝办商会</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是中国第一部关于商会的法律文件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《奏定学堂章程》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规定初等、中等、高等教育学制、任务和管理细则 </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2">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1906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《破产律》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规范企业破产行为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加强管理和保护</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《奖给商勋章程》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奖励工商业发展 </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12分题.EPS" descr="id:2147494752;FounderCES"/>
          <p:cNvPicPr/>
          <p:nvPr/>
        </p:nvPicPr>
        <p:blipFill>
          <a:blip r:embed="rId4" cstate="print"/>
          <a:stretch>
            <a:fillRect/>
          </a:stretch>
        </p:blipFill>
        <p:spPr>
          <a:xfrm>
            <a:off x="5112892" y="3132758"/>
            <a:ext cx="1738224" cy="648072"/>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1872532" y="3150934"/>
          <a:ext cx="19946217" cy="8046720"/>
        </p:xfrm>
        <a:graphic>
          <a:graphicData uri="http://schemas.openxmlformats.org/drawingml/2006/table">
            <a:tbl>
              <a:tblPr/>
              <a:tblGrid>
                <a:gridCol w="2448272"/>
                <a:gridCol w="6192688"/>
                <a:gridCol w="11305257"/>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出台法律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备注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1908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《钦定宪法大纲》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参照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1889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年《日本帝国宪法》制定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删去了其中限制君权的条款。主要内容分“君上大权”和“臣民权利义务”两部分</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3">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1910</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《法院编制法》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规定了法院司法审判权的独立 </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修订的《大清</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矿务章程》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参照外国法律制定的较为完整的矿业法规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《大清著作权律》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中国第一部著作权法 </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2">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1911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《大清民律草案》</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民法与刑法分离并独立出来</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是中国第一部民法典</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《大清新刑律》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废除“凌迟、枭首”等苛刑</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中国第一部刑法典</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矩形 5"/>
          <p:cNvSpPr/>
          <p:nvPr/>
        </p:nvSpPr>
        <p:spPr>
          <a:xfrm>
            <a:off x="20162564" y="2378705"/>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
        <p:nvSpPr>
          <p:cNvPr id="7" name="矩形 6"/>
          <p:cNvSpPr/>
          <p:nvPr/>
        </p:nvSpPr>
        <p:spPr>
          <a:xfrm>
            <a:off x="2952652" y="11292309"/>
            <a:ext cx="18938104" cy="769441"/>
          </a:xfrm>
          <a:prstGeom prst="rect">
            <a:avLst/>
          </a:prstGeom>
        </p:spPr>
        <p:txBody>
          <a:bodyPr wrap="square">
            <a:spAutoFit/>
          </a:bodyPr>
          <a:lstStyle/>
          <a:p>
            <a:pPr algn="r"/>
            <a:r>
              <a:rPr lang="zh-CN" altLang="zh-CN" sz="4400" dirty="0" smtClean="0">
                <a:latin typeface="微软雅黑" panose="020B0503020204020204" pitchFamily="34" charset="-122"/>
                <a:ea typeface="微软雅黑" panose="020B0503020204020204" pitchFamily="34" charset="-122"/>
              </a:rPr>
              <a:t>——据张德美《探索与抉择——晚清法律移植研究》等</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2016548" y="2772718"/>
            <a:ext cx="19370152" cy="2123658"/>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解读材料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提炼出一个观点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并结合中国近代史的相关史实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加以论述。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观点明确合理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史论结合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逻辑严密。</a:t>
            </a:r>
            <a:r>
              <a:rPr lang="en-US" altLang="zh-CN" sz="4400" dirty="0" smtClean="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844726"/>
            <a:ext cx="19586176" cy="676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664620" y="2844726"/>
            <a:ext cx="18578064" cy="8097986"/>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示例一</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20</a:t>
            </a:r>
            <a:r>
              <a:rPr lang="zh-CN" altLang="zh-CN" sz="4400" dirty="0" smtClean="0">
                <a:solidFill>
                  <a:srgbClr val="A50021"/>
                </a:solidFill>
                <a:latin typeface="微软雅黑" panose="020B0503020204020204" pitchFamily="34" charset="-122"/>
                <a:ea typeface="微软雅黑" panose="020B0503020204020204" pitchFamily="34" charset="-122"/>
              </a:rPr>
              <a:t>世纪初中国法律近代化建设取得重大成就。</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20</a:t>
            </a:r>
            <a:r>
              <a:rPr lang="zh-CN" altLang="zh-CN" sz="4400" dirty="0" smtClean="0">
                <a:solidFill>
                  <a:srgbClr val="A50021"/>
                </a:solidFill>
                <a:latin typeface="微软雅黑" panose="020B0503020204020204" pitchFamily="34" charset="-122"/>
                <a:ea typeface="微软雅黑" panose="020B0503020204020204" pitchFamily="34" charset="-122"/>
              </a:rPr>
              <a:t>世纪初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在世界近代化潮流影响下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晚清政府制定了多部法律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其中不少法律为中国历史上首次制定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形成了包括民法、刑法在内的初步的近代法律体系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开始重视经济立法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立法逐渐和国际接轨。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学生答民国初期南京临时政府和北洋政府的法律建设成就亦可。</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844726"/>
            <a:ext cx="19874208" cy="676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664620" y="2844726"/>
            <a:ext cx="18578064" cy="8097986"/>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示例二</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中国近代的特殊国情推动了中国法律的近代化。</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中国自鸦片战争以来逐渐沦为半殖民地半封建社会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这一过程中西学的不断传播为中国法律近代化提供了参照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民族资本主义经济的发展推动政府日益重视经济方面的立法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不断高涨的革命运动也迫使晚清政府改革法制以挽救统治危机。</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1980220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664620" y="2844726"/>
            <a:ext cx="18578064" cy="7082323"/>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示例三</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法律近代化推动近代中国社会的发展。</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经济领域的一系列立法为中国近代民族工业的发展扫除了一些障碍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民法与刑法分离有利于中国政治进步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仿效西方立法推动了西学进一步传播和思想观念的转变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吸纳和参照国际惯例制定法律也有利于中国与国际社会的接轨。</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74208"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376588" y="2916734"/>
            <a:ext cx="19514168"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可以依据材料论述晚清政府推动近代中国法律近代化建设取得的重大成就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也可以从背景角度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论述中国近代的特殊国情推进了中国法律的近代化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也可从影响的角度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论述法律近代化推动近代中国社会的发展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言之有理即可。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5268</Words>
  <Application>WPS 演示</Application>
  <PresentationFormat>自定义</PresentationFormat>
  <Paragraphs>601</Paragraphs>
  <Slides>103</Slides>
  <Notes>1</Notes>
  <HiddenSlides>0</HiddenSlides>
  <MMClips>0</MMClips>
  <ScaleCrop>false</ScaleCrop>
  <HeadingPairs>
    <vt:vector size="4" baseType="variant">
      <vt:variant>
        <vt:lpstr>主题</vt:lpstr>
      </vt:variant>
      <vt:variant>
        <vt:i4>2</vt:i4>
      </vt:variant>
      <vt:variant>
        <vt:lpstr>幻灯片标题</vt:lpstr>
      </vt:variant>
      <vt:variant>
        <vt:i4>103</vt:i4>
      </vt:variant>
    </vt:vector>
  </HeadingPairs>
  <TitlesOfParts>
    <vt:vector size="105"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