
<file path=[Content_Types].xml><?xml version="1.0" encoding="utf-8"?>
<Types xmlns="http://schemas.openxmlformats.org/package/2006/content-types">
  <Override PartName="/customXml/itemProps3.xml" ContentType="application/vnd.openxmlformats-officedocument.customXmlProperties+xml"/>
  <Override PartName="/customXml/itemProps15.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customXml/itemProps22.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customXml/itemProps6.xml" ContentType="application/vnd.openxmlformats-officedocument.customXmlProperties+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18.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customXml/itemProps16.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customXml/itemProps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23"/>
  </p:sldMasterIdLst>
  <p:notesMasterIdLst>
    <p:notesMasterId r:id="rId48"/>
  </p:notesMasterIdLst>
  <p:sldIdLst>
    <p:sldId id="285" r:id="rId24"/>
    <p:sldId id="286" r:id="rId25"/>
    <p:sldId id="260" r:id="rId26"/>
    <p:sldId id="261" r:id="rId27"/>
    <p:sldId id="262" r:id="rId28"/>
    <p:sldId id="263" r:id="rId29"/>
    <p:sldId id="264" r:id="rId30"/>
    <p:sldId id="266" r:id="rId31"/>
    <p:sldId id="267" r:id="rId32"/>
    <p:sldId id="268" r:id="rId33"/>
    <p:sldId id="269" r:id="rId34"/>
    <p:sldId id="270" r:id="rId35"/>
    <p:sldId id="271" r:id="rId36"/>
    <p:sldId id="272" r:id="rId37"/>
    <p:sldId id="273" r:id="rId38"/>
    <p:sldId id="274" r:id="rId39"/>
    <p:sldId id="276" r:id="rId40"/>
    <p:sldId id="277" r:id="rId41"/>
    <p:sldId id="278" r:id="rId42"/>
    <p:sldId id="279" r:id="rId43"/>
    <p:sldId id="280" r:id="rId44"/>
    <p:sldId id="281" r:id="rId45"/>
    <p:sldId id="283" r:id="rId46"/>
    <p:sldId id="284" r:id="rId47"/>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327" autoAdjust="0"/>
  </p:normalViewPr>
  <p:slideViewPr>
    <p:cSldViewPr>
      <p:cViewPr>
        <p:scale>
          <a:sx n="80" d="100"/>
          <a:sy n="80" d="100"/>
        </p:scale>
        <p:origin x="-1272" y="-2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3.xml"/><Relationship Id="rId39"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customXml" Target="../customXml/item21.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slide" Target="slides/slide24.xml"/><Relationship Id="rId50" Type="http://schemas.openxmlformats.org/officeDocument/2006/relationships/viewProps" Target="viewProp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slide" Target="slides/slide6.xml"/><Relationship Id="rId41"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Master" Target="slideMasters/slideMaster1.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presProps" Target="presProps.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notesMaster" Target="notesMasters/notesMaster1.xml"/><Relationship Id="rId8" Type="http://schemas.openxmlformats.org/officeDocument/2006/relationships/customXml" Target="../customXml/item8.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882B931-AA65-4A58-95E1-56B12D935852}"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EAC858-32F7-4C48-A1AC-A2CF9C34079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5882B931-AA65-4A58-95E1-56B12D935852}"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AFEAC858-32F7-4C48-A1AC-A2CF9C34079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1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ustomXml" Target="../../customXml/item1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customXml" Target="../../customXml/item12.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customXml" Target="../../customXml/item2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1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2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212743"/>
            <a:ext cx="9144000" cy="1114754"/>
          </a:xfrm>
          <a:prstGeom prst="rect">
            <a:avLst/>
          </a:prstGeom>
        </p:spPr>
        <p:txBody>
          <a:bodyPr/>
          <a:lstStyle/>
          <a:p>
            <a:pPr algn="ctr">
              <a:lnSpc>
                <a:spcPts val="4000"/>
              </a:lnSpc>
              <a:defRPr/>
            </a:pPr>
            <a:r>
              <a:rPr lang="zh-CN" altLang="en-US" sz="2800" kern="0" dirty="0" smtClean="0">
                <a:solidFill>
                  <a:schemeClr val="bg1"/>
                </a:solidFill>
                <a:latin typeface="黑体" panose="02010609060101010101" pitchFamily="49" charset="-122"/>
                <a:ea typeface="黑体" panose="02010609060101010101" pitchFamily="49" charset="-122"/>
                <a:cs typeface="+mj-cs"/>
              </a:rPr>
              <a:t>第二部分  中国近代史</a:t>
            </a:r>
            <a:endParaRPr lang="en-US" altLang="zh-CN" sz="2800" kern="0" dirty="0" smtClean="0">
              <a:solidFill>
                <a:schemeClr val="bg1"/>
              </a:solidFill>
              <a:latin typeface="黑体" panose="02010609060101010101" pitchFamily="49" charset="-122"/>
              <a:ea typeface="黑体" panose="02010609060101010101" pitchFamily="49" charset="-122"/>
              <a:cs typeface="+mj-cs"/>
            </a:endParaRPr>
          </a:p>
          <a:p>
            <a:pPr algn="ctr">
              <a:lnSpc>
                <a:spcPts val="4000"/>
              </a:lnSpc>
              <a:defRPr/>
            </a:pPr>
            <a:r>
              <a:rPr lang="zh-CN" altLang="en-US" sz="2400" kern="0" dirty="0" smtClean="0">
                <a:solidFill>
                  <a:schemeClr val="bg1"/>
                </a:solidFill>
                <a:latin typeface="黑体" panose="02010609060101010101" pitchFamily="49" charset="-122"/>
                <a:ea typeface="黑体" panose="02010609060101010101" pitchFamily="49" charset="-122"/>
                <a:cs typeface="+mj-cs"/>
              </a:rPr>
              <a:t>第六单元  工业文明冲击下中国的变革与转型</a:t>
            </a:r>
            <a:endParaRPr lang="zh-CN" altLang="en-US" sz="2800" b="0" kern="0" dirty="0">
              <a:solidFill>
                <a:schemeClr val="bg1"/>
              </a:solidFill>
              <a:latin typeface="黑体" panose="02010609060101010101" pitchFamily="49" charset="-122"/>
              <a:ea typeface="黑体" panose="02010609060101010101" pitchFamily="49" charset="-122"/>
              <a:cs typeface="+mj-cs"/>
            </a:endParaRP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72247"/>
            <a:ext cx="8127000" cy="41202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则,对朝贡者给予大量的赏赐,其价值远远超过朝贡者所进贡的物品,所</a:t>
            </a:r>
            <a:r>
              <a:rPr dirty="0"/>
              <a:t/>
            </a:r>
            <a:br>
              <a:rPr dirty="0"/>
            </a:br>
            <a:r>
              <a:rPr lang="zh-CN" altLang="en-US" sz="2012" kern="0" dirty="0" smtClean="0">
                <a:solidFill>
                  <a:srgbClr val="000000"/>
                </a:solidFill>
                <a:latin typeface="Times New Roman" pitchFamily="65" charset="-122"/>
                <a:ea typeface="宋体" pitchFamily="65" charset="-122"/>
              </a:rPr>
              <a:t>以,各藩属国总是乐于来华朝贡。有时中国统治者为了减轻自己的负</a:t>
            </a:r>
            <a:r>
              <a:rPr dirty="0"/>
              <a:t/>
            </a:r>
            <a:br>
              <a:rPr dirty="0"/>
            </a:br>
            <a:r>
              <a:rPr lang="zh-CN" altLang="en-US" sz="2012" kern="0" dirty="0" smtClean="0">
                <a:solidFill>
                  <a:srgbClr val="000000"/>
                </a:solidFill>
                <a:latin typeface="Times New Roman" pitchFamily="65" charset="-122"/>
                <a:ea typeface="宋体" pitchFamily="65" charset="-122"/>
              </a:rPr>
              <a:t>担,也对各国来华朝贡的时间和规模作出种种限制和规定。虽然有些国</a:t>
            </a:r>
            <a:r>
              <a:rPr dirty="0"/>
              <a:t/>
            </a:r>
            <a:br>
              <a:rPr dirty="0"/>
            </a:br>
            <a:r>
              <a:rPr lang="zh-CN" altLang="en-US" sz="2012" kern="0" dirty="0" smtClean="0">
                <a:solidFill>
                  <a:srgbClr val="000000"/>
                </a:solidFill>
                <a:latin typeface="Times New Roman" pitchFamily="65" charset="-122"/>
                <a:ea typeface="宋体" pitchFamily="65" charset="-122"/>
              </a:rPr>
              <a:t>家有时不按规定时间和规模来华朝贡,中国政府也都给予了热情接待。</a:t>
            </a:r>
            <a:r>
              <a:rPr dirty="0"/>
              <a:t/>
            </a:r>
            <a:br>
              <a:rPr dirty="0"/>
            </a:br>
            <a:r>
              <a:rPr lang="zh-CN" altLang="en-US" sz="2012" kern="0" dirty="0" smtClean="0">
                <a:solidFill>
                  <a:srgbClr val="000000"/>
                </a:solidFill>
                <a:latin typeface="Times New Roman" pitchFamily="65" charset="-122"/>
                <a:ea typeface="宋体" pitchFamily="65" charset="-122"/>
              </a:rPr>
              <a:t>再者,各国在来华朝贡的同时,也与中国进行贸易。由此可见,中国与周</a:t>
            </a:r>
            <a:r>
              <a:rPr dirty="0"/>
              <a:t/>
            </a:r>
            <a:br>
              <a:rPr dirty="0"/>
            </a:br>
            <a:r>
              <a:rPr lang="zh-CN" altLang="en-US" sz="2012" kern="0" dirty="0" smtClean="0">
                <a:solidFill>
                  <a:srgbClr val="000000"/>
                </a:solidFill>
                <a:latin typeface="Times New Roman" pitchFamily="65" charset="-122"/>
                <a:ea typeface="宋体" pitchFamily="65" charset="-122"/>
              </a:rPr>
              <a:t>边国家的这种宗藩关系和近代西方国家那种表面上平等,而实质上却是</a:t>
            </a:r>
            <a:r>
              <a:rPr dirty="0"/>
              <a:t/>
            </a:r>
            <a:br>
              <a:rPr dirty="0"/>
            </a:br>
            <a:r>
              <a:rPr lang="zh-CN" altLang="en-US" sz="2012" kern="0" dirty="0" smtClean="0">
                <a:solidFill>
                  <a:srgbClr val="000000"/>
                </a:solidFill>
                <a:latin typeface="Times New Roman" pitchFamily="65" charset="-122"/>
                <a:ea typeface="宋体" pitchFamily="65" charset="-122"/>
              </a:rPr>
              <a:t>弱肉强食的国际关系有着本质的区别,和西方殖民国家的宗主国与殖民</a:t>
            </a:r>
            <a:r>
              <a:rPr dirty="0"/>
              <a:t/>
            </a:r>
            <a:br>
              <a:rPr dirty="0"/>
            </a:br>
            <a:r>
              <a:rPr lang="zh-CN" altLang="en-US" sz="2012" kern="0" dirty="0" smtClean="0">
                <a:solidFill>
                  <a:srgbClr val="000000"/>
                </a:solidFill>
                <a:latin typeface="Times New Roman" pitchFamily="65" charset="-122"/>
                <a:ea typeface="宋体" pitchFamily="65" charset="-122"/>
              </a:rPr>
              <a:t>地之间的那种控制与被控制、压迫与被压迫、剥削与被剥削、掠夺与</a:t>
            </a:r>
            <a:r>
              <a:rPr dirty="0"/>
              <a:t/>
            </a:r>
            <a:br>
              <a:rPr dirty="0"/>
            </a:br>
            <a:r>
              <a:rPr lang="zh-CN" altLang="en-US" sz="2012" kern="0" dirty="0" smtClean="0">
                <a:solidFill>
                  <a:srgbClr val="000000"/>
                </a:solidFill>
                <a:latin typeface="Times New Roman" pitchFamily="65" charset="-122"/>
                <a:ea typeface="宋体" pitchFamily="65" charset="-122"/>
              </a:rPr>
              <a:t>被掠夺的关系更是有着天壤之别。</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1997"/>
            <a:ext cx="8127000" cy="4269887"/>
          </a:xfrm>
          <a:prstGeom prst="rect">
            <a:avLst/>
          </a:prstGeom>
          <a:noFill/>
        </p:spPr>
        <p:txBody>
          <a:bodyPr wrap="square" lIns="0" tIns="0" rIns="0" bIns="0" rtlCol="0">
            <a:spAutoFit/>
          </a:bodyPr>
          <a:lstStyle/>
          <a:p>
            <a:pPr eaLnBrk="0" latinLnBrk="1" hangingPunct="0">
              <a:lnSpc>
                <a:spcPct val="150000"/>
              </a:lnSpc>
            </a:pP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2.拜上帝会</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拜上帝会是太平天国领袖洪秀全吸收基督教教义而成立的特殊宗教组</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织。19世纪中期,洪秀全受基督教布道书《劝世良言》的影响,在家乡</a:t>
            </a:r>
            <a:r>
              <a:rPr dirty="0"/>
              <a:t/>
            </a:r>
            <a:br>
              <a:rPr dirty="0"/>
            </a:br>
            <a:r>
              <a:rPr lang="zh-CN" altLang="en-US" sz="2012" kern="0" dirty="0" smtClean="0">
                <a:solidFill>
                  <a:srgbClr val="000000"/>
                </a:solidFill>
                <a:latin typeface="Times New Roman" pitchFamily="65" charset="-122"/>
                <a:ea typeface="宋体" pitchFamily="65" charset="-122"/>
              </a:rPr>
              <a:t>广东花县组织拜上帝会,并模拟《劝世良言》写成《原道救世歌》《原</a:t>
            </a:r>
            <a:r>
              <a:rPr dirty="0"/>
              <a:t/>
            </a:r>
            <a:br>
              <a:rPr dirty="0"/>
            </a:br>
            <a:r>
              <a:rPr lang="zh-CN" altLang="en-US" sz="2012" kern="0" dirty="0" smtClean="0">
                <a:solidFill>
                  <a:srgbClr val="000000"/>
                </a:solidFill>
                <a:latin typeface="Times New Roman" pitchFamily="65" charset="-122"/>
                <a:ea typeface="宋体" pitchFamily="65" charset="-122"/>
              </a:rPr>
              <a:t>道醒世训》《原道觉世训》等书,作为该会教义,同时又制定了宗教仪</a:t>
            </a:r>
            <a:r>
              <a:rPr dirty="0"/>
              <a:t/>
            </a:r>
            <a:br>
              <a:rPr dirty="0"/>
            </a:br>
            <a:r>
              <a:rPr lang="zh-CN" altLang="en-US" sz="2012" kern="0" dirty="0" smtClean="0">
                <a:solidFill>
                  <a:srgbClr val="000000"/>
                </a:solidFill>
                <a:latin typeface="Times New Roman" pitchFamily="65" charset="-122"/>
                <a:ea typeface="宋体" pitchFamily="65" charset="-122"/>
              </a:rPr>
              <a:t>式与会规。拜上帝会虽曾得益于基督教,但在许多方面与基督教大相径</a:t>
            </a:r>
            <a:r>
              <a:rPr dirty="0"/>
              <a:t/>
            </a:r>
            <a:br>
              <a:rPr dirty="0"/>
            </a:br>
            <a:r>
              <a:rPr lang="zh-CN" altLang="en-US" sz="2012" kern="0" dirty="0" smtClean="0">
                <a:solidFill>
                  <a:srgbClr val="000000"/>
                </a:solidFill>
                <a:latin typeface="Times New Roman" pitchFamily="65" charset="-122"/>
                <a:ea typeface="宋体" pitchFamily="65" charset="-122"/>
              </a:rPr>
              <a:t>庭。洪秀全以拜上帝会为组织形式,以会员为基本力量,发动反清武装</a:t>
            </a:r>
            <a:r>
              <a:rPr dirty="0"/>
              <a:t/>
            </a:r>
            <a:br>
              <a:rPr dirty="0"/>
            </a:br>
            <a:r>
              <a:rPr lang="zh-CN" altLang="en-US" sz="2012" kern="0" dirty="0" smtClean="0">
                <a:solidFill>
                  <a:srgbClr val="000000"/>
                </a:solidFill>
                <a:latin typeface="Times New Roman" pitchFamily="65" charset="-122"/>
                <a:ea typeface="宋体" pitchFamily="65" charset="-122"/>
              </a:rPr>
              <a:t>起义,建立了太平天国。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623"/>
            <a:ext cx="8127000" cy="4179862"/>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10" b="1" kern="0" dirty="0" smtClean="0">
                <a:solidFill>
                  <a:srgbClr val="000000"/>
                </a:solidFill>
                <a:latin typeface="黑体" pitchFamily="2" charset="-122"/>
                <a:ea typeface="黑体" pitchFamily="2" charset="-122"/>
              </a:rPr>
              <a:t>考点二　近代中国社会经济结构的变动与社会变迁</a:t>
            </a:r>
            <a:endParaRPr lang="zh-CN" altLang="en-US" sz="201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一、自然经济逐渐解体</a:t>
            </a:r>
            <a:endParaRPr lang="zh-CN" altLang="en-US" b="1"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鸦片战争后,洋纱和洋布大量涌入我国东南沿海的市场,造成“纷”与</a:t>
            </a:r>
            <a:r>
              <a:rPr dirty="0"/>
              <a:t/>
            </a:r>
            <a:br>
              <a:rPr dirty="0"/>
            </a:br>
            <a:r>
              <a:rPr lang="zh-CN" altLang="en-US" sz="2012" kern="0" dirty="0" smtClean="0">
                <a:solidFill>
                  <a:srgbClr val="000000"/>
                </a:solidFill>
                <a:latin typeface="Times New Roman" pitchFamily="65" charset="-122"/>
                <a:ea typeface="宋体" pitchFamily="65" charset="-122"/>
              </a:rPr>
              <a:t>“织”分离、“织”与“耕”分离,农民购买洋纱洋布,自然经济开始</a:t>
            </a:r>
            <a:r>
              <a:rPr dirty="0"/>
              <a:t/>
            </a:r>
            <a:br>
              <a:rPr dirty="0"/>
            </a:br>
            <a:r>
              <a:rPr lang="zh-CN" altLang="en-US" sz="2012" kern="0" dirty="0" smtClean="0">
                <a:solidFill>
                  <a:srgbClr val="000000"/>
                </a:solidFill>
                <a:latin typeface="Times New Roman" pitchFamily="65" charset="-122"/>
                <a:ea typeface="宋体" pitchFamily="65" charset="-122"/>
              </a:rPr>
              <a:t>解体。但在中国大部分农村,自然经济仍然占统治地位。</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列强大量收购中国的农副土特产品,操纵丝、茶市场。中国丝、茶生</a:t>
            </a:r>
            <a:r>
              <a:rPr dirty="0"/>
              <a:t/>
            </a:r>
            <a:br>
              <a:rPr dirty="0"/>
            </a:br>
            <a:r>
              <a:rPr lang="zh-CN" altLang="en-US" sz="2012" kern="0" dirty="0" smtClean="0">
                <a:solidFill>
                  <a:srgbClr val="000000"/>
                </a:solidFill>
                <a:latin typeface="Times New Roman" pitchFamily="65" charset="-122"/>
                <a:ea typeface="宋体" pitchFamily="65" charset="-122"/>
              </a:rPr>
              <a:t>产服从于国际市场的需要,日趋商品化。农产品的大量出口,减少了它</a:t>
            </a:r>
            <a:r>
              <a:rPr dirty="0"/>
              <a:t/>
            </a:r>
            <a:br>
              <a:rPr dirty="0"/>
            </a:br>
            <a:r>
              <a:rPr lang="zh-CN" altLang="en-US" sz="2012" kern="0" dirty="0" smtClean="0">
                <a:solidFill>
                  <a:srgbClr val="000000"/>
                </a:solidFill>
                <a:latin typeface="Times New Roman" pitchFamily="65" charset="-122"/>
                <a:ea typeface="宋体" pitchFamily="65" charset="-122"/>
              </a:rPr>
              <a:t>们在农业经济中的自给自足的成分,客观上促进了中国商品经济的发</a:t>
            </a:r>
            <a:r>
              <a:rPr dirty="0"/>
              <a:t/>
            </a:r>
            <a:br>
              <a:rPr dirty="0"/>
            </a:br>
            <a:r>
              <a:rPr lang="zh-CN" altLang="en-US" sz="2012" kern="0" dirty="0" smtClean="0">
                <a:solidFill>
                  <a:srgbClr val="000000"/>
                </a:solidFill>
                <a:latin typeface="Times New Roman" pitchFamily="65" charset="-122"/>
                <a:ea typeface="宋体" pitchFamily="65" charset="-122"/>
              </a:rPr>
              <a:t>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20994"/>
            <a:ext cx="8127000" cy="3251403"/>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二、洋务运动</a:t>
            </a:r>
            <a:endParaRPr lang="zh-CN" altLang="en-US" sz="2400" b="1"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1.背景</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(1)第二次鸦片战争后,清政府内忧外患。</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(2)洋务派主张在</a:t>
            </a:r>
            <a:r>
              <a:rPr lang="zh-CN" altLang="en-US" sz="2012" u="sng" kern="0" dirty="0" smtClean="0">
                <a:solidFill>
                  <a:srgbClr val="000000"/>
                </a:solidFill>
                <a:latin typeface="Times New Roman" pitchFamily="65" charset="-122"/>
                <a:ea typeface="宋体" pitchFamily="65" charset="-122"/>
              </a:rPr>
              <a:t>不改变封建制度的前提下</a:t>
            </a:r>
            <a:r>
              <a:rPr lang="zh-CN" altLang="en-US" sz="2012" kern="0" dirty="0" smtClean="0">
                <a:solidFill>
                  <a:srgbClr val="000000"/>
                </a:solidFill>
                <a:latin typeface="Times New Roman" pitchFamily="65" charset="-122"/>
                <a:ea typeface="宋体" pitchFamily="65" charset="-122"/>
              </a:rPr>
              <a:t>,利用西方先进的科技,维护</a:t>
            </a:r>
            <a:r>
              <a:rPr dirty="0"/>
              <a:t/>
            </a:r>
            <a:br>
              <a:rPr dirty="0"/>
            </a:br>
            <a:r>
              <a:rPr lang="zh-CN" altLang="en-US" sz="2012" kern="0" dirty="0" smtClean="0">
                <a:solidFill>
                  <a:srgbClr val="000000"/>
                </a:solidFill>
                <a:latin typeface="Times New Roman" pitchFamily="65" charset="-122"/>
                <a:ea typeface="宋体" pitchFamily="65" charset="-122"/>
              </a:rPr>
              <a:t>清朝统治。</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代表人物:曾国藩、李鸿章、左宗棠、张之洞。</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时间:19世纪60—90年代。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052088"/>
          <a:ext cx="7740000" cy="2926080"/>
        </p:xfrm>
        <a:graphic>
          <a:graphicData uri="http://schemas.openxmlformats.org/drawingml/2006/table">
            <a:tbl>
              <a:tblPr/>
              <a:tblGrid>
                <a:gridCol w="3095896"/>
                <a:gridCol w="4644104"/>
              </a:tblGrid>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创办近代军事工业以①</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自强    </a:t>
                      </a:r>
                      <a:r>
                        <a:rPr lang="zh-CN" altLang="en-US" sz="1400" kern="0" dirty="0" smtClean="0">
                          <a:solidFill>
                            <a:srgbClr val="FF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主要有曾国藩创办的②</a:t>
                      </a:r>
                      <a:r>
                        <a:rPr lang="zh-CN" altLang="en-US" sz="1400" u="sng" kern="0" dirty="0" smtClean="0">
                          <a:solidFill>
                            <a:srgbClr val="FF0000"/>
                          </a:solidFill>
                          <a:latin typeface="Times New Roman" pitchFamily="65" charset="-122"/>
                          <a:ea typeface="宋体" pitchFamily="65" charset="-122"/>
                        </a:rPr>
                        <a:t>　安庆内军械所    </a:t>
                      </a:r>
                      <a:r>
                        <a:rPr lang="zh-CN" altLang="en-US" sz="1400" kern="0" dirty="0" smtClean="0">
                          <a:solidFill>
                            <a:srgbClr val="000000"/>
                          </a:solidFill>
                          <a:latin typeface="Times New Roman" pitchFamily="65" charset="-122"/>
                          <a:ea typeface="宋体" pitchFamily="65" charset="-122"/>
                        </a:rPr>
                        <a:t>、李鸿章创办的③</a:t>
                      </a:r>
                      <a:r>
                        <a:rPr lang="zh-CN" altLang="en-US" sz="1400" u="sng" kern="0" dirty="0" smtClean="0">
                          <a:solidFill>
                            <a:srgbClr val="FF0000"/>
                          </a:solidFill>
                          <a:latin typeface="Times New Roman" pitchFamily="65" charset="-122"/>
                          <a:ea typeface="宋体" pitchFamily="65" charset="-122"/>
                        </a:rPr>
                        <a:t>　江南制造总局    </a:t>
                      </a:r>
                      <a:r>
                        <a:rPr lang="zh-CN" altLang="en-US" sz="1400" kern="0" dirty="0" smtClean="0">
                          <a:solidFill>
                            <a:srgbClr val="000000"/>
                          </a:solidFill>
                          <a:latin typeface="Times New Roman" pitchFamily="65" charset="-122"/>
                          <a:ea typeface="宋体" pitchFamily="65" charset="-122"/>
                        </a:rPr>
                        <a:t>、左宗棠创办的福州船政局、崇厚创办的天津机器制造局</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创办近代民用工业以④</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求富    </a:t>
                      </a:r>
                      <a:r>
                        <a:rPr lang="zh-CN" altLang="en-US" sz="1400" kern="0" dirty="0" smtClean="0">
                          <a:solidFill>
                            <a:srgbClr val="FF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主要有李鸿章创办的轮船招商局、开平煤矿,张之洞创办的汉阳铁厂和湖北织布局</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创办近代海军</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先后建成北洋、南洋、福建三支海军</a:t>
                      </a:r>
                    </a:p>
                  </a:txBody>
                  <a:tcPr marL="45720" marR="45720"/>
                </a:tc>
              </a:tr>
              <a:tr h="60263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创办近代教育</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创办⑤</a:t>
                      </a:r>
                      <a:r>
                        <a:rPr lang="zh-CN" altLang="en-US" sz="1400" u="sng" kern="0" dirty="0" smtClean="0">
                          <a:solidFill>
                            <a:srgbClr val="FF0000"/>
                          </a:solidFill>
                          <a:latin typeface="Times New Roman" pitchFamily="65" charset="-122"/>
                          <a:ea typeface="宋体" pitchFamily="65" charset="-122"/>
                        </a:rPr>
                        <a:t>　京师同文馆    </a:t>
                      </a:r>
                      <a:r>
                        <a:rPr lang="zh-CN" altLang="en-US" sz="1400" kern="0" dirty="0" smtClean="0">
                          <a:solidFill>
                            <a:srgbClr val="000000"/>
                          </a:solidFill>
                          <a:latin typeface="Times New Roman" pitchFamily="65" charset="-122"/>
                          <a:ea typeface="宋体" pitchFamily="65" charset="-122"/>
                        </a:rPr>
                        <a:t>等一批新式学堂,选派留学生出国深造,开近代教育之先河</a:t>
                      </a:r>
                    </a:p>
                  </a:txBody>
                  <a:tcPr marL="45720" marR="45720"/>
                </a:tc>
              </a:tr>
            </a:tbl>
          </a:graphicData>
        </a:graphic>
      </p:graphicFrame>
      <p:sp>
        <p:nvSpPr>
          <p:cNvPr id="3" name="TextBox 2"/>
          <p:cNvSpPr txBox="1"/>
          <p:nvPr/>
        </p:nvSpPr>
        <p:spPr>
          <a:xfrm>
            <a:off x="540000" y="1404045"/>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4.活动</a:t>
            </a:r>
            <a:endParaRPr lang="zh-CN" altLang="en-US" b="1" dirty="0"/>
          </a:p>
        </p:txBody>
      </p:sp>
      <p:grpSp>
        <p:nvGrpSpPr>
          <p:cNvPr id="4" name="组合 16"/>
          <p:cNvGrpSpPr/>
          <p:nvPr/>
        </p:nvGrpSpPr>
        <p:grpSpPr bwMode="auto">
          <a:xfrm>
            <a:off x="2533676" y="2080692"/>
            <a:ext cx="936103"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5498579" y="2124125"/>
            <a:ext cx="1387202" cy="276609"/>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0" name="组合 16"/>
          <p:cNvGrpSpPr/>
          <p:nvPr/>
        </p:nvGrpSpPr>
        <p:grpSpPr bwMode="auto">
          <a:xfrm>
            <a:off x="3878399" y="2440732"/>
            <a:ext cx="1387202" cy="276609"/>
            <a:chOff x="4881562" y="2969419"/>
            <a:chExt cx="783432" cy="219075"/>
          </a:xfrm>
        </p:grpSpPr>
        <p:sp>
          <p:nvSpPr>
            <p:cNvPr id="1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3" name="组合 16"/>
          <p:cNvGrpSpPr/>
          <p:nvPr/>
        </p:nvGrpSpPr>
        <p:grpSpPr bwMode="auto">
          <a:xfrm>
            <a:off x="2527201" y="3142556"/>
            <a:ext cx="936103" cy="277713"/>
            <a:chOff x="4881562" y="2969419"/>
            <a:chExt cx="783432" cy="219075"/>
          </a:xfrm>
        </p:grpSpPr>
        <p:sp>
          <p:nvSpPr>
            <p:cNvPr id="1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9" name="组合 16"/>
          <p:cNvGrpSpPr/>
          <p:nvPr/>
        </p:nvGrpSpPr>
        <p:grpSpPr bwMode="auto">
          <a:xfrm>
            <a:off x="4231010" y="4295788"/>
            <a:ext cx="1205086" cy="276609"/>
            <a:chOff x="4881562" y="2969419"/>
            <a:chExt cx="783432" cy="219075"/>
          </a:xfrm>
        </p:grpSpPr>
        <p:sp>
          <p:nvSpPr>
            <p:cNvPr id="2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2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nodeType="clickEffect">
                                  <p:stCondLst>
                                    <p:cond delay="0"/>
                                  </p:stCondLst>
                                  <p:childTnLst>
                                    <p:animEffect transition="out" filter="wipe(down)">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5.评价</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(1)甲午战争的失败,宣告了洋务运动的破产。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(2)引进了西方一些近代科学技术,培养了一批科技人才,</a:t>
            </a:r>
            <a:r>
              <a:rPr lang="zh-CN" altLang="en-US" sz="2012" u="sng" kern="0" dirty="0" smtClean="0">
                <a:solidFill>
                  <a:srgbClr val="000000"/>
                </a:solidFill>
                <a:latin typeface="Times New Roman" pitchFamily="65" charset="-122"/>
                <a:ea typeface="宋体" pitchFamily="65" charset="-122"/>
              </a:rPr>
              <a:t>客观上刺激了</a:t>
            </a:r>
            <a:r>
              <a:rPr dirty="0"/>
              <a:t/>
            </a:r>
            <a:br>
              <a:rPr dirty="0"/>
            </a:br>
            <a:r>
              <a:rPr lang="zh-CN" altLang="en-US" sz="2012" u="sng" kern="0" dirty="0" smtClean="0">
                <a:solidFill>
                  <a:srgbClr val="000000"/>
                </a:solidFill>
                <a:latin typeface="Times New Roman" pitchFamily="65" charset="-122"/>
                <a:ea typeface="宋体" pitchFamily="65" charset="-122"/>
              </a:rPr>
              <a:t>中国资本主义的发展;第一批近代企业在洋务派倡导下出现</a:t>
            </a:r>
            <a:r>
              <a:rPr lang="zh-CN" altLang="en-US" sz="2012" kern="0" dirty="0" smtClean="0">
                <a:solidFill>
                  <a:srgbClr val="000000"/>
                </a:solidFill>
                <a:latin typeface="Times New Roman" pitchFamily="65" charset="-122"/>
                <a:ea typeface="宋体" pitchFamily="65" charset="-122"/>
              </a:rPr>
              <a:t>,对外国的</a:t>
            </a:r>
            <a:r>
              <a:rPr dirty="0"/>
              <a:t/>
            </a:r>
            <a:br>
              <a:rPr dirty="0"/>
            </a:br>
            <a:r>
              <a:rPr lang="zh-CN" altLang="en-US" sz="2012" kern="0" dirty="0" smtClean="0">
                <a:solidFill>
                  <a:srgbClr val="000000"/>
                </a:solidFill>
                <a:latin typeface="Times New Roman" pitchFamily="65" charset="-122"/>
                <a:ea typeface="宋体" pitchFamily="65" charset="-122"/>
              </a:rPr>
              <a:t>经济侵略起到了一定的抵制作用,对本国封建经济的瓦解也起到了一定</a:t>
            </a:r>
            <a:r>
              <a:rPr dirty="0"/>
              <a:t/>
            </a:r>
            <a:br>
              <a:rPr dirty="0"/>
            </a:br>
            <a:r>
              <a:rPr lang="zh-CN" altLang="en-US" sz="2012" kern="0" dirty="0" smtClean="0">
                <a:solidFill>
                  <a:srgbClr val="000000"/>
                </a:solidFill>
                <a:latin typeface="Times New Roman" pitchFamily="65" charset="-122"/>
                <a:ea typeface="宋体" pitchFamily="65" charset="-122"/>
              </a:rPr>
              <a:t>的推动作用。</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三、民族资本主义的产生</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背景:19世纪六七十年代,受外商企业的刺激和洋务运动的诱导,一些</a:t>
            </a:r>
            <a:r>
              <a:rPr dirty="0"/>
              <a:t/>
            </a:r>
            <a:br>
              <a:rPr dirty="0"/>
            </a:br>
            <a:r>
              <a:rPr lang="zh-CN" altLang="en-US" sz="2012" kern="0" dirty="0" smtClean="0">
                <a:solidFill>
                  <a:srgbClr val="000000"/>
                </a:solidFill>
                <a:latin typeface="Times New Roman" pitchFamily="65" charset="-122"/>
                <a:ea typeface="宋体" pitchFamily="65" charset="-122"/>
              </a:rPr>
              <a:t>官僚、地主、商人开始投资创办近代企业,中国民族资本主义诞生。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44005"/>
            <a:ext cx="8127000" cy="278691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2.概况</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(1)民族资本主义企业主要分布在⑥</a:t>
            </a:r>
            <a:r>
              <a:rPr lang="zh-CN" altLang="en-US" sz="2012" u="sng" kern="0" dirty="0" smtClean="0">
                <a:solidFill>
                  <a:srgbClr val="FF0000"/>
                </a:solidFill>
                <a:latin typeface="Times New Roman" pitchFamily="65" charset="-122"/>
                <a:ea typeface="宋体" pitchFamily="65" charset="-122"/>
              </a:rPr>
              <a:t>　东南沿海    </a:t>
            </a:r>
            <a:r>
              <a:rPr lang="zh-CN" altLang="en-US" sz="2012" kern="0" dirty="0" smtClean="0">
                <a:solidFill>
                  <a:srgbClr val="000000"/>
                </a:solidFill>
                <a:latin typeface="Times New Roman" pitchFamily="65" charset="-122"/>
                <a:ea typeface="宋体" pitchFamily="65" charset="-122"/>
              </a:rPr>
              <a:t>地区。主要有上海的</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⑦</a:t>
            </a:r>
            <a:r>
              <a:rPr lang="zh-CN" altLang="en-US" sz="2012" u="sng" kern="0" dirty="0" smtClean="0">
                <a:solidFill>
                  <a:srgbClr val="FF0000"/>
                </a:solidFill>
                <a:latin typeface="Times New Roman" pitchFamily="65" charset="-122"/>
                <a:ea typeface="宋体" pitchFamily="65" charset="-122"/>
              </a:rPr>
              <a:t>　发昌机器厂    </a:t>
            </a:r>
            <a:r>
              <a:rPr lang="zh-CN" altLang="en-US" sz="2012" kern="0" dirty="0" smtClean="0">
                <a:solidFill>
                  <a:srgbClr val="000000"/>
                </a:solidFill>
                <a:latin typeface="Times New Roman" pitchFamily="65" charset="-122"/>
                <a:ea typeface="宋体" pitchFamily="65" charset="-122"/>
              </a:rPr>
              <a:t>、广东南海的继昌隆缫丝厂、天津的贻来牟机器磨</a:t>
            </a:r>
            <a:r>
              <a:rPr dirty="0"/>
              <a:t/>
            </a:r>
            <a:br>
              <a:rPr dirty="0"/>
            </a:br>
            <a:r>
              <a:rPr lang="zh-CN" altLang="en-US" sz="2012" kern="0" dirty="0" smtClean="0">
                <a:solidFill>
                  <a:srgbClr val="000000"/>
                </a:solidFill>
                <a:latin typeface="Times New Roman" pitchFamily="65" charset="-122"/>
                <a:ea typeface="宋体" pitchFamily="65" charset="-122"/>
              </a:rPr>
              <a:t>坊等。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(2)使用机器,雇用工人进行生产。资本主义生产方式产生。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四、社会变迁</a:t>
            </a:r>
            <a:endParaRPr lang="zh-CN" altLang="en-US" b="1" dirty="0"/>
          </a:p>
        </p:txBody>
      </p:sp>
      <p:graphicFrame>
        <p:nvGraphicFramePr>
          <p:cNvPr id="3" name="表格 2"/>
          <p:cNvGraphicFramePr>
            <a:graphicFrameLocks noGrp="1"/>
          </p:cNvGraphicFramePr>
          <p:nvPr/>
        </p:nvGraphicFramePr>
        <p:xfrm>
          <a:off x="540000" y="3888330"/>
          <a:ext cx="7740000" cy="2204280"/>
        </p:xfrm>
        <a:graphic>
          <a:graphicData uri="http://schemas.openxmlformats.org/drawingml/2006/table">
            <a:tbl>
              <a:tblPr/>
              <a:tblGrid>
                <a:gridCol w="1079672"/>
                <a:gridCol w="6660328"/>
              </a:tblGrid>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社会生活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“洋布”“洋装”渐渐进入中国城市百姓生活;西餐传入;一些官员和商人建起中西合璧的豪宅</a:t>
                      </a:r>
                    </a:p>
                  </a:txBody>
                  <a:tcPr marL="45720" marR="45720"/>
                </a:tc>
              </a:tr>
              <a:tr h="1061280">
                <a:tc>
                  <a:txBody>
                    <a:bodyPr/>
                    <a:lstStyle/>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交通和通讯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淞沪铁路、唐胥铁路;洋务派创办轮船招商局,打破列强对水运的垄断;19世纪70年代,丹麦的电报公司私自在上海建起一个电报机房,随后,福建巡抚在台湾架设中国第一条有线电报线;19世纪80年代,外国开始在上海设立电话公司</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大众传媒</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19世纪70年代起,陆续出现一些中国人自己办的报刊</a:t>
                      </a:r>
                    </a:p>
                  </a:txBody>
                  <a:tcPr marL="45720" marR="45720"/>
                </a:tc>
              </a:tr>
            </a:tbl>
          </a:graphicData>
        </a:graphic>
      </p:graphicFrame>
      <p:grpSp>
        <p:nvGrpSpPr>
          <p:cNvPr id="4" name="组合 16"/>
          <p:cNvGrpSpPr/>
          <p:nvPr/>
        </p:nvGrpSpPr>
        <p:grpSpPr bwMode="auto">
          <a:xfrm>
            <a:off x="4451227" y="1648644"/>
            <a:ext cx="1488926" cy="276609"/>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789483" y="2048683"/>
            <a:ext cx="1775818" cy="339091"/>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88556"/>
            <a:ext cx="81270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曾国藩</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曾国藩(1811—1872),湖南湘乡人。他是中国近代政治家、战略家、理</a:t>
            </a:r>
            <a:r>
              <a:rPr dirty="0"/>
              <a:t/>
            </a:r>
            <a:br>
              <a:rPr dirty="0"/>
            </a:br>
            <a:r>
              <a:rPr lang="zh-CN" altLang="en-US" sz="2012" kern="0" dirty="0" smtClean="0">
                <a:solidFill>
                  <a:srgbClr val="000000"/>
                </a:solidFill>
                <a:latin typeface="Times New Roman" pitchFamily="65" charset="-122"/>
                <a:ea typeface="宋体" pitchFamily="65" charset="-122"/>
              </a:rPr>
              <a:t>学家、文学家,湘军的创立者和统帅,与李鸿章、左宗棠、张之洞并称</a:t>
            </a:r>
            <a:r>
              <a:rPr dirty="0"/>
              <a:t/>
            </a:r>
            <a:br>
              <a:rPr dirty="0"/>
            </a:br>
            <a:r>
              <a:rPr lang="zh-CN" altLang="en-US" sz="2012" kern="0" dirty="0" smtClean="0">
                <a:solidFill>
                  <a:srgbClr val="000000"/>
                </a:solidFill>
                <a:latin typeface="Times New Roman" pitchFamily="65" charset="-122"/>
                <a:ea typeface="宋体" pitchFamily="65" charset="-122"/>
              </a:rPr>
              <a:t>“晚清四大名臣”。他官至两江总督、直隶总督、武英殿大学士,封一</a:t>
            </a:r>
            <a:r>
              <a:rPr dirty="0"/>
              <a:t/>
            </a:r>
            <a:br>
              <a:rPr dirty="0"/>
            </a:br>
            <a:r>
              <a:rPr lang="zh-CN" altLang="en-US" sz="2012" kern="0" dirty="0" smtClean="0">
                <a:solidFill>
                  <a:srgbClr val="000000"/>
                </a:solidFill>
                <a:latin typeface="Times New Roman" pitchFamily="65" charset="-122"/>
                <a:ea typeface="宋体" pitchFamily="65" charset="-122"/>
              </a:rPr>
              <a:t>等毅勇侯,谥曰文正。</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曾国藩于道光十八年(1838年)中进士,入翰林院。太平天国运动时,曾国</a:t>
            </a:r>
            <a:r>
              <a:rPr dirty="0"/>
              <a:t/>
            </a:r>
            <a:br>
              <a:rPr dirty="0"/>
            </a:br>
            <a:r>
              <a:rPr lang="zh-CN" altLang="en-US" sz="2012" kern="0" dirty="0" smtClean="0">
                <a:solidFill>
                  <a:srgbClr val="000000"/>
                </a:solidFill>
                <a:latin typeface="Times New Roman" pitchFamily="65" charset="-122"/>
                <a:ea typeface="宋体" pitchFamily="65" charset="-122"/>
              </a:rPr>
              <a:t>藩组建湘军,力挽狂澜,经过多年鏖战攻灭太平天国。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81424"/>
            <a:ext cx="8127000" cy="2786917"/>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曾国藩奉行为政以耐烦为第一要义</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主张凡事要勤俭廉劳</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不可为官自</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傲。他修身律己</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以德求官</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礼治为先</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以忠谋政</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在官场上获得了巨大的</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成功。</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曾国藩的崛起,对清王朝的政治、军事、文化、经济等方面都产生了深</a:t>
            </a:r>
            <a:r>
              <a:rPr dirty="0"/>
              <a:t/>
            </a:r>
            <a:br>
              <a:rPr dirty="0"/>
            </a:br>
            <a:r>
              <a:rPr lang="zh-CN" altLang="en-US" sz="2012" kern="0" dirty="0" smtClean="0">
                <a:solidFill>
                  <a:srgbClr val="000000"/>
                </a:solidFill>
                <a:latin typeface="Times New Roman" pitchFamily="65" charset="-122"/>
                <a:ea typeface="宋体" pitchFamily="65" charset="-122"/>
              </a:rPr>
              <a:t>远的影响。在曾国藩的倡议下,清政府建立了近代第一所兵工学堂,安</a:t>
            </a:r>
            <a:r>
              <a:rPr dirty="0"/>
              <a:t/>
            </a:r>
            <a:br>
              <a:rPr dirty="0"/>
            </a:br>
            <a:r>
              <a:rPr lang="zh-CN" altLang="en-US" sz="2012" kern="0" dirty="0" smtClean="0">
                <a:solidFill>
                  <a:srgbClr val="000000"/>
                </a:solidFill>
                <a:latin typeface="Times New Roman" pitchFamily="65" charset="-122"/>
                <a:ea typeface="宋体" pitchFamily="65" charset="-122"/>
              </a:rPr>
              <a:t>排了第一批赴美留学生。可以说曾国藩是中国近代化建设的开拓者。</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89887"/>
            <a:ext cx="8127000" cy="6058774"/>
          </a:xfrm>
          <a:prstGeom prst="rect">
            <a:avLst/>
          </a:prstGeom>
          <a:noFill/>
        </p:spPr>
        <p:txBody>
          <a:bodyPr wrap="square" lIns="0" tIns="0" rIns="0" bIns="0" rtlCol="0">
            <a:spAutoFit/>
          </a:bodyPr>
          <a:lstStyle/>
          <a:p>
            <a:pPr marL="0" indent="0" algn="ctr" eaLnBrk="0" latinLnBrk="1" hangingPunct="0">
              <a:lnSpc>
                <a:spcPct val="140000"/>
              </a:lnSpc>
              <a:spcBef>
                <a:spcPts val="0"/>
              </a:spcBef>
              <a:buNone/>
            </a:pPr>
            <a:r>
              <a:rPr lang="zh-CN" altLang="en-US" sz="2200" b="1" kern="0" dirty="0" smtClean="0">
                <a:solidFill>
                  <a:srgbClr val="000000"/>
                </a:solidFill>
                <a:latin typeface="黑体" pitchFamily="2" charset="-122"/>
                <a:ea typeface="黑体" pitchFamily="2" charset="-122"/>
              </a:rPr>
              <a:t>考点三　新思想的萌发、实践与发展</a:t>
            </a:r>
            <a:endParaRPr lang="zh-CN" altLang="en-US" sz="2200" b="1" dirty="0">
              <a:latin typeface="黑体" pitchFamily="2" charset="-122"/>
              <a:ea typeface="黑体" pitchFamily="2" charset="-122"/>
            </a:endParaRPr>
          </a:p>
          <a:p>
            <a:pPr marL="0" indent="0" eaLnBrk="0" latinLnBrk="1" hangingPunct="0">
              <a:lnSpc>
                <a:spcPct val="140000"/>
              </a:lnSpc>
              <a:spcBef>
                <a:spcPts val="0"/>
              </a:spcBef>
              <a:buNone/>
            </a:pPr>
            <a:r>
              <a:rPr lang="zh-CN" altLang="en-US" sz="2012" b="1" kern="0" dirty="0" smtClean="0">
                <a:solidFill>
                  <a:srgbClr val="000000"/>
                </a:solidFill>
                <a:latin typeface="Times New Roman" pitchFamily="65" charset="-122"/>
                <a:ea typeface="宋体" pitchFamily="65" charset="-122"/>
              </a:rPr>
              <a:t>一、“开眼看世界”</a:t>
            </a:r>
            <a:endParaRPr lang="zh-CN" altLang="en-US" b="1" dirty="0"/>
          </a:p>
          <a:p>
            <a:pPr marL="0" indent="0" eaLnBrk="0" latinLnBrk="1" hangingPunct="0">
              <a:lnSpc>
                <a:spcPct val="14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林则徐:设立译馆,翻译外国书籍,编译出《四洲志》《各国律例》等</a:t>
            </a:r>
            <a:r>
              <a:rPr dirty="0"/>
              <a:t/>
            </a:r>
            <a:br>
              <a:rPr dirty="0"/>
            </a:br>
            <a:r>
              <a:rPr lang="zh-CN" altLang="en-US" sz="2012" kern="0" dirty="0" smtClean="0">
                <a:solidFill>
                  <a:srgbClr val="000000"/>
                </a:solidFill>
                <a:latin typeface="Times New Roman" pitchFamily="65" charset="-122"/>
                <a:ea typeface="宋体" pitchFamily="65" charset="-122"/>
              </a:rPr>
              <a:t>资料。林则徐成为近代中国开眼看世界的第一人。</a:t>
            </a:r>
            <a:endParaRPr lang="zh-CN" altLang="en-US" dirty="0"/>
          </a:p>
          <a:p>
            <a:pPr marL="0" indent="0" eaLnBrk="0" latinLnBrk="1" hangingPunct="0">
              <a:lnSpc>
                <a:spcPct val="14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魏源:编撰①</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海国图志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,阐述②</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师夷长技以制夷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的思</a:t>
            </a:r>
            <a:r>
              <a:rPr dirty="0"/>
              <a:t/>
            </a:r>
            <a:br>
              <a:rPr dirty="0"/>
            </a:br>
            <a:r>
              <a:rPr lang="zh-CN" altLang="en-US" sz="2012" kern="0" dirty="0" smtClean="0">
                <a:solidFill>
                  <a:srgbClr val="000000"/>
                </a:solidFill>
                <a:latin typeface="Times New Roman" pitchFamily="65" charset="-122"/>
                <a:ea typeface="宋体" pitchFamily="65" charset="-122"/>
              </a:rPr>
              <a:t>想,体现了向西方学习的思潮;</a:t>
            </a:r>
            <a:r>
              <a:rPr lang="zh-CN" altLang="en-US" sz="2012" u="sng" kern="0" dirty="0" smtClean="0">
                <a:solidFill>
                  <a:srgbClr val="000000"/>
                </a:solidFill>
                <a:latin typeface="Times New Roman" pitchFamily="65" charset="-122"/>
                <a:ea typeface="宋体" pitchFamily="65" charset="-122"/>
              </a:rPr>
              <a:t>引导人们关注世界形势,对当时的思想解</a:t>
            </a:r>
            <a:r>
              <a:rPr dirty="0"/>
              <a:t/>
            </a:r>
            <a:br>
              <a:rPr dirty="0"/>
            </a:br>
            <a:r>
              <a:rPr lang="zh-CN" altLang="en-US" sz="2012" u="sng" kern="0" dirty="0" smtClean="0">
                <a:solidFill>
                  <a:srgbClr val="000000"/>
                </a:solidFill>
                <a:latin typeface="Times New Roman" pitchFamily="65" charset="-122"/>
                <a:ea typeface="宋体" pitchFamily="65" charset="-122"/>
              </a:rPr>
              <a:t>放有重要启迪作用</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40000"/>
              </a:lnSpc>
              <a:spcBef>
                <a:spcPts val="0"/>
              </a:spcBef>
              <a:buNone/>
            </a:pPr>
            <a:r>
              <a:rPr lang="zh-CN" altLang="en-US" sz="2012" b="1" kern="0" dirty="0" smtClean="0">
                <a:solidFill>
                  <a:srgbClr val="000000"/>
                </a:solidFill>
                <a:latin typeface="Times New Roman" pitchFamily="65" charset="-122"/>
                <a:ea typeface="宋体" pitchFamily="65" charset="-122"/>
              </a:rPr>
              <a:t>二、“中学为体,西学为用”</a:t>
            </a:r>
            <a:endParaRPr lang="zh-CN" altLang="en-US" b="1" dirty="0"/>
          </a:p>
          <a:p>
            <a:pPr eaLnBrk="0" latinLnBrk="1" hangingPunct="0">
              <a:lnSpc>
                <a:spcPct val="140000"/>
              </a:lnSpc>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含义:第二次鸦片战争后,洋务派提出这一思想。其肯定封建制度,强</a:t>
            </a:r>
            <a:r>
              <a:rPr dirty="0"/>
              <a:t/>
            </a:r>
            <a:br>
              <a:rPr dirty="0"/>
            </a:br>
            <a:r>
              <a:rPr lang="zh-CN" altLang="en-US" sz="2012" kern="0" dirty="0" smtClean="0">
                <a:solidFill>
                  <a:srgbClr val="000000"/>
                </a:solidFill>
                <a:latin typeface="Times New Roman" pitchFamily="65" charset="-122"/>
                <a:ea typeface="宋体" pitchFamily="65" charset="-122"/>
              </a:rPr>
              <a:t>调以封建纲常伦理作为国家安身立命之本,同时主张采用西方先进科学</a:t>
            </a:r>
            <a:r>
              <a:rPr dirty="0"/>
              <a:t/>
            </a:r>
            <a:br>
              <a:rPr dirty="0"/>
            </a:br>
            <a:r>
              <a:rPr lang="zh-CN" altLang="en-US" sz="2012" kern="0" dirty="0" smtClean="0">
                <a:solidFill>
                  <a:srgbClr val="000000"/>
                </a:solidFill>
                <a:latin typeface="Times New Roman" pitchFamily="65" charset="-122"/>
                <a:ea typeface="宋体" pitchFamily="65" charset="-122"/>
              </a:rPr>
              <a:t>技术,挽救封建统治。</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40000"/>
              </a:lnSpc>
            </a:pPr>
            <a:r>
              <a:rPr lang="zh-CN" altLang="en-US" sz="2010" b="1" kern="0" dirty="0" smtClean="0">
                <a:solidFill>
                  <a:srgbClr val="000000"/>
                </a:solidFill>
                <a:latin typeface="Times New Roman" pitchFamily="65" charset="-122"/>
                <a:ea typeface="宋体" pitchFamily="65" charset="-122"/>
              </a:rPr>
              <a:t>2.</a:t>
            </a:r>
            <a:r>
              <a:rPr lang="zh-CN" altLang="en-US" sz="2010" kern="0" dirty="0" smtClean="0">
                <a:solidFill>
                  <a:srgbClr val="000000"/>
                </a:solidFill>
                <a:latin typeface="Times New Roman" pitchFamily="65" charset="-122"/>
                <a:ea typeface="宋体" pitchFamily="65" charset="-122"/>
              </a:rPr>
              <a:t>作用:在此思想指导下,创办近代企业,开设新式学堂,迈出了中国</a:t>
            </a:r>
            <a:endParaRPr lang="en-US" altLang="zh-CN" sz="2010" kern="0" dirty="0" smtClean="0">
              <a:solidFill>
                <a:srgbClr val="000000"/>
              </a:solidFill>
              <a:latin typeface="Times New Roman" pitchFamily="65" charset="-122"/>
              <a:ea typeface="宋体" pitchFamily="65" charset="-122"/>
            </a:endParaRPr>
          </a:p>
          <a:p>
            <a:pPr eaLnBrk="0" latinLnBrk="1" hangingPunct="0">
              <a:lnSpc>
                <a:spcPct val="140000"/>
              </a:lnSpc>
            </a:pPr>
            <a:r>
              <a:rPr lang="zh-CN" altLang="en-US" sz="2010" kern="0" dirty="0" smtClean="0">
                <a:solidFill>
                  <a:srgbClr val="000000"/>
                </a:solidFill>
                <a:latin typeface="Times New Roman" pitchFamily="65" charset="-122"/>
                <a:ea typeface="宋体" pitchFamily="65" charset="-122"/>
              </a:rPr>
              <a:t>③</a:t>
            </a:r>
            <a:r>
              <a:rPr lang="zh-CN" altLang="en-US" sz="2010" u="sng" kern="0" dirty="0" smtClean="0">
                <a:solidFill>
                  <a:srgbClr val="FF0000"/>
                </a:solidFill>
                <a:latin typeface="Times New Roman" pitchFamily="65" charset="-122"/>
                <a:ea typeface="宋体" pitchFamily="65" charset="-122"/>
              </a:rPr>
              <a:t>    近代化    </a:t>
            </a:r>
            <a:r>
              <a:rPr lang="zh-CN" altLang="en-US" sz="2010" kern="0" dirty="0" smtClean="0">
                <a:solidFill>
                  <a:srgbClr val="000000"/>
                </a:solidFill>
                <a:latin typeface="Times New Roman" pitchFamily="65" charset="-122"/>
                <a:ea typeface="宋体" pitchFamily="65" charset="-122"/>
              </a:rPr>
              <a:t>历程的第一步。</a:t>
            </a:r>
            <a:endParaRPr lang="zh-CN" altLang="en-US" sz="2010" dirty="0" smtClean="0"/>
          </a:p>
          <a:p>
            <a:pPr marL="0" indent="0" eaLnBrk="0" latinLnBrk="1" hangingPunct="0">
              <a:lnSpc>
                <a:spcPct val="140000"/>
              </a:lnSpc>
              <a:spcBef>
                <a:spcPts val="0"/>
              </a:spcBef>
              <a:buNone/>
            </a:pPr>
            <a:endParaRPr lang="zh-CN" altLang="en-US" sz="2010" dirty="0"/>
          </a:p>
        </p:txBody>
      </p:sp>
      <p:grpSp>
        <p:nvGrpSpPr>
          <p:cNvPr id="3" name="组合 16"/>
          <p:cNvGrpSpPr/>
          <p:nvPr/>
        </p:nvGrpSpPr>
        <p:grpSpPr bwMode="auto">
          <a:xfrm>
            <a:off x="2229644" y="2690664"/>
            <a:ext cx="176629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5024239" y="2713906"/>
            <a:ext cx="2615530"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799008" y="6122665"/>
            <a:ext cx="1252711"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04270" y="1446436"/>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061328" y="934230"/>
            <a:ext cx="2770187" cy="414337"/>
          </a:xfrm>
          <a:prstGeom prst="rect">
            <a:avLst/>
          </a:prstGeom>
          <a:noFill/>
        </p:spPr>
      </p:pic>
      <p:sp>
        <p:nvSpPr>
          <p:cNvPr id="8" name="TextBox 2"/>
          <p:cNvSpPr txBox="1"/>
          <p:nvPr/>
        </p:nvSpPr>
        <p:spPr>
          <a:xfrm>
            <a:off x="611560" y="2412157"/>
            <a:ext cx="8127000" cy="498470"/>
          </a:xfrm>
          <a:prstGeom prst="rect">
            <a:avLst/>
          </a:prstGeom>
          <a:noFill/>
        </p:spPr>
        <p:txBody>
          <a:bodyPr wrap="square" lIns="0" tIns="0" rIns="0" bIns="0" rtlCol="0">
            <a:spAutoFit/>
          </a:bodyPr>
          <a:lstStyle/>
          <a:p>
            <a:pPr eaLnBrk="0" latinLnBrk="1" hangingPunct="0">
              <a:lnSpc>
                <a:spcPct val="150000"/>
              </a:lnSpc>
            </a:pPr>
            <a:r>
              <a:rPr lang="zh-CN" altLang="en-US" sz="2559" kern="0" spc="11690" dirty="0" smtClean="0">
                <a:solidFill>
                  <a:srgbClr val="000000"/>
                </a:solidFill>
                <a:latin typeface="Times New Roman" pitchFamily="65" charset="-122"/>
                <a:ea typeface="宋体" pitchFamily="65" charset="-122"/>
              </a:rPr>
              <a:t> </a:t>
            </a:r>
            <a:r>
              <a:rPr lang="zh-CN" altLang="en-US" sz="2200" b="1" kern="0" dirty="0" smtClean="0">
                <a:solidFill>
                  <a:srgbClr val="000000"/>
                </a:solidFill>
                <a:latin typeface="黑体" pitchFamily="2" charset="-122"/>
                <a:ea typeface="黑体" pitchFamily="2" charset="-122"/>
              </a:rPr>
              <a:t>考点一　两次鸦片战争与太平天国运动</a:t>
            </a:r>
            <a:endParaRPr lang="zh-CN" altLang="en-US" sz="2200" b="1" dirty="0">
              <a:latin typeface="黑体" pitchFamily="2" charset="-122"/>
              <a:ea typeface="黑体" pitchFamily="2" charset="-122"/>
            </a:endParaRPr>
          </a:p>
        </p:txBody>
      </p:sp>
      <p:pic>
        <p:nvPicPr>
          <p:cNvPr id="9" name="图片 3" descr="textimage0.jpeg"/>
          <p:cNvPicPr>
            <a:picLocks noChangeAspect="1"/>
          </p:cNvPicPr>
          <p:nvPr/>
        </p:nvPicPr>
        <p:blipFill>
          <a:blip r:embed="rId4" cstate="print"/>
          <a:stretch>
            <a:fillRect/>
          </a:stretch>
        </p:blipFill>
        <p:spPr>
          <a:xfrm>
            <a:off x="3851920" y="1908101"/>
            <a:ext cx="1274064" cy="382219"/>
          </a:xfrm>
          <a:prstGeom prst="rect">
            <a:avLst/>
          </a:prstGeom>
        </p:spPr>
      </p:pic>
      <p:sp>
        <p:nvSpPr>
          <p:cNvPr id="6" name="TextBox 2"/>
          <p:cNvSpPr txBox="1"/>
          <p:nvPr/>
        </p:nvSpPr>
        <p:spPr>
          <a:xfrm>
            <a:off x="467544" y="2988221"/>
            <a:ext cx="8856536"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一、鸦片战争</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(1)18世纪中后期,英国开始①</a:t>
            </a:r>
            <a:r>
              <a:rPr lang="zh-CN" altLang="en-US" sz="2012" u="sng" kern="0" dirty="0" smtClean="0">
                <a:solidFill>
                  <a:srgbClr val="FF0000"/>
                </a:solidFill>
                <a:latin typeface="Times New Roman" pitchFamily="65" charset="-122"/>
                <a:ea typeface="宋体" pitchFamily="65" charset="-122"/>
              </a:rPr>
              <a:t>　工业革命    </a:t>
            </a:r>
            <a:r>
              <a:rPr lang="zh-CN" altLang="en-US" sz="2012" kern="0" dirty="0" smtClean="0">
                <a:solidFill>
                  <a:srgbClr val="000000"/>
                </a:solidFill>
                <a:latin typeface="Times New Roman" pitchFamily="65" charset="-122"/>
                <a:ea typeface="宋体" pitchFamily="65" charset="-122"/>
              </a:rPr>
              <a:t>。为了开拓海外市场</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和掠夺生产原料,英国把侵略矛头指向中国。</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(2)清朝统治下的中国,自然经济占统治地位,政治腐败,对外实行</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②</a:t>
            </a:r>
            <a:r>
              <a:rPr lang="zh-CN" altLang="en-US" sz="2012" u="sng" kern="0" dirty="0" smtClean="0">
                <a:solidFill>
                  <a:srgbClr val="FF0000"/>
                </a:solidFill>
                <a:latin typeface="Times New Roman" pitchFamily="65" charset="-122"/>
                <a:ea typeface="宋体" pitchFamily="65" charset="-122"/>
              </a:rPr>
              <a:t>　闭关锁国    </a:t>
            </a:r>
            <a:r>
              <a:rPr lang="zh-CN" altLang="en-US" sz="2012" kern="0" dirty="0" smtClean="0">
                <a:solidFill>
                  <a:srgbClr val="000000"/>
                </a:solidFill>
                <a:latin typeface="Times New Roman" pitchFamily="65" charset="-122"/>
                <a:ea typeface="宋体" pitchFamily="65" charset="-122"/>
              </a:rPr>
              <a:t>政策。</a:t>
            </a:r>
            <a:endParaRPr lang="zh-CN" altLang="en-US" dirty="0"/>
          </a:p>
        </p:txBody>
      </p:sp>
      <p:grpSp>
        <p:nvGrpSpPr>
          <p:cNvPr id="12" name="组合 16"/>
          <p:cNvGrpSpPr/>
          <p:nvPr/>
        </p:nvGrpSpPr>
        <p:grpSpPr bwMode="auto">
          <a:xfrm>
            <a:off x="3779912" y="3996333"/>
            <a:ext cx="1487785" cy="339091"/>
            <a:chOff x="4881562" y="2969419"/>
            <a:chExt cx="783432" cy="219075"/>
          </a:xfrm>
        </p:grpSpPr>
        <p:sp>
          <p:nvSpPr>
            <p:cNvPr id="13"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4"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5" name="组合 16"/>
          <p:cNvGrpSpPr/>
          <p:nvPr/>
        </p:nvGrpSpPr>
        <p:grpSpPr bwMode="auto">
          <a:xfrm>
            <a:off x="899592" y="5364485"/>
            <a:ext cx="1123553" cy="339091"/>
            <a:chOff x="4881562" y="2969419"/>
            <a:chExt cx="783432" cy="219075"/>
          </a:xfrm>
        </p:grpSpPr>
        <p:sp>
          <p:nvSpPr>
            <p:cNvPr id="1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09330"/>
            <a:ext cx="8604000" cy="55233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三、早期维新思想</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背景:洋务运动的兴起和民族资本主义的产生。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主张:</a:t>
            </a:r>
            <a:r>
              <a:rPr lang="zh-CN" altLang="en-US" sz="2012" u="sng" kern="0" dirty="0" smtClean="0">
                <a:solidFill>
                  <a:srgbClr val="000000"/>
                </a:solidFill>
                <a:latin typeface="Times New Roman" pitchFamily="65" charset="-122"/>
                <a:ea typeface="宋体" pitchFamily="65" charset="-122"/>
              </a:rPr>
              <a:t>发展民族工商业;兴办学校,学习西方自然科学知识;实行君主立宪</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局限:没有形成完整的理论。</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西学东渐</a:t>
            </a:r>
            <a:endParaRPr lang="zh-CN" altLang="en-US" b="1" dirty="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西学东渐是指近代西方学术思想向中国传播的历史过程,通常是指在明末</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清初以及晚清民初两个时期之中,欧洲及美国等地学术思想的传入。</a:t>
            </a:r>
            <a:r>
              <a:rPr lang="zh-CN" altLang="en-US" sz="2010" kern="0" dirty="0" smtClean="0">
                <a:solidFill>
                  <a:srgbClr val="000000"/>
                </a:solidFill>
                <a:latin typeface="Times New Roman" pitchFamily="65" charset="-122"/>
                <a:ea typeface="宋体" pitchFamily="65" charset="-122"/>
              </a:rPr>
              <a:t>明万</a:t>
            </a:r>
            <a:endParaRPr lang="en-US" altLang="zh-CN" sz="201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历年间</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耶稣会传教士东来。传教士在传播基督教教义的同时</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也带来大量</a:t>
            </a:r>
            <a:endParaRPr lang="en-US" altLang="zh-CN" sz="201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科学技术。此时的西学传入</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主要以传教士和一些中国人对西方科学著作</a:t>
            </a:r>
            <a:endParaRPr lang="en-US" altLang="zh-CN" sz="201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的翻译为主。</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35783"/>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19世纪中叶前后,西方人进入中国,并以各种媒介带来西方的新知识。</a:t>
            </a:r>
            <a:r>
              <a:rPr dirty="0"/>
              <a:t/>
            </a:r>
            <a:br>
              <a:rPr dirty="0"/>
            </a:br>
            <a:r>
              <a:rPr lang="zh-CN" altLang="en-US" sz="2012" kern="0" dirty="0" smtClean="0">
                <a:solidFill>
                  <a:srgbClr val="000000"/>
                </a:solidFill>
                <a:latin typeface="Times New Roman" pitchFamily="65" charset="-122"/>
                <a:ea typeface="宋体" pitchFamily="65" charset="-122"/>
              </a:rPr>
              <a:t>洋务运动时期,洋务人士主要采取“中学为体,西学为用”的态度来面</a:t>
            </a:r>
            <a:r>
              <a:rPr dirty="0"/>
              <a:t/>
            </a:r>
            <a:br>
              <a:rPr dirty="0"/>
            </a:br>
            <a:r>
              <a:rPr lang="zh-CN" altLang="en-US" sz="2012" kern="0" dirty="0" smtClean="0">
                <a:solidFill>
                  <a:srgbClr val="000000"/>
                </a:solidFill>
                <a:latin typeface="Times New Roman" pitchFamily="65" charset="-122"/>
                <a:ea typeface="宋体" pitchFamily="65" charset="-122"/>
              </a:rPr>
              <a:t>对西学,主要关注的是西方的先进武器等,而未对西方的学术思想加以</a:t>
            </a:r>
            <a:r>
              <a:rPr dirty="0"/>
              <a:t/>
            </a:r>
            <a:br>
              <a:rPr dirty="0"/>
            </a:br>
            <a:r>
              <a:rPr lang="zh-CN" altLang="en-US" sz="2012" kern="0" dirty="0" smtClean="0">
                <a:solidFill>
                  <a:srgbClr val="000000"/>
                </a:solidFill>
                <a:latin typeface="Times New Roman" pitchFamily="65" charset="-122"/>
                <a:ea typeface="宋体" pitchFamily="65" charset="-122"/>
              </a:rPr>
              <a:t>学习。</a:t>
            </a:r>
            <a:endParaRPr lang="zh-CN" altLang="en-US" dirty="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甲午战争以后,由于中国当时面临着国破家亡的命运,许多有识之士开</a:t>
            </a:r>
            <a:r>
              <a:rPr dirty="0"/>
              <a:t/>
            </a:r>
            <a:br>
              <a:rPr dirty="0"/>
            </a:br>
            <a:r>
              <a:rPr lang="zh-CN" altLang="en-US" sz="2012" kern="0" dirty="0" smtClean="0">
                <a:solidFill>
                  <a:srgbClr val="000000"/>
                </a:solidFill>
                <a:latin typeface="Times New Roman" pitchFamily="65" charset="-122"/>
                <a:ea typeface="宋体" pitchFamily="65" charset="-122"/>
              </a:rPr>
              <a:t>始更积极全面地向西方学习,出现了梁启超、康有为、谭嗣同等一批思</a:t>
            </a:r>
            <a:r>
              <a:rPr dirty="0"/>
              <a:t/>
            </a:r>
            <a:br>
              <a:rPr dirty="0"/>
            </a:br>
            <a:r>
              <a:rPr lang="zh-CN" altLang="en-US" sz="2012" kern="0" dirty="0" smtClean="0">
                <a:solidFill>
                  <a:srgbClr val="000000"/>
                </a:solidFill>
                <a:latin typeface="Times New Roman" pitchFamily="65" charset="-122"/>
                <a:ea typeface="宋体" pitchFamily="65" charset="-122"/>
              </a:rPr>
              <a:t>想家。他们主张学习西方的自然科学和社会科学知识,政治上也要求改</a:t>
            </a:r>
            <a:r>
              <a:rPr dirty="0"/>
              <a:t/>
            </a:r>
            <a:br>
              <a:rPr dirty="0"/>
            </a:br>
            <a:r>
              <a:rPr lang="zh-CN" altLang="en-US" sz="2012" kern="0" dirty="0" smtClean="0">
                <a:solidFill>
                  <a:srgbClr val="000000"/>
                </a:solidFill>
                <a:latin typeface="Times New Roman" pitchFamily="65" charset="-122"/>
                <a:ea typeface="宋体" pitchFamily="65" charset="-122"/>
              </a:rPr>
              <a:t>革。这一时期大量的西方知识传入中国,影响非常广泛。许多人以转</a:t>
            </a:r>
            <a:r>
              <a:rPr lang="zh-CN" altLang="en-US" sz="2010" kern="0" dirty="0" smtClean="0">
                <a:solidFill>
                  <a:srgbClr val="000000"/>
                </a:solidFill>
                <a:latin typeface="Times New Roman" pitchFamily="65" charset="-122"/>
                <a:ea typeface="宋体" pitchFamily="65" charset="-122"/>
              </a:rPr>
              <a:t>译</a:t>
            </a:r>
            <a:endParaRPr lang="en-US" altLang="zh-CN" sz="201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日本人所著的西学书籍来传播西学。进入民国后</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对政治的不满又进一</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步推动知识分子提出全盘西化的主张</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在五四时期这种思想产生了很大</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的影响。</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99989"/>
            <a:ext cx="8127000" cy="10552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559" kern="0" spc="1169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1.鸦片战争的影响</a:t>
            </a:r>
            <a:endParaRPr lang="zh-CN" altLang="en-US" b="1" dirty="0"/>
          </a:p>
        </p:txBody>
      </p:sp>
      <p:pic>
        <p:nvPicPr>
          <p:cNvPr id="3" name="图片 3" descr="textimage1.jpeg"/>
          <p:cNvPicPr>
            <a:picLocks noChangeAspect="1"/>
          </p:cNvPicPr>
          <p:nvPr/>
        </p:nvPicPr>
        <p:blipFill>
          <a:blip r:embed="rId4" cstate="print"/>
          <a:stretch>
            <a:fillRect/>
          </a:stretch>
        </p:blipFill>
        <p:spPr>
          <a:xfrm>
            <a:off x="3934968" y="1091118"/>
            <a:ext cx="1274064" cy="382219"/>
          </a:xfrm>
          <a:prstGeom prst="rect">
            <a:avLst/>
          </a:prstGeom>
        </p:spPr>
      </p:pic>
      <p:graphicFrame>
        <p:nvGraphicFramePr>
          <p:cNvPr id="4" name="表格 2"/>
          <p:cNvGraphicFramePr>
            <a:graphicFrameLocks noGrp="1"/>
          </p:cNvGraphicFramePr>
          <p:nvPr/>
        </p:nvGraphicFramePr>
        <p:xfrm>
          <a:off x="540000" y="1998487"/>
          <a:ext cx="7740000" cy="3438006"/>
        </p:xfrm>
        <a:graphic>
          <a:graphicData uri="http://schemas.openxmlformats.org/drawingml/2006/table">
            <a:tbl>
              <a:tblPr/>
              <a:tblGrid>
                <a:gridCol w="1151680"/>
                <a:gridCol w="6588320"/>
              </a:tblGrid>
              <a:tr h="38658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社会性质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中国的领土主权开始遭到破坏,中国由封建社会开始沦为半殖民地半封建社会</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社会经济</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自然经济逐步解体,中国开始被卷入资本主义世界市场,客观上促进了中国商品经济的发展,有利于中国资本主义的发展</a:t>
                      </a:r>
                    </a:p>
                  </a:txBody>
                  <a:tcPr marL="45720" marR="45720"/>
                </a:tc>
              </a:tr>
              <a:tr h="420486">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阶级关系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巨额赔款最终压到人民身上,阶级矛盾激化,导致了太平天国运动的爆发</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思想文化</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一部分知识分子开始抛弃陈腐观念,注目世界,探索新知,萌发了“向西方学习”的新思潮</a:t>
                      </a:r>
                    </a:p>
                  </a:txBody>
                  <a:tcPr marL="45720" marR="45720"/>
                </a:tc>
              </a:tr>
              <a:tr h="526486">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社会矛盾</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由地主阶级和农民阶级的矛盾变成外国资本主义与中华民族、封建主义与人民大众的矛盾</a:t>
                      </a:r>
                    </a:p>
                  </a:txBody>
                  <a:tcPr marL="45720" marR="45720"/>
                </a:tc>
              </a:tr>
              <a:tr h="20058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革命任务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中国人民开始肩负起反封建反侵略的双重任务</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6011"/>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2.《天朝田亩制度》和《资政新篇》的不同点</a:t>
            </a:r>
            <a:endParaRPr lang="zh-CN" altLang="en-US" b="1" dirty="0"/>
          </a:p>
        </p:txBody>
      </p:sp>
      <p:sp>
        <p:nvSpPr>
          <p:cNvPr id="3" name="TextBox 3"/>
          <p:cNvSpPr txBox="1"/>
          <p:nvPr/>
        </p:nvSpPr>
        <p:spPr>
          <a:xfrm>
            <a:off x="540000" y="4475083"/>
            <a:ext cx="81270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3.综合分析洋务运动对中国近代化的影响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提出“中学为体,西学为用”思想,冲击了传统伦理价值观的权威地</a:t>
            </a:r>
            <a:r>
              <a:rPr dirty="0"/>
              <a:t/>
            </a:r>
            <a:br>
              <a:rPr dirty="0"/>
            </a:br>
            <a:r>
              <a:rPr lang="zh-CN" altLang="en-US" sz="2012" u="sng" kern="0" dirty="0" smtClean="0">
                <a:solidFill>
                  <a:srgbClr val="000000"/>
                </a:solidFill>
                <a:latin typeface="Times New Roman" pitchFamily="65" charset="-122"/>
                <a:ea typeface="宋体" pitchFamily="65" charset="-122"/>
              </a:rPr>
              <a:t>位,使中国人的价值观由“传统人”开始向“现代人”过渡</a:t>
            </a:r>
            <a:r>
              <a:rPr lang="zh-CN" altLang="en-US" sz="2012" kern="0" dirty="0" smtClean="0">
                <a:solidFill>
                  <a:srgbClr val="000000"/>
                </a:solidFill>
                <a:latin typeface="Times New Roman" pitchFamily="65" charset="-122"/>
                <a:ea typeface="宋体" pitchFamily="65" charset="-122"/>
              </a:rPr>
              <a:t>。</a:t>
            </a:r>
            <a:endParaRPr lang="zh-CN" altLang="en-US" dirty="0"/>
          </a:p>
        </p:txBody>
      </p:sp>
      <p:graphicFrame>
        <p:nvGraphicFramePr>
          <p:cNvPr id="4" name="表格 4"/>
          <p:cNvGraphicFramePr>
            <a:graphicFrameLocks noGrp="1"/>
          </p:cNvGraphicFramePr>
          <p:nvPr/>
        </p:nvGraphicFramePr>
        <p:xfrm>
          <a:off x="540000" y="1691203"/>
          <a:ext cx="7740000" cy="2707200"/>
        </p:xfrm>
        <a:graphic>
          <a:graphicData uri="http://schemas.openxmlformats.org/drawingml/2006/table">
            <a:tbl>
              <a:tblPr/>
              <a:tblGrid>
                <a:gridCol w="1079672"/>
                <a:gridCol w="2448272"/>
                <a:gridCol w="4212056"/>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《天朝田亩制度》</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《资政新篇》</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背景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定都天京后,为巩固政权而颁布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经过天京变乱,太平天国处于衰落时期</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经济主张</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维护自然经济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主张学习西方,发展工商业和资本主义经济</a:t>
                      </a:r>
                    </a:p>
                  </a:txBody>
                  <a:tcPr marL="45720" marR="45720"/>
                </a:tc>
              </a:tr>
              <a:tr h="352605">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群众基础</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拥有广泛的群众基础</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没有反映农民的土地要求,没有引起农民的强烈反应</a:t>
                      </a:r>
                    </a:p>
                  </a:txBody>
                  <a:tcPr marL="45720" marR="45720"/>
                </a:tc>
              </a:tr>
              <a:tr h="10612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评价</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旧式农民战争的最高峰,没有顺应历史发展潮流</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具有鲜明的资本主义色彩,它反映了鸦片战争后,先进的中国人向西方寻求真理和探索救国救民道路的迫切愿望,堪称“中国第一个近代化纲领”</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(2)为中国近代化的发展提供了物质条件和管理经验。</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a:t>
            </a:r>
            <a:r>
              <a:rPr lang="zh-CN" altLang="en-US" sz="2012" u="sng" kern="0" dirty="0" smtClean="0">
                <a:solidFill>
                  <a:srgbClr val="000000"/>
                </a:solidFill>
                <a:latin typeface="Times New Roman" pitchFamily="65" charset="-122"/>
                <a:ea typeface="宋体" pitchFamily="65" charset="-122"/>
              </a:rPr>
              <a:t>客观上促进了中国民族资本主义的产生</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(4)在一定程度上抵制了外国资本主义的经济扩张,延缓了中国半殖民</a:t>
            </a:r>
            <a:r>
              <a:rPr dirty="0"/>
              <a:t/>
            </a:r>
            <a:br>
              <a:rPr dirty="0"/>
            </a:br>
            <a:r>
              <a:rPr lang="zh-CN" altLang="en-US" sz="2012" kern="0" dirty="0" smtClean="0">
                <a:solidFill>
                  <a:srgbClr val="000000"/>
                </a:solidFill>
                <a:latin typeface="Times New Roman" pitchFamily="65" charset="-122"/>
                <a:ea typeface="宋体" pitchFamily="65" charset="-122"/>
              </a:rPr>
              <a:t>地化的进程。</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(5)使中国社会的经济结构发生了变化,中国无产阶级和资产阶级产生</a:t>
            </a:r>
            <a:r>
              <a:rPr dirty="0"/>
              <a:t/>
            </a:r>
            <a:br>
              <a:rPr dirty="0"/>
            </a:br>
            <a:r>
              <a:rPr lang="zh-CN" altLang="en-US" sz="2012" kern="0" dirty="0" smtClean="0">
                <a:solidFill>
                  <a:srgbClr val="000000"/>
                </a:solidFill>
                <a:latin typeface="Times New Roman" pitchFamily="65" charset="-122"/>
                <a:ea typeface="宋体" pitchFamily="65" charset="-122"/>
              </a:rPr>
              <a:t>并壮大起来。新的阶级力量的出现,为中国向近代社会迈进创造了条</a:t>
            </a:r>
            <a:r>
              <a:rPr dirty="0"/>
              <a:t/>
            </a:r>
            <a:br>
              <a:rPr dirty="0"/>
            </a:br>
            <a:r>
              <a:rPr lang="zh-CN" altLang="en-US" sz="2012" kern="0" dirty="0" smtClean="0">
                <a:solidFill>
                  <a:srgbClr val="000000"/>
                </a:solidFill>
                <a:latin typeface="Times New Roman" pitchFamily="65" charset="-122"/>
                <a:ea typeface="宋体" pitchFamily="65" charset="-122"/>
              </a:rPr>
              <a:t>件,客观上为后来的维新变法和辛亥革命奠定了阶级基础。</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(6)</a:t>
            </a:r>
            <a:r>
              <a:rPr lang="zh-CN" altLang="en-US" sz="2012" u="sng" kern="0" dirty="0" smtClean="0">
                <a:solidFill>
                  <a:srgbClr val="000000"/>
                </a:solidFill>
                <a:latin typeface="Times New Roman" pitchFamily="65" charset="-122"/>
                <a:ea typeface="宋体" pitchFamily="65" charset="-122"/>
              </a:rPr>
              <a:t>创办近代海军,推动了中国近代国防的发展</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(7)</a:t>
            </a:r>
            <a:r>
              <a:rPr lang="zh-CN" altLang="en-US" sz="2012" u="sng" kern="0" dirty="0" smtClean="0">
                <a:solidFill>
                  <a:srgbClr val="000000"/>
                </a:solidFill>
                <a:latin typeface="Times New Roman" pitchFamily="65" charset="-122"/>
                <a:ea typeface="宋体" pitchFamily="65" charset="-122"/>
              </a:rPr>
              <a:t>创办新式学堂和派遣留学生,标志着中国近代教育的出现</a:t>
            </a:r>
            <a:r>
              <a:rPr lang="zh-CN" altLang="en-US" sz="2012"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64288"/>
            <a:ext cx="8352480" cy="55243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(3)英国为了扭转贸易逆差,向中国走私鸦片,严重摧残了中国人民的身</a:t>
            </a:r>
            <a:r>
              <a:rPr dirty="0"/>
              <a:t/>
            </a:r>
            <a:br>
              <a:rPr dirty="0"/>
            </a:br>
            <a:r>
              <a:rPr lang="zh-CN" altLang="en-US" sz="2012" kern="0" dirty="0" smtClean="0">
                <a:solidFill>
                  <a:srgbClr val="000000"/>
                </a:solidFill>
                <a:latin typeface="Times New Roman" pitchFamily="65" charset="-122"/>
                <a:ea typeface="宋体" pitchFamily="65" charset="-122"/>
              </a:rPr>
              <a:t>心健康。林则徐奉命查禁鸦片,1839年6月,虎门销烟,英国决定借端对中</a:t>
            </a:r>
            <a:r>
              <a:rPr dirty="0"/>
              <a:t/>
            </a:r>
            <a:br>
              <a:rPr dirty="0"/>
            </a:br>
            <a:r>
              <a:rPr lang="zh-CN" altLang="en-US" sz="2012" kern="0" dirty="0" smtClean="0">
                <a:solidFill>
                  <a:srgbClr val="000000"/>
                </a:solidFill>
                <a:latin typeface="Times New Roman" pitchFamily="65" charset="-122"/>
                <a:ea typeface="宋体" pitchFamily="65" charset="-122"/>
              </a:rPr>
              <a:t>国发动侵略战争。</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经过:1840年6月,鸦片战争爆发。1842年8月,清政府被迫与英国签订</a:t>
            </a:r>
            <a:r>
              <a:rPr dirty="0"/>
              <a:t/>
            </a:r>
            <a:br>
              <a:rPr dirty="0"/>
            </a:br>
            <a:r>
              <a:rPr lang="zh-CN" altLang="en-US" sz="2012" kern="0" dirty="0" smtClean="0">
                <a:solidFill>
                  <a:srgbClr val="000000"/>
                </a:solidFill>
                <a:latin typeface="Times New Roman" pitchFamily="65" charset="-122"/>
                <a:ea typeface="宋体" pitchFamily="65" charset="-122"/>
              </a:rPr>
              <a:t>中国近代史上第一个不平等条约——《南京条约》,主要内容有:割香</a:t>
            </a:r>
            <a:r>
              <a:rPr dirty="0"/>
              <a:t/>
            </a:r>
            <a:br>
              <a:rPr dirty="0"/>
            </a:br>
            <a:r>
              <a:rPr lang="zh-CN" altLang="en-US" sz="2012" kern="0" dirty="0" smtClean="0">
                <a:solidFill>
                  <a:srgbClr val="000000"/>
                </a:solidFill>
                <a:latin typeface="Times New Roman" pitchFamily="65" charset="-122"/>
                <a:ea typeface="宋体" pitchFamily="65" charset="-122"/>
              </a:rPr>
              <a:t>港岛给英国;赔款2 100万银元;开放广州、厦门、福州、宁波、上海五</a:t>
            </a:r>
            <a:r>
              <a:rPr dirty="0"/>
              <a:t/>
            </a:r>
            <a:br>
              <a:rPr dirty="0"/>
            </a:br>
            <a:r>
              <a:rPr lang="zh-CN" altLang="en-US" sz="2012" kern="0" dirty="0" smtClean="0">
                <a:solidFill>
                  <a:srgbClr val="000000"/>
                </a:solidFill>
                <a:latin typeface="Times New Roman" pitchFamily="65" charset="-122"/>
                <a:ea typeface="宋体" pitchFamily="65" charset="-122"/>
              </a:rPr>
              <a:t>处为通商口岸;中国海关收取英商进出口货物的关税,由双方商定;等。</a:t>
            </a:r>
            <a:r>
              <a:rPr dirty="0"/>
              <a:t/>
            </a:r>
            <a:br>
              <a:rPr dirty="0"/>
            </a:br>
            <a:r>
              <a:rPr lang="zh-CN" altLang="en-US" sz="2012" kern="0" dirty="0" smtClean="0">
                <a:solidFill>
                  <a:srgbClr val="000000"/>
                </a:solidFill>
                <a:latin typeface="Times New Roman" pitchFamily="65" charset="-122"/>
                <a:ea typeface="宋体" pitchFamily="65" charset="-122"/>
              </a:rPr>
              <a:t>鸦片战争结束。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(1)中国的大门被迫打开,外患接踵而至,主权和领土完整不断遭到破坏。</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(2)中国由一个独立自主的封建国家开始沦为③</a:t>
            </a:r>
            <a:r>
              <a:rPr lang="zh-CN" altLang="en-US" sz="2010" u="sng" kern="0" dirty="0" smtClean="0">
                <a:solidFill>
                  <a:srgbClr val="FF0000"/>
                </a:solidFill>
                <a:latin typeface="Times New Roman" pitchFamily="65" charset="-122"/>
                <a:ea typeface="宋体" pitchFamily="65" charset="-122"/>
              </a:rPr>
              <a:t>　半殖民地半封建    </a:t>
            </a:r>
            <a:r>
              <a:rPr lang="zh-CN" altLang="en-US" sz="2010" kern="0" dirty="0" smtClean="0">
                <a:solidFill>
                  <a:srgbClr val="000000"/>
                </a:solidFill>
                <a:latin typeface="Times New Roman" pitchFamily="65" charset="-122"/>
                <a:ea typeface="宋体" pitchFamily="65" charset="-122"/>
              </a:rPr>
              <a:t>国家。</a:t>
            </a:r>
            <a:endParaRPr lang="zh-CN" altLang="en-US" sz="2010" dirty="0" smtClean="0"/>
          </a:p>
          <a:p>
            <a:pPr marL="0" indent="0" eaLnBrk="0" latinLnBrk="1" hangingPunct="0">
              <a:lnSpc>
                <a:spcPct val="150000"/>
              </a:lnSpc>
              <a:spcBef>
                <a:spcPts val="0"/>
              </a:spcBef>
              <a:buNone/>
            </a:pPr>
            <a:endParaRPr lang="zh-CN" altLang="en-US" dirty="0"/>
          </a:p>
        </p:txBody>
      </p:sp>
      <p:grpSp>
        <p:nvGrpSpPr>
          <p:cNvPr id="3" name="组合 16"/>
          <p:cNvGrpSpPr/>
          <p:nvPr/>
        </p:nvGrpSpPr>
        <p:grpSpPr bwMode="auto">
          <a:xfrm>
            <a:off x="5710411" y="5738242"/>
            <a:ext cx="223644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6548"/>
            <a:ext cx="81270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二、第二次鸦片战争</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背景:鸦片战争后,列强不满足既得利益,向清政府提出修订条约、扩</a:t>
            </a:r>
            <a:r>
              <a:rPr dirty="0"/>
              <a:t/>
            </a:r>
            <a:br>
              <a:rPr dirty="0"/>
            </a:br>
            <a:r>
              <a:rPr lang="zh-CN" altLang="en-US" sz="2012" kern="0" dirty="0" smtClean="0">
                <a:solidFill>
                  <a:srgbClr val="000000"/>
                </a:solidFill>
                <a:latin typeface="Times New Roman" pitchFamily="65" charset="-122"/>
                <a:ea typeface="宋体" pitchFamily="65" charset="-122"/>
              </a:rPr>
              <a:t>大侵略权益的要求,遭到拒绝。</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2.经过</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(1)1856年,第二次鸦片战争爆发。1858年,清政府被迫分别与英法两国</a:t>
            </a:r>
            <a:r>
              <a:rPr dirty="0"/>
              <a:t/>
            </a:r>
            <a:br>
              <a:rPr dirty="0"/>
            </a:br>
            <a:r>
              <a:rPr lang="zh-CN" altLang="en-US" sz="2012" kern="0" dirty="0" smtClean="0">
                <a:solidFill>
                  <a:srgbClr val="000000"/>
                </a:solidFill>
                <a:latin typeface="Times New Roman" pitchFamily="65" charset="-122"/>
                <a:ea typeface="宋体" pitchFamily="65" charset="-122"/>
              </a:rPr>
              <a:t>签订④</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天津条约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,条约规定:允许外国公使进驻北京;增开沿海</a:t>
            </a:r>
            <a:r>
              <a:rPr dirty="0"/>
              <a:t/>
            </a:r>
            <a:br>
              <a:rPr dirty="0"/>
            </a:br>
            <a:r>
              <a:rPr lang="zh-CN" altLang="en-US" sz="2012" kern="0" dirty="0" smtClean="0">
                <a:solidFill>
                  <a:srgbClr val="000000"/>
                </a:solidFill>
                <a:latin typeface="Times New Roman" pitchFamily="65" charset="-122"/>
                <a:ea typeface="宋体" pitchFamily="65" charset="-122"/>
              </a:rPr>
              <a:t>沿江十处通商口岸;赔偿英法巨额白银;允许外国人到中国内地游历、</a:t>
            </a:r>
            <a:r>
              <a:rPr dirty="0"/>
              <a:t/>
            </a:r>
            <a:br>
              <a:rPr dirty="0"/>
            </a:br>
            <a:r>
              <a:rPr lang="zh-CN" altLang="en-US" sz="2012" kern="0" dirty="0" smtClean="0">
                <a:solidFill>
                  <a:srgbClr val="000000"/>
                </a:solidFill>
                <a:latin typeface="Times New Roman" pitchFamily="65" charset="-122"/>
                <a:ea typeface="宋体" pitchFamily="65" charset="-122"/>
              </a:rPr>
              <a:t>经商和传教;外国军舰和商船可在长江各口岸通航;等。</a:t>
            </a:r>
            <a:endParaRPr lang="zh-CN" altLang="en-US" dirty="0"/>
          </a:p>
        </p:txBody>
      </p:sp>
      <p:grpSp>
        <p:nvGrpSpPr>
          <p:cNvPr id="3" name="组合 16"/>
          <p:cNvGrpSpPr/>
          <p:nvPr/>
        </p:nvGrpSpPr>
        <p:grpSpPr bwMode="auto">
          <a:xfrm>
            <a:off x="1399456" y="3583335"/>
            <a:ext cx="187640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28126"/>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(2)不久,英法联军攻陷北京,洗劫并火烧圆明园,1860年,清政府被迫签订</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⑤</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北京条约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,条约规定:承认《天津条约》有效;增开天津为商</a:t>
            </a:r>
            <a:r>
              <a:rPr dirty="0"/>
              <a:t/>
            </a:r>
            <a:br>
              <a:rPr dirty="0"/>
            </a:br>
            <a:r>
              <a:rPr lang="zh-CN" altLang="en-US" sz="2012" kern="0" dirty="0" smtClean="0">
                <a:solidFill>
                  <a:srgbClr val="000000"/>
                </a:solidFill>
                <a:latin typeface="Times New Roman" pitchFamily="65" charset="-122"/>
                <a:ea typeface="宋体" pitchFamily="65" charset="-122"/>
              </a:rPr>
              <a:t>埠;割九龙司地方一区给英国;对英、法赔款各增至800万两白银。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(3)美俄两国趁火打劫,特别是俄国,乘机强占了我国北方大片领土。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(1)中国丧失大片领土,主权受到更加严重的侵害。</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清政府开始被列强控制,中外反动势力公开勾结,共同镇压中国人民</a:t>
            </a:r>
            <a:r>
              <a:rPr dirty="0"/>
              <a:t/>
            </a:r>
            <a:br>
              <a:rPr dirty="0"/>
            </a:br>
            <a:r>
              <a:rPr lang="zh-CN" altLang="en-US" sz="2012" u="sng" kern="0" dirty="0" smtClean="0">
                <a:solidFill>
                  <a:srgbClr val="000000"/>
                </a:solidFill>
                <a:latin typeface="Times New Roman" pitchFamily="65" charset="-122"/>
                <a:ea typeface="宋体" pitchFamily="65" charset="-122"/>
              </a:rPr>
              <a:t>的反抗</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(3)中国半殖民地半封建化的程度加深了。</a:t>
            </a:r>
            <a:endParaRPr lang="zh-CN" altLang="en-US" dirty="0"/>
          </a:p>
        </p:txBody>
      </p:sp>
      <p:grpSp>
        <p:nvGrpSpPr>
          <p:cNvPr id="3" name="组合 16"/>
          <p:cNvGrpSpPr/>
          <p:nvPr/>
        </p:nvGrpSpPr>
        <p:grpSpPr bwMode="auto">
          <a:xfrm>
            <a:off x="895400" y="1850951"/>
            <a:ext cx="187640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500360"/>
            <a:ext cx="8127000" cy="5663345"/>
          </a:xfrm>
          <a:prstGeom prst="rect">
            <a:avLst/>
          </a:prstGeom>
          <a:noFill/>
        </p:spPr>
        <p:txBody>
          <a:bodyPr wrap="square" lIns="0" tIns="0" rIns="0" bIns="0" rtlCol="0">
            <a:spAutoFit/>
          </a:bodyPr>
          <a:lstStyle/>
          <a:p>
            <a:pPr eaLnBrk="0" latinLnBrk="1" hangingPunct="0">
              <a:lnSpc>
                <a:spcPct val="150000"/>
              </a:lnSpc>
            </a:pPr>
            <a:endParaRPr lang="zh-CN" altLang="en-US" sz="2400"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三、太平天国运动</a:t>
            </a:r>
            <a:endParaRPr lang="zh-CN" altLang="en-US" sz="2400" b="1"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1.背景</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(1)鸦片战争后,鸦片走私更加猖獗,白银外流加速,银价激涨;洋华大批涌</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入东南各省,手工业者纷纷破产;巨额战争赔款分摊到参战省份,各级官</a:t>
            </a:r>
            <a:r>
              <a:rPr dirty="0" smtClean="0"/>
              <a:t/>
            </a:r>
            <a:br>
              <a:rPr dirty="0" smtClean="0"/>
            </a:br>
            <a:r>
              <a:rPr lang="zh-CN" altLang="en-US" sz="2012" kern="0" dirty="0" smtClean="0">
                <a:solidFill>
                  <a:srgbClr val="000000"/>
                </a:solidFill>
                <a:latin typeface="Times New Roman" pitchFamily="65" charset="-122"/>
                <a:ea typeface="宋体" pitchFamily="65" charset="-122"/>
              </a:rPr>
              <a:t>吏乘机搜刮百姓。</a:t>
            </a:r>
            <a:endParaRPr lang="zh-CN" altLang="en-US"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(2)连年发生自然灾害,阶级矛盾、民族矛盾空前激化。</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2.经过</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(1)洪秀全创立拜上帝教,1851年发动金田起义。不久,永安建制,建立政</a:t>
            </a:r>
            <a:r>
              <a:rPr dirty="0"/>
              <a:t/>
            </a:r>
            <a:br>
              <a:rPr dirty="0"/>
            </a:br>
            <a:r>
              <a:rPr lang="zh-CN" altLang="en-US" sz="2012" kern="0" dirty="0" smtClean="0">
                <a:solidFill>
                  <a:srgbClr val="000000"/>
                </a:solidFill>
                <a:latin typeface="Times New Roman" pitchFamily="65" charset="-122"/>
                <a:ea typeface="宋体" pitchFamily="65" charset="-122"/>
              </a:rPr>
              <a:t>权。</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(2)1853年太平军攻克南京,改南京为天京,定为国都,与清政府对峙。接</a:t>
            </a:r>
            <a:r>
              <a:rPr dirty="0"/>
              <a:t/>
            </a:r>
            <a:br>
              <a:rPr dirty="0"/>
            </a:br>
            <a:r>
              <a:rPr lang="zh-CN" altLang="en-US" sz="2012" kern="0" dirty="0" smtClean="0">
                <a:solidFill>
                  <a:srgbClr val="000000"/>
                </a:solidFill>
                <a:latin typeface="Times New Roman" pitchFamily="65" charset="-122"/>
                <a:ea typeface="宋体" pitchFamily="65" charset="-122"/>
              </a:rPr>
              <a:t>着太平军北伐西征并举,夺取了清朝的半壁江山,太平天国进入全盛时期。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59438"/>
          <a:ext cx="7740000" cy="1897380"/>
        </p:xfrm>
        <a:graphic>
          <a:graphicData uri="http://schemas.openxmlformats.org/drawingml/2006/table">
            <a:tbl>
              <a:tblPr/>
              <a:tblGrid>
                <a:gridCol w="575616"/>
                <a:gridCol w="7164384"/>
              </a:tblGrid>
              <a:tr h="602640">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a.以户为单位,按照人口和年龄平分土地</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b.每户留足口粮,其余归国库</a:t>
                      </a:r>
                    </a:p>
                  </a:txBody>
                  <a:tcPr marL="45720" marR="45720"/>
                </a:tc>
              </a:tr>
              <a:tr h="831960">
                <a:tc>
                  <a:txBody>
                    <a:bodyPr/>
                    <a:lstStyle/>
                    <a:p>
                      <a:pPr algn="ctr" eaLnBrk="0" latinLnBrk="1" hangingPunct="0">
                        <a:lnSpc>
                          <a:spcPct val="150000"/>
                        </a:lnSpc>
                        <a:spcBef>
                          <a:spcPts val="0"/>
                        </a:spcBef>
                      </a:pPr>
                      <a:endParaRPr lang="en-US" altLang="zh-CN" sz="15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评价</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a:t>
                      </a:r>
                      <a:r>
                        <a:rPr lang="zh-CN" altLang="en-US" sz="1500" u="sng" kern="0" dirty="0" smtClean="0">
                          <a:solidFill>
                            <a:srgbClr val="000000"/>
                          </a:solidFill>
                          <a:latin typeface="Times New Roman" pitchFamily="65" charset="-122"/>
                          <a:ea typeface="宋体" pitchFamily="65" charset="-122"/>
                        </a:rPr>
                        <a:t>是太平天国的纲领性文件,反映了农民要求获得土地的强烈愿望,是几千年来农民反封建斗争的思想结晶</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b.体现了⑥</a:t>
                      </a:r>
                      <a:r>
                        <a:rPr lang="zh-CN" altLang="en-US" sz="1500" u="sng" kern="0" dirty="0" smtClean="0">
                          <a:solidFill>
                            <a:srgbClr val="FF0000"/>
                          </a:solidFill>
                          <a:latin typeface="Times New Roman" pitchFamily="65" charset="-122"/>
                          <a:ea typeface="宋体" pitchFamily="65" charset="-122"/>
                        </a:rPr>
                        <a:t>　绝对平均主义    </a:t>
                      </a:r>
                      <a:r>
                        <a:rPr lang="zh-CN" altLang="en-US" sz="1500" kern="0" dirty="0" smtClean="0">
                          <a:solidFill>
                            <a:srgbClr val="000000"/>
                          </a:solidFill>
                          <a:latin typeface="Times New Roman" pitchFamily="65" charset="-122"/>
                          <a:ea typeface="宋体" pitchFamily="65" charset="-122"/>
                        </a:rPr>
                        <a:t>思想,脱离实际,无法实现</a:t>
                      </a:r>
                    </a:p>
                  </a:txBody>
                  <a:tcPr marL="45720" marR="45720"/>
                </a:tc>
              </a:tr>
            </a:tbl>
          </a:graphicData>
        </a:graphic>
      </p:graphicFrame>
      <p:sp>
        <p:nvSpPr>
          <p:cNvPr id="3" name="TextBox 2"/>
          <p:cNvSpPr txBox="1"/>
          <p:nvPr/>
        </p:nvSpPr>
        <p:spPr>
          <a:xfrm>
            <a:off x="540000" y="1237755"/>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(3)1853年冬,颁布《天朝田亩制度》。</a:t>
            </a:r>
            <a:endParaRPr lang="zh-CN" altLang="en-US" dirty="0"/>
          </a:p>
        </p:txBody>
      </p:sp>
      <p:sp>
        <p:nvSpPr>
          <p:cNvPr id="4" name="TextBox 2"/>
          <p:cNvSpPr txBox="1"/>
          <p:nvPr/>
        </p:nvSpPr>
        <p:spPr>
          <a:xfrm>
            <a:off x="540000" y="3815147"/>
            <a:ext cx="8127000" cy="133331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(4)1856年,天京变乱,太平天国由盛转衰。洪秀全提拔陈玉成、李</a:t>
            </a:r>
            <a:r>
              <a:rPr dirty="0"/>
              <a:t/>
            </a:r>
            <a:br>
              <a:rPr dirty="0"/>
            </a:br>
            <a:r>
              <a:rPr lang="zh-CN" altLang="en-US" sz="2012" kern="0" dirty="0" smtClean="0">
                <a:solidFill>
                  <a:srgbClr val="000000"/>
                </a:solidFill>
                <a:latin typeface="Times New Roman" pitchFamily="65" charset="-122"/>
                <a:ea typeface="宋体" pitchFamily="65" charset="-122"/>
              </a:rPr>
              <a:t>秀成指挥军事,洪仁玕总理朝政。1858年,太平军取得三河镇大捷,太平</a:t>
            </a:r>
            <a:r>
              <a:rPr dirty="0"/>
              <a:t/>
            </a:r>
            <a:br>
              <a:rPr dirty="0"/>
            </a:br>
            <a:r>
              <a:rPr lang="zh-CN" altLang="en-US" sz="2012" kern="0" dirty="0" smtClean="0">
                <a:solidFill>
                  <a:srgbClr val="000000"/>
                </a:solidFill>
                <a:latin typeface="Times New Roman" pitchFamily="65" charset="-122"/>
                <a:ea typeface="宋体" pitchFamily="65" charset="-122"/>
              </a:rPr>
              <a:t>天国局势暂时稳定。</a:t>
            </a:r>
            <a:endParaRPr lang="zh-CN" altLang="en-US" dirty="0"/>
          </a:p>
        </p:txBody>
      </p:sp>
      <p:grpSp>
        <p:nvGrpSpPr>
          <p:cNvPr id="5" name="组合 16"/>
          <p:cNvGrpSpPr/>
          <p:nvPr/>
        </p:nvGrpSpPr>
        <p:grpSpPr bwMode="auto">
          <a:xfrm>
            <a:off x="2070770" y="3326129"/>
            <a:ext cx="1512168" cy="339091"/>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999031"/>
          <a:ext cx="7740000" cy="1554480"/>
        </p:xfrm>
        <a:graphic>
          <a:graphicData uri="http://schemas.openxmlformats.org/drawingml/2006/table">
            <a:tbl>
              <a:tblPr/>
              <a:tblGrid>
                <a:gridCol w="935656"/>
                <a:gridCol w="6804344"/>
              </a:tblGrid>
              <a:tr h="602640">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a.以法治国,由公众选举官吏</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b.发展工商业,奖励技术发明,开设新式学堂,等</a:t>
                      </a:r>
                    </a:p>
                  </a:txBody>
                  <a:tcPr marL="45720" marR="45720"/>
                </a:tc>
              </a:tr>
              <a:tr h="602640">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评价</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a.先进的中国人首次提出的在中国发展⑦</a:t>
                      </a:r>
                      <a:r>
                        <a:rPr lang="zh-CN" altLang="en-US" sz="1500" u="sng" kern="0" dirty="0" smtClean="0">
                          <a:solidFill>
                            <a:srgbClr val="FF0000"/>
                          </a:solidFill>
                          <a:latin typeface="Times New Roman" pitchFamily="65" charset="-122"/>
                          <a:ea typeface="宋体" pitchFamily="65" charset="-122"/>
                        </a:rPr>
                        <a:t>　资本主义    </a:t>
                      </a:r>
                      <a:r>
                        <a:rPr lang="zh-CN" altLang="en-US" sz="1500" kern="0" dirty="0" smtClean="0">
                          <a:solidFill>
                            <a:srgbClr val="000000"/>
                          </a:solidFill>
                          <a:latin typeface="Times New Roman" pitchFamily="65" charset="-122"/>
                          <a:ea typeface="宋体" pitchFamily="65" charset="-122"/>
                        </a:rPr>
                        <a:t>的设想</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b.迫于当时形势,未能实行</a:t>
                      </a:r>
                    </a:p>
                  </a:txBody>
                  <a:tcPr marL="45720" marR="45720"/>
                </a:tc>
              </a:tr>
            </a:tbl>
          </a:graphicData>
        </a:graphic>
      </p:graphicFrame>
      <p:sp>
        <p:nvSpPr>
          <p:cNvPr id="3" name="TextBox 2"/>
          <p:cNvSpPr txBox="1"/>
          <p:nvPr/>
        </p:nvSpPr>
        <p:spPr>
          <a:xfrm>
            <a:off x="540000" y="1350988"/>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(5)1859年,洪仁玕提出建设国家的新方案——《资政新篇》。</a:t>
            </a:r>
            <a:endParaRPr lang="zh-CN" altLang="en-US" dirty="0"/>
          </a:p>
        </p:txBody>
      </p:sp>
      <p:sp>
        <p:nvSpPr>
          <p:cNvPr id="4" name="矩形 3"/>
          <p:cNvSpPr/>
          <p:nvPr/>
        </p:nvSpPr>
        <p:spPr>
          <a:xfrm>
            <a:off x="467544" y="3610787"/>
            <a:ext cx="8568952" cy="961610"/>
          </a:xfrm>
          <a:prstGeom prst="rect">
            <a:avLst/>
          </a:prstGeom>
        </p:spPr>
        <p:txBody>
          <a:bodyPr wrap="square">
            <a:spAutoFit/>
          </a:bodyPr>
          <a:lstStyle/>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(6)1860</a:t>
            </a:r>
            <a:r>
              <a:rPr lang="zh-CN" altLang="en-US" sz="2010" kern="0" dirty="0" smtClean="0">
                <a:solidFill>
                  <a:srgbClr val="000000"/>
                </a:solidFill>
                <a:latin typeface="Times New Roman" pitchFamily="65" charset="-122"/>
                <a:ea typeface="宋体" pitchFamily="65" charset="-122"/>
              </a:rPr>
              <a:t>年</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太平军攻打上海近郊</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英法联军配合清军袭击太平军。</a:t>
            </a:r>
            <a:r>
              <a:rPr lang="en-US" altLang="zh-CN" sz="2010" kern="0" dirty="0" smtClean="0">
                <a:solidFill>
                  <a:srgbClr val="000000"/>
                </a:solidFill>
                <a:latin typeface="Times New Roman" pitchFamily="65" charset="-122"/>
                <a:ea typeface="宋体" pitchFamily="65" charset="-122"/>
              </a:rPr>
              <a:t>1864</a:t>
            </a:r>
            <a:r>
              <a:rPr lang="zh-CN" altLang="en-US" sz="2010" kern="0" dirty="0" smtClean="0">
                <a:solidFill>
                  <a:srgbClr val="000000"/>
                </a:solidFill>
                <a:latin typeface="Times New Roman" pitchFamily="65" charset="-122"/>
                <a:ea typeface="宋体" pitchFamily="65" charset="-122"/>
              </a:rPr>
              <a:t>年</a:t>
            </a:r>
            <a:r>
              <a:rPr lang="en-US" altLang="zh-CN" sz="2010" kern="0" dirty="0" smtClean="0">
                <a:solidFill>
                  <a:srgbClr val="000000"/>
                </a:solidFill>
                <a:latin typeface="Times New Roman" pitchFamily="65" charset="-122"/>
                <a:ea typeface="宋体" pitchFamily="65" charset="-122"/>
              </a:rPr>
              <a:t>,</a:t>
            </a: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天京陷落</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太平天国运动失败。</a:t>
            </a:r>
            <a:endParaRPr lang="zh-CN" altLang="en-US" sz="2010" dirty="0"/>
          </a:p>
        </p:txBody>
      </p:sp>
      <p:grpSp>
        <p:nvGrpSpPr>
          <p:cNvPr id="5" name="组合 16"/>
          <p:cNvGrpSpPr/>
          <p:nvPr/>
        </p:nvGrpSpPr>
        <p:grpSpPr bwMode="auto">
          <a:xfrm>
            <a:off x="4889749" y="2753147"/>
            <a:ext cx="1122411" cy="339091"/>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1.宗藩关系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中国与某些周边国家在历史上曾存在宗藩关系。这种宗藩关系表面上</a:t>
            </a:r>
            <a:r>
              <a:rPr dirty="0"/>
              <a:t/>
            </a:r>
            <a:br>
              <a:rPr dirty="0"/>
            </a:br>
            <a:r>
              <a:rPr lang="zh-CN" altLang="en-US" sz="2012" kern="0" dirty="0" smtClean="0">
                <a:solidFill>
                  <a:srgbClr val="000000"/>
                </a:solidFill>
                <a:latin typeface="Times New Roman" pitchFamily="65" charset="-122"/>
                <a:ea typeface="宋体" pitchFamily="65" charset="-122"/>
              </a:rPr>
              <a:t>看是一种以小事大的不平等关系,周边国家要向中国“称藩纳贡”,受</a:t>
            </a:r>
            <a:r>
              <a:rPr dirty="0"/>
              <a:t/>
            </a:r>
            <a:br>
              <a:rPr dirty="0"/>
            </a:br>
            <a:r>
              <a:rPr lang="zh-CN" altLang="en-US" sz="2012" kern="0" dirty="0" smtClean="0">
                <a:solidFill>
                  <a:srgbClr val="000000"/>
                </a:solidFill>
                <a:latin typeface="Times New Roman" pitchFamily="65" charset="-122"/>
                <a:ea typeface="宋体" pitchFamily="65" charset="-122"/>
              </a:rPr>
              <a:t>中国的册封,并由中国赐予印玺。而实际上这种宗藩关系只是维系中国</a:t>
            </a:r>
            <a:r>
              <a:rPr dirty="0"/>
              <a:t/>
            </a:r>
            <a:br>
              <a:rPr dirty="0"/>
            </a:br>
            <a:r>
              <a:rPr lang="zh-CN" altLang="en-US" sz="2012" kern="0" dirty="0" smtClean="0">
                <a:solidFill>
                  <a:srgbClr val="000000"/>
                </a:solidFill>
                <a:latin typeface="Times New Roman" pitchFamily="65" charset="-122"/>
                <a:ea typeface="宋体" pitchFamily="65" charset="-122"/>
              </a:rPr>
              <a:t>和周边各国友好关系的一种形式,并不具有统治和被统治的实质性内</a:t>
            </a:r>
            <a:r>
              <a:rPr dirty="0"/>
              <a:t/>
            </a:r>
            <a:br>
              <a:rPr dirty="0"/>
            </a:br>
            <a:r>
              <a:rPr lang="zh-CN" altLang="en-US" sz="2012" kern="0" dirty="0" smtClean="0">
                <a:solidFill>
                  <a:srgbClr val="000000"/>
                </a:solidFill>
                <a:latin typeface="Times New Roman" pitchFamily="65" charset="-122"/>
                <a:ea typeface="宋体" pitchFamily="65" charset="-122"/>
              </a:rPr>
              <a:t>容。作为宗主国的中国是以一种“来者不拒,去者不追”的不治主义态</a:t>
            </a:r>
            <a:r>
              <a:rPr dirty="0"/>
              <a:t/>
            </a:r>
            <a:br>
              <a:rPr dirty="0"/>
            </a:br>
            <a:r>
              <a:rPr lang="zh-CN" altLang="en-US" sz="2012" kern="0" dirty="0" smtClean="0">
                <a:solidFill>
                  <a:srgbClr val="000000"/>
                </a:solidFill>
                <a:latin typeface="Times New Roman" pitchFamily="65" charset="-122"/>
                <a:ea typeface="宋体" pitchFamily="65" charset="-122"/>
              </a:rPr>
              <a:t>度对待各周边国家的,原则上并不干涉藩属国的内政。中国统治者为了</a:t>
            </a:r>
            <a:r>
              <a:rPr dirty="0"/>
              <a:t/>
            </a:r>
            <a:br>
              <a:rPr dirty="0"/>
            </a:br>
            <a:r>
              <a:rPr lang="zh-CN" altLang="en-US" sz="2012" kern="0" dirty="0" smtClean="0">
                <a:solidFill>
                  <a:srgbClr val="000000"/>
                </a:solidFill>
                <a:latin typeface="Times New Roman" pitchFamily="65" charset="-122"/>
                <a:ea typeface="宋体" pitchFamily="65" charset="-122"/>
              </a:rPr>
              <a:t>显示自己作为“天朝上国”的富有与大度,总是本着“薄来厚往”的原</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00152F9A-9D1F-46DC-A17B-9EFB0FB03C84}">
  <ds:schemaRefs/>
</ds:datastoreItem>
</file>

<file path=customXml/itemProps10.xml><?xml version="1.0" encoding="utf-8"?>
<ds:datastoreItem xmlns:ds="http://schemas.openxmlformats.org/officeDocument/2006/customXml" ds:itemID="{093C058B-7CD1-49DD-9A09-B092C168FE47}">
  <ds:schemaRefs/>
</ds:datastoreItem>
</file>

<file path=customXml/itemProps11.xml><?xml version="1.0" encoding="utf-8"?>
<ds:datastoreItem xmlns:ds="http://schemas.openxmlformats.org/officeDocument/2006/customXml" ds:itemID="{B6947596-813C-4092-85E1-0A6450456371}">
  <ds:schemaRefs/>
</ds:datastoreItem>
</file>

<file path=customXml/itemProps12.xml><?xml version="1.0" encoding="utf-8"?>
<ds:datastoreItem xmlns:ds="http://schemas.openxmlformats.org/officeDocument/2006/customXml" ds:itemID="{F00BB6B1-FE33-453B-8C90-EB8B8047B533}">
  <ds:schemaRefs/>
</ds:datastoreItem>
</file>

<file path=customXml/itemProps13.xml><?xml version="1.0" encoding="utf-8"?>
<ds:datastoreItem xmlns:ds="http://schemas.openxmlformats.org/officeDocument/2006/customXml" ds:itemID="{D98CC327-2435-412B-BE53-1AAA6A0F9D90}">
  <ds:schemaRefs/>
</ds:datastoreItem>
</file>

<file path=customXml/itemProps14.xml><?xml version="1.0" encoding="utf-8"?>
<ds:datastoreItem xmlns:ds="http://schemas.openxmlformats.org/officeDocument/2006/customXml" ds:itemID="{1DC38410-7F01-46AE-A892-6384E6B509FD}">
  <ds:schemaRefs/>
</ds:datastoreItem>
</file>

<file path=customXml/itemProps15.xml><?xml version="1.0" encoding="utf-8"?>
<ds:datastoreItem xmlns:ds="http://schemas.openxmlformats.org/officeDocument/2006/customXml" ds:itemID="{19753FBD-CF3B-4AAF-BAC5-6AA73BC4B4DD}">
  <ds:schemaRefs/>
</ds:datastoreItem>
</file>

<file path=customXml/itemProps16.xml><?xml version="1.0" encoding="utf-8"?>
<ds:datastoreItem xmlns:ds="http://schemas.openxmlformats.org/officeDocument/2006/customXml" ds:itemID="{C5BCF69A-141B-4E46-BFE1-0C9FD14077EB}">
  <ds:schemaRefs/>
</ds:datastoreItem>
</file>

<file path=customXml/itemProps17.xml><?xml version="1.0" encoding="utf-8"?>
<ds:datastoreItem xmlns:ds="http://schemas.openxmlformats.org/officeDocument/2006/customXml" ds:itemID="{5AC7C907-CFEF-4D7F-9E31-C0EEF804CC4C}">
  <ds:schemaRefs/>
</ds:datastoreItem>
</file>

<file path=customXml/itemProps18.xml><?xml version="1.0" encoding="utf-8"?>
<ds:datastoreItem xmlns:ds="http://schemas.openxmlformats.org/officeDocument/2006/customXml" ds:itemID="{EBDFBD2C-C455-4F61-AB9D-63765133820E}">
  <ds:schemaRefs/>
</ds:datastoreItem>
</file>

<file path=customXml/itemProps19.xml><?xml version="1.0" encoding="utf-8"?>
<ds:datastoreItem xmlns:ds="http://schemas.openxmlformats.org/officeDocument/2006/customXml" ds:itemID="{74C92FC0-1079-444E-A6AC-D5FB69E59AA7}">
  <ds:schemaRefs/>
</ds:datastoreItem>
</file>

<file path=customXml/itemProps2.xml><?xml version="1.0" encoding="utf-8"?>
<ds:datastoreItem xmlns:ds="http://schemas.openxmlformats.org/officeDocument/2006/customXml" ds:itemID="{07965640-CD1B-4036-B906-95A2A5C5EA07}">
  <ds:schemaRefs/>
</ds:datastoreItem>
</file>

<file path=customXml/itemProps20.xml><?xml version="1.0" encoding="utf-8"?>
<ds:datastoreItem xmlns:ds="http://schemas.openxmlformats.org/officeDocument/2006/customXml" ds:itemID="{7F2930DF-5F97-436D-A00D-70C002244B1E}">
  <ds:schemaRefs/>
</ds:datastoreItem>
</file>

<file path=customXml/itemProps21.xml><?xml version="1.0" encoding="utf-8"?>
<ds:datastoreItem xmlns:ds="http://schemas.openxmlformats.org/officeDocument/2006/customXml" ds:itemID="{20853CEC-43D7-469C-9D21-06C11AD6C388}">
  <ds:schemaRefs/>
</ds:datastoreItem>
</file>

<file path=customXml/itemProps22.xml><?xml version="1.0" encoding="utf-8"?>
<ds:datastoreItem xmlns:ds="http://schemas.openxmlformats.org/officeDocument/2006/customXml" ds:itemID="{0CBCA4F4-E29B-4D02-96E9-2791C3FE45D2}">
  <ds:schemaRefs/>
</ds:datastoreItem>
</file>

<file path=customXml/itemProps3.xml><?xml version="1.0" encoding="utf-8"?>
<ds:datastoreItem xmlns:ds="http://schemas.openxmlformats.org/officeDocument/2006/customXml" ds:itemID="{FC2740AF-E35F-4FE4-8221-FF439C08DA07}">
  <ds:schemaRefs/>
</ds:datastoreItem>
</file>

<file path=customXml/itemProps4.xml><?xml version="1.0" encoding="utf-8"?>
<ds:datastoreItem xmlns:ds="http://schemas.openxmlformats.org/officeDocument/2006/customXml" ds:itemID="{FF72B0F3-453B-406B-B220-8F7C7EF63944}">
  <ds:schemaRefs/>
</ds:datastoreItem>
</file>

<file path=customXml/itemProps5.xml><?xml version="1.0" encoding="utf-8"?>
<ds:datastoreItem xmlns:ds="http://schemas.openxmlformats.org/officeDocument/2006/customXml" ds:itemID="{CFB74978-104F-48EF-A919-AD129F7E4635}">
  <ds:schemaRefs/>
</ds:datastoreItem>
</file>

<file path=customXml/itemProps6.xml><?xml version="1.0" encoding="utf-8"?>
<ds:datastoreItem xmlns:ds="http://schemas.openxmlformats.org/officeDocument/2006/customXml" ds:itemID="{5CB66192-4E6F-41D7-9B5B-1F472AA1A5B3}">
  <ds:schemaRefs/>
</ds:datastoreItem>
</file>

<file path=customXml/itemProps7.xml><?xml version="1.0" encoding="utf-8"?>
<ds:datastoreItem xmlns:ds="http://schemas.openxmlformats.org/officeDocument/2006/customXml" ds:itemID="{FEC8F222-77AC-471D-92EF-47760225440A}">
  <ds:schemaRefs/>
</ds:datastoreItem>
</file>

<file path=customXml/itemProps8.xml><?xml version="1.0" encoding="utf-8"?>
<ds:datastoreItem xmlns:ds="http://schemas.openxmlformats.org/officeDocument/2006/customXml" ds:itemID="{12D29073-097A-4BC4-A64F-C27526B07CCD}">
  <ds:schemaRefs/>
</ds:datastoreItem>
</file>

<file path=customXml/itemProps9.xml><?xml version="1.0" encoding="utf-8"?>
<ds:datastoreItem xmlns:ds="http://schemas.openxmlformats.org/officeDocument/2006/customXml" ds:itemID="{29DDE212-F4BB-4713-91AF-5BC8DF2C7451}">
  <ds:schemaRefs/>
</ds:datastoreItem>
</file>

<file path=docProps/app.xml><?xml version="1.0" encoding="utf-8"?>
<Properties xmlns="http://schemas.openxmlformats.org/officeDocument/2006/extended-properties" xmlns:vt="http://schemas.openxmlformats.org/officeDocument/2006/docPropsVTypes">
  <Template/>
  <TotalTime>40</TotalTime>
  <Words>2007</Words>
  <Application>Microsoft Office PowerPoint</Application>
  <PresentationFormat>Custom</PresentationFormat>
  <Paragraphs>164</Paragraphs>
  <Slides>24</Slides>
  <Notes>23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2019-07-12T05:11:04Z</dcterms:modified>
</cp:coreProperties>
</file>