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5" r:id="rId2"/>
  </p:sldMasterIdLst>
  <p:sldIdLst>
    <p:sldId id="262" r:id="rId3"/>
    <p:sldId id="260" r:id="rId4"/>
    <p:sldId id="264" r:id="rId5"/>
    <p:sldId id="265" r:id="rId6"/>
    <p:sldId id="266" r:id="rId7"/>
    <p:sldId id="263" r:id="rId8"/>
    <p:sldId id="257" r:id="rId9"/>
    <p:sldId id="267" r:id="rId10"/>
    <p:sldId id="261" r:id="rId11"/>
    <p:sldId id="268" r:id="rId12"/>
    <p:sldId id="26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 Target="../slides/slide9.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 Target="../slides/slide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 Target="../slides/slide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 Id="rId27" Type="http://schemas.openxmlformats.org/officeDocument/2006/relationships/slide" Target="../slides/slide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1">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2">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3">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4"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5"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26"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27"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67" r:id="rId17"/>
    <p:sldLayoutId id="2147483665" r:id="rId18"/>
    <p:sldLayoutId id="2147483664" r:id="rId1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9</a:t>
            </a:r>
            <a:r>
              <a:rPr lang="zh-CN" altLang="zh-CN" b="1" dirty="0"/>
              <a:t>课</a:t>
            </a:r>
            <a:r>
              <a:rPr lang="zh-CN" altLang="zh-CN" dirty="0"/>
              <a:t>　</a:t>
            </a:r>
            <a:r>
              <a:rPr lang="zh-CN" altLang="zh-CN" b="1" dirty="0"/>
              <a:t>宋代经济的</a:t>
            </a:r>
            <a:r>
              <a:rPr lang="zh-CN" altLang="zh-CN" b="1" dirty="0" smtClean="0"/>
              <a:t>发展</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98205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地处东南沿海的广州、泉州造船业发达。它们还是当时的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重要粮仓</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著名瓷都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著名大商港</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丝织业中心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宋朝政府在主要港口设立的管理海外贸易的机构是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蕃市</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蕃学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市舶司</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蕃坊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宋代的海外贸易超过了前代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中国商船的踪迹最远可到达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朝鲜</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日本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印度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非洲东海岸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世界上最早的纸币出现于中国的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北宋时期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南宋时期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元朝时期</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明朝时期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331640" y="141350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8" name="矩形 7"/>
          <p:cNvSpPr>
            <a:spLocks noChangeAspect="1"/>
          </p:cNvSpPr>
          <p:nvPr/>
        </p:nvSpPr>
        <p:spPr>
          <a:xfrm>
            <a:off x="7078058" y="258641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9" name="矩形 8"/>
          <p:cNvSpPr>
            <a:spLocks noChangeAspect="1"/>
          </p:cNvSpPr>
          <p:nvPr/>
        </p:nvSpPr>
        <p:spPr>
          <a:xfrm>
            <a:off x="7740352" y="381055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0" name="矩形 9"/>
          <p:cNvSpPr>
            <a:spLocks noChangeAspect="1"/>
          </p:cNvSpPr>
          <p:nvPr/>
        </p:nvSpPr>
        <p:spPr>
          <a:xfrm>
            <a:off x="4860032" y="499699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4898423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13905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二、材料分析题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苏湖熟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宋代谚语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仰给东南。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在当时有什么特别之处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成为全国重要的粮仓。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这两则材料说明了中国古代经济格局呈现怎样的变化趋势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经济重心南移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53481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7" end="7"/>
                                            </p:txEl>
                                          </p:spTgt>
                                        </p:tgtEl>
                                        <p:attrNameLst>
                                          <p:attrName>style.visibility</p:attrName>
                                        </p:attrNameLst>
                                      </p:cBhvr>
                                      <p:to>
                                        <p:strVal val="visible"/>
                                      </p:to>
                                    </p:set>
                                    <p:animEffect transition="in" filter="wipe(down)">
                                      <p:cBhvr>
                                        <p:cTn id="7" dur="500"/>
                                        <p:tgtEl>
                                          <p:spTgt spid="11">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9" end="9"/>
                                            </p:txEl>
                                          </p:spTgt>
                                        </p:tgtEl>
                                        <p:attrNameLst>
                                          <p:attrName>style.visibility</p:attrName>
                                        </p:attrNameLst>
                                      </p:cBhvr>
                                      <p:to>
                                        <p:strVal val="visible"/>
                                      </p:to>
                                    </p:set>
                                    <p:animEffect transition="in" filter="wipe(down)">
                                      <p:cBhvr>
                                        <p:cTn id="12" dur="500"/>
                                        <p:tgtEl>
                                          <p:spTgt spid="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44797"/>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一、农业的发展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北方人口大批南迁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带去了先进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自宋代开始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经济的发展进一步向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以西拓展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、福建和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地区得到很大开发。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人口增加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面积扩大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技术提高。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水稻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由越南传入的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北宋时推广到东南地区。水稻在北方也得到推广。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产量跃居粮食作物首位。当时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下游</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流域一带成为丰饶的粮仓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苏湖熟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苏常熟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的谚语。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经济作物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南方各地普遍种植茶树。南宋后期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棉花种植区已从广东和福建推进到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796136" y="1542803"/>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生产</a:t>
            </a:r>
            <a:r>
              <a:rPr lang="zh-CN" altLang="zh-CN" sz="2200" dirty="0" smtClean="0">
                <a:solidFill>
                  <a:srgbClr val="FF0000"/>
                </a:solidFill>
                <a:latin typeface="Times New Roman" panose="02020603050405020304" pitchFamily="18" charset="0"/>
                <a:cs typeface="Times New Roman" panose="02020603050405020304" pitchFamily="18" charset="0"/>
              </a:rPr>
              <a:t>技术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868144" y="194496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湘江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55576" y="2358542"/>
            <a:ext cx="819455" cy="466090"/>
          </a:xfrm>
          <a:prstGeom prst="rect">
            <a:avLst/>
          </a:prstGeom>
        </p:spPr>
        <p:txBody>
          <a:bodyPr wrap="none">
            <a:spAutoFit/>
          </a:bodyPr>
          <a:lstStyle/>
          <a:p>
            <a:pPr>
              <a:lnSpc>
                <a:spcPct val="120000"/>
              </a:lnSpc>
            </a:pPr>
            <a:r>
              <a:rPr lang="zh-CN" altLang="zh-CN" sz="2200" smtClean="0">
                <a:solidFill>
                  <a:srgbClr val="FF0000"/>
                </a:solidFill>
                <a:latin typeface="Times New Roman" panose="02020603050405020304" pitchFamily="18" charset="0"/>
                <a:cs typeface="Times New Roman" panose="02020603050405020304" pitchFamily="18" charset="0"/>
              </a:rPr>
              <a:t>江西</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159207" y="234703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两广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538800" y="3150957"/>
            <a:ext cx="819455"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垦</a:t>
            </a:r>
            <a:r>
              <a:rPr lang="zh-CN" altLang="zh-CN" sz="2200" dirty="0" smtClean="0">
                <a:solidFill>
                  <a:srgbClr val="FF0000"/>
                </a:solidFill>
                <a:latin typeface="Times New Roman" panose="02020603050405020304" pitchFamily="18" charset="0"/>
                <a:cs typeface="Times New Roman" panose="02020603050405020304" pitchFamily="18" charset="0"/>
              </a:rPr>
              <a:t>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860032" y="3150957"/>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耕作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806597" y="3527156"/>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占城</a:t>
            </a:r>
            <a:r>
              <a:rPr lang="zh-CN" altLang="zh-CN" sz="2200" dirty="0" smtClean="0">
                <a:solidFill>
                  <a:srgbClr val="FF0000"/>
                </a:solidFill>
                <a:latin typeface="Times New Roman" panose="02020603050405020304" pitchFamily="18" charset="0"/>
                <a:cs typeface="Times New Roman" panose="02020603050405020304" pitchFamily="18" charset="0"/>
              </a:rPr>
              <a:t>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839933" y="3946254"/>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水稻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827584" y="4365104"/>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长江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2823026" y="4353597"/>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太湖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3348538" y="5568086"/>
            <a:ext cx="215956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江淮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川蜀</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a:spLocks noChangeAspect="1"/>
          </p:cNvSpPr>
          <p:nvPr/>
        </p:nvSpPr>
        <p:spPr>
          <a:xfrm>
            <a:off x="508000" y="1174301"/>
            <a:ext cx="8128000" cy="49286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二、手工业的兴盛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丝织业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南方的丝织业胜过北方。四川、江浙地区的丝织生产发达。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棉纺织业兴起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已有比较先进的棉纺织工具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棉纺织品种类较多。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制瓷业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宋朝是中国瓷器发展史上的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时代。河北定窑和河南汝窑等地烧制的瓷器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给人以别致的美感。北宋兴起的江西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后来发展成为著名的瓷都。南宋时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地区已成为我国制瓷业中心。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造船业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、明州的造船业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在当时世界上居于领先地位。北宋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郊外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建有世界上现存最早的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。南宋沿海地区制造的海船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不仅规模宏大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还配备了指南针。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2123728" y="1566454"/>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北宋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2960457" y="196262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南宋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6588224" y="1964485"/>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海南岛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8" name="矩形 17"/>
          <p:cNvSpPr>
            <a:spLocks noChangeAspect="1"/>
          </p:cNvSpPr>
          <p:nvPr/>
        </p:nvSpPr>
        <p:spPr>
          <a:xfrm>
            <a:off x="5491128" y="2764875"/>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辉煌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9" name="矩形 18"/>
          <p:cNvSpPr>
            <a:spLocks noChangeAspect="1"/>
          </p:cNvSpPr>
          <p:nvPr/>
        </p:nvSpPr>
        <p:spPr>
          <a:xfrm>
            <a:off x="1198015" y="3557692"/>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景德镇</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0" name="矩形 19"/>
          <p:cNvSpPr>
            <a:spLocks noChangeAspect="1"/>
          </p:cNvSpPr>
          <p:nvPr/>
        </p:nvSpPr>
        <p:spPr>
          <a:xfrm>
            <a:off x="6996233" y="355769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江南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1" name="矩形 20"/>
          <p:cNvSpPr>
            <a:spLocks noChangeAspect="1"/>
          </p:cNvSpPr>
          <p:nvPr/>
        </p:nvSpPr>
        <p:spPr>
          <a:xfrm>
            <a:off x="2186079" y="4385157"/>
            <a:ext cx="215956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广州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泉州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2" name="矩形 21"/>
          <p:cNvSpPr>
            <a:spLocks noChangeAspect="1"/>
          </p:cNvSpPr>
          <p:nvPr/>
        </p:nvSpPr>
        <p:spPr>
          <a:xfrm>
            <a:off x="2973908" y="477663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东京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3" name="矩形 22"/>
          <p:cNvSpPr>
            <a:spLocks noChangeAspect="1"/>
          </p:cNvSpPr>
          <p:nvPr/>
        </p:nvSpPr>
        <p:spPr>
          <a:xfrm>
            <a:off x="7476179" y="4785178"/>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船坞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63879625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a:spLocks noChangeAspect="1"/>
          </p:cNvSpPr>
          <p:nvPr/>
        </p:nvSpPr>
        <p:spPr>
          <a:xfrm>
            <a:off x="508000" y="115518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三、商业贸易的繁荣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商业的繁荣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商业城市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最大的商业城市是</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人口多达百万。城市中街道以及宅巷之内到处可以开设店铺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经商的时间也不再受限制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出现了早市和夜市。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乡镇和市镇的贸易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在乡镇形成了新的商业区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叫作</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在城市与乡村之间的市镇也发展成为重要的商业贸易区。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海外贸易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是闻名世界的大商港。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外贸范围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近至朝鲜、日本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远达阿拉伯半岛和非洲</a:t>
            </a:r>
            <a:r>
              <a:rPr lang="zh-CN" altLang="zh-CN" sz="2200" dirty="0" smtClean="0">
                <a:solidFill>
                  <a:srgbClr val="000000"/>
                </a:solidFill>
                <a:latin typeface="Times New Roman" panose="02020603050405020304" pitchFamily="18" charset="0"/>
                <a:cs typeface="Times New Roman" panose="02020603050405020304" pitchFamily="18" charset="0"/>
              </a:rPr>
              <a:t>东</a:t>
            </a:r>
            <a:r>
              <a:rPr lang="zh-CN" altLang="en-US" sz="2200" dirty="0" smtClean="0">
                <a:solidFill>
                  <a:srgbClr val="000000"/>
                </a:solidFill>
                <a:latin typeface="Times New Roman" panose="02020603050405020304" pitchFamily="18" charset="0"/>
                <a:cs typeface="Times New Roman" panose="02020603050405020304" pitchFamily="18" charset="0"/>
              </a:rPr>
              <a:t>海</a:t>
            </a:r>
            <a:r>
              <a:rPr lang="zh-CN" altLang="zh-CN" sz="2200" dirty="0" smtClean="0">
                <a:solidFill>
                  <a:srgbClr val="000000"/>
                </a:solidFill>
                <a:latin typeface="Times New Roman" panose="02020603050405020304" pitchFamily="18" charset="0"/>
                <a:cs typeface="Times New Roman" panose="02020603050405020304" pitchFamily="18" charset="0"/>
              </a:rPr>
              <a:t>岸</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管理机构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在主要港口设立</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加以管理。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南宋的外贸所得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在财政收入中占有重要地位。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446487" y="1947276"/>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开封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杭州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4" name="矩形 23"/>
          <p:cNvSpPr>
            <a:spLocks noChangeAspect="1"/>
          </p:cNvSpPr>
          <p:nvPr/>
        </p:nvSpPr>
        <p:spPr>
          <a:xfrm>
            <a:off x="7266857" y="315063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草市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5" name="矩形 24"/>
          <p:cNvSpPr>
            <a:spLocks noChangeAspect="1"/>
          </p:cNvSpPr>
          <p:nvPr/>
        </p:nvSpPr>
        <p:spPr>
          <a:xfrm>
            <a:off x="2051720" y="4375495"/>
            <a:ext cx="215956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广州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泉州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6" name="矩形 25"/>
          <p:cNvSpPr>
            <a:spLocks noChangeAspect="1"/>
          </p:cNvSpPr>
          <p:nvPr/>
        </p:nvSpPr>
        <p:spPr>
          <a:xfrm>
            <a:off x="4613564" y="5157192"/>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市舶</a:t>
            </a:r>
            <a:r>
              <a:rPr lang="zh-CN" altLang="zh-CN" sz="2200" dirty="0" smtClean="0">
                <a:solidFill>
                  <a:srgbClr val="FF0000"/>
                </a:solidFill>
                <a:latin typeface="Times New Roman" panose="02020603050405020304" pitchFamily="18" charset="0"/>
                <a:cs typeface="Times New Roman" panose="02020603050405020304" pitchFamily="18" charset="0"/>
              </a:rPr>
              <a:t>司</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0195182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spect="1"/>
          </p:cNvSpPr>
          <p:nvPr/>
        </p:nvSpPr>
        <p:spPr>
          <a:xfrm>
            <a:off x="508000" y="2451253"/>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纸币的出现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四川地区出现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这是世界上最早的纸币。南宋时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纸币发展成与铜钱并行的货币。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经济重心的南移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中期开始的经济重心南移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时最后完成。那时中央的财政收入主要来自南方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796136" y="2439746"/>
            <a:ext cx="819455"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交</a:t>
            </a:r>
            <a:r>
              <a:rPr lang="zh-CN" altLang="zh-CN" sz="2200" dirty="0" smtClean="0">
                <a:solidFill>
                  <a:srgbClr val="FF0000"/>
                </a:solidFill>
                <a:latin typeface="Times New Roman" panose="02020603050405020304" pitchFamily="18" charset="0"/>
                <a:cs typeface="Times New Roman" panose="02020603050405020304" pitchFamily="18" charset="0"/>
              </a:rPr>
              <a:t>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337473" y="325339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唐朝</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7452320" y="325339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南宋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7214314" y="364407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东南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0879129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18.eps" descr="id:2147491745;FounderCES"/>
          <p:cNvPicPr/>
          <p:nvPr/>
        </p:nvPicPr>
        <p:blipFill>
          <a:blip r:embed="rId2"/>
          <a:stretch>
            <a:fillRect/>
          </a:stretch>
        </p:blipFill>
        <p:spPr>
          <a:xfrm>
            <a:off x="1260821" y="1278658"/>
            <a:ext cx="6324543" cy="4426083"/>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32734"/>
            <a:ext cx="8128000" cy="410105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宋朝时期南方经济为什么能够得到迅速发展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经济因素。自唐朝晚期以来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大量中原地区人口南迁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既带来了先进的技术和生产经验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也增加了南方的劳动力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为南方经济的发展创造了条件。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自然因素。宋朝时的南北气温普遍变低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南方变幅小于北方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雨量充沛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较适宜农作物的生长。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政治因素。两宋时期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中原人民反对北方少数民族贵族掠夺的斗争阻止了北方少数民族贵族的南下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使南方免遭战祸。同时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统治者重视经济的发展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采取一些有利于经济发展的政策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促进了南方经济的发展。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31156"/>
            <a:ext cx="8128000" cy="531985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世界上最早的纸币为什么首先出现在我国的四川地区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四川地区出现了世界上最早的纸币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它的出现是多种因素综合作用的结果。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四川地区的农业、手工业比较发达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中原大批官僚贵族、地主和富商云集川中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商业出现空前繁荣的局面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为交子的诞生奠定了物质基础。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四川地区大量流通铁钱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由于地形复杂、铁钱沉重等原因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携带或使用铁钱进行交易都极为不便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这使纸币的诞生成为必然。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北宋时期印刷技术的进步、造纸技术的发展等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都为纸币的产生提供了有利条件。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交子作为世界上最早的纸币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其产生是四川地区商品经济空前活跃和发展的必然产物。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326452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205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我国从哪里引进的优良品种占城稻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很快在江南地区推广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泰国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朝鲜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越南</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印度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苏州有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鱼米之乡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的美誉。我国水稻跃居粮食产量首位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太湖流域的苏州、湖州开始成为全国粮仓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并且民间流传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苏湖熟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谚语的朝代是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汉朝</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隋朝</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唐朝</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宋代是中国瓷器发展史上的辉煌时代。北宋时兴起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后来发展成著名瓷都的城市是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杭州</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景德镇</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广州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827584" y="1794327"/>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4" name="矩形 3"/>
          <p:cNvSpPr>
            <a:spLocks noChangeAspect="1"/>
          </p:cNvSpPr>
          <p:nvPr/>
        </p:nvSpPr>
        <p:spPr>
          <a:xfrm>
            <a:off x="2627784" y="381055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5" name="矩形 4"/>
          <p:cNvSpPr>
            <a:spLocks noChangeAspect="1"/>
          </p:cNvSpPr>
          <p:nvPr/>
        </p:nvSpPr>
        <p:spPr>
          <a:xfrm>
            <a:off x="2987824" y="5017773"/>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9</TotalTime>
  <Words>776</Words>
  <Application>Microsoft Office PowerPoint</Application>
  <PresentationFormat>全屏显示(4:3)</PresentationFormat>
  <Paragraphs>100</Paragraphs>
  <Slides>11</Slides>
  <Notes>0</Notes>
  <HiddenSlides>0</HiddenSlides>
  <MMClips>0</MMClips>
  <ScaleCrop>false</ScaleCrop>
  <HeadingPairs>
    <vt:vector size="4" baseType="variant">
      <vt:variant>
        <vt:lpstr>主题</vt:lpstr>
      </vt:variant>
      <vt:variant>
        <vt:i4>2</vt:i4>
      </vt:variant>
      <vt:variant>
        <vt:lpstr>幻灯片标题</vt:lpstr>
      </vt:variant>
      <vt:variant>
        <vt:i4>11</vt:i4>
      </vt:variant>
    </vt:vector>
  </HeadingPairs>
  <TitlesOfParts>
    <vt:vector size="13" baseType="lpstr">
      <vt:lpstr>主题2</vt:lpstr>
      <vt:lpstr>海阔天空</vt:lpstr>
      <vt:lpstr>第9课　宋代经济的发展</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2019-03-28T03:42:24Z</dcterms:modified>
</cp:coreProperties>
</file>