
<file path=[Content_Types].xml><?xml version="1.0" encoding="utf-8"?>
<Types xmlns="http://schemas.openxmlformats.org/package/2006/content-types">
  <Override PartName="/customXml/itemProps35.xml" ContentType="application/vnd.openxmlformats-officedocument.customXmlProperties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customXml/itemProps24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customXml/itemProps31.xml" ContentType="application/vnd.openxmlformats-officedocument.customXmlPropertie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customXml/itemProps20.xml" ContentType="application/vnd.openxmlformats-officedocument.customXmlProperties+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customXml/itemProps6.xml" ContentType="application/vnd.openxmlformats-officedocument.customXmlProperties+xml"/>
  <Override PartName="/customXml/itemProps29.xml" ContentType="application/vnd.openxmlformats-officedocument.customXmlProperties+xml"/>
  <Override PartName="/ppt/notesSlides/notesSlide7.xml" ContentType="application/vnd.openxmlformats-officedocument.presentationml.notesSlide+xml"/>
  <Override PartName="/customXml/itemProps18.xml" ContentType="application/vnd.openxmlformats-officedocument.customXmlProperties+xml"/>
  <Override PartName="/customXml/itemProps36.xml" ContentType="application/vnd.openxmlformats-officedocument.customXmlPropertie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customXml/itemProps2.xml" ContentType="application/vnd.openxmlformats-officedocument.customXmlProperties+xml"/>
  <Override PartName="/customXml/itemProps25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customXml/itemProps14.xml" ContentType="application/vnd.openxmlformats-officedocument.customXmlProperties+xml"/>
  <Override PartName="/customXml/itemProps23.xml" ContentType="application/vnd.openxmlformats-officedocument.customXmlProperties+xml"/>
  <Override PartName="/customXml/itemProps32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customXml/itemProps12.xml" ContentType="application/vnd.openxmlformats-officedocument.customXmlProperties+xml"/>
  <Override PartName="/customXml/itemProps21.xml" ContentType="application/vnd.openxmlformats-officedocument.customXmlProperties+xml"/>
  <Override PartName="/customXml/itemProps30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customXml/itemProps9.xml" ContentType="application/vnd.openxmlformats-officedocument.customXml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customXml/itemProps7.xml" ContentType="application/vnd.openxmlformats-officedocument.customXmlProperties+xml"/>
  <Override PartName="/customXml/itemProps39.xml" ContentType="application/vnd.openxmlformats-officedocument.customXmlProperties+xml"/>
  <Override PartName="/ppt/notesSlides/notesSlide6.xml" ContentType="application/vnd.openxmlformats-officedocument.presentationml.notesSlide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customXml/itemProps19.xml" ContentType="application/vnd.openxmlformats-officedocument.customXmlProperties+xml"/>
  <Override PartName="/customXml/itemProps28.xml" ContentType="application/vnd.openxmlformats-officedocument.customXmlProperties+xml"/>
  <Override PartName="/customXml/itemProps37.xml" ContentType="application/vnd.openxmlformats-officedocument.customXmlPropertie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customXml/itemProps26.xml" ContentType="application/vnd.openxmlformats-officedocument.customXml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3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customXml/itemProps8.xml" ContentType="application/vnd.openxmlformats-officedocument.customXmlProperties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customXml/itemProps38.xml" ContentType="application/vnd.openxmlformats-officedocument.customXmlProperties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27.xml" ContentType="application/vnd.openxmlformats-officedocument.customXmlPropertie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customXml/itemProps16.xml" ContentType="application/vnd.openxmlformats-officedocument.customXmlProperties+xml"/>
  <Override PartName="/customXml/itemProps34.xml" ContentType="application/vnd.openxmlformats-officedocument.customXmlProperties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2" r:id="rId40"/>
  </p:sldMasterIdLst>
  <p:notesMasterIdLst>
    <p:notesMasterId r:id="rId82"/>
  </p:notesMasterIdLst>
  <p:sldIdLst>
    <p:sldId id="301" r:id="rId41"/>
    <p:sldId id="302" r:id="rId42"/>
    <p:sldId id="260" r:id="rId43"/>
    <p:sldId id="261" r:id="rId44"/>
    <p:sldId id="262" r:id="rId45"/>
    <p:sldId id="263" r:id="rId46"/>
    <p:sldId id="264" r:id="rId47"/>
    <p:sldId id="265" r:id="rId48"/>
    <p:sldId id="266" r:id="rId49"/>
    <p:sldId id="268" r:id="rId50"/>
    <p:sldId id="269" r:id="rId51"/>
    <p:sldId id="270" r:id="rId52"/>
    <p:sldId id="271" r:id="rId53"/>
    <p:sldId id="272" r:id="rId54"/>
    <p:sldId id="273" r:id="rId55"/>
    <p:sldId id="274" r:id="rId56"/>
    <p:sldId id="275" r:id="rId57"/>
    <p:sldId id="276" r:id="rId58"/>
    <p:sldId id="277" r:id="rId59"/>
    <p:sldId id="278" r:id="rId60"/>
    <p:sldId id="279" r:id="rId61"/>
    <p:sldId id="280" r:id="rId62"/>
    <p:sldId id="281" r:id="rId63"/>
    <p:sldId id="282" r:id="rId64"/>
    <p:sldId id="283" r:id="rId65"/>
    <p:sldId id="284" r:id="rId66"/>
    <p:sldId id="285" r:id="rId67"/>
    <p:sldId id="286" r:id="rId68"/>
    <p:sldId id="287" r:id="rId69"/>
    <p:sldId id="288" r:id="rId70"/>
    <p:sldId id="289" r:id="rId71"/>
    <p:sldId id="290" r:id="rId72"/>
    <p:sldId id="291" r:id="rId73"/>
    <p:sldId id="292" r:id="rId74"/>
    <p:sldId id="293" r:id="rId75"/>
    <p:sldId id="294" r:id="rId76"/>
    <p:sldId id="295" r:id="rId77"/>
    <p:sldId id="296" r:id="rId78"/>
    <p:sldId id="297" r:id="rId79"/>
    <p:sldId id="298" r:id="rId80"/>
    <p:sldId id="299" r:id="rId81"/>
  </p:sldIdLst>
  <p:sldSz cx="9144000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145" autoAdjust="0"/>
  </p:normalViewPr>
  <p:slideViewPr>
    <p:cSldViewPr>
      <p:cViewPr varScale="1">
        <p:scale>
          <a:sx n="86" d="100"/>
          <a:sy n="86" d="100"/>
        </p:scale>
        <p:origin x="-109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customXml" Target="../customXml/item26.xml"/><Relationship Id="rId39" Type="http://schemas.openxmlformats.org/officeDocument/2006/relationships/customXml" Target="../customXml/item39.xml"/><Relationship Id="rId21" Type="http://schemas.openxmlformats.org/officeDocument/2006/relationships/customXml" Target="../customXml/item21.xml"/><Relationship Id="rId34" Type="http://schemas.openxmlformats.org/officeDocument/2006/relationships/customXml" Target="../customXml/item34.xml"/><Relationship Id="rId42" Type="http://schemas.openxmlformats.org/officeDocument/2006/relationships/slide" Target="slides/slide2.xml"/><Relationship Id="rId47" Type="http://schemas.openxmlformats.org/officeDocument/2006/relationships/slide" Target="slides/slide7.xml"/><Relationship Id="rId50" Type="http://schemas.openxmlformats.org/officeDocument/2006/relationships/slide" Target="slides/slide10.xml"/><Relationship Id="rId55" Type="http://schemas.openxmlformats.org/officeDocument/2006/relationships/slide" Target="slides/slide15.xml"/><Relationship Id="rId63" Type="http://schemas.openxmlformats.org/officeDocument/2006/relationships/slide" Target="slides/slide23.xml"/><Relationship Id="rId68" Type="http://schemas.openxmlformats.org/officeDocument/2006/relationships/slide" Target="slides/slide28.xml"/><Relationship Id="rId76" Type="http://schemas.openxmlformats.org/officeDocument/2006/relationships/slide" Target="slides/slide36.xml"/><Relationship Id="rId84" Type="http://schemas.openxmlformats.org/officeDocument/2006/relationships/viewProps" Target="viewProps.xml"/><Relationship Id="rId7" Type="http://schemas.openxmlformats.org/officeDocument/2006/relationships/customXml" Target="../customXml/item7.xml"/><Relationship Id="rId71" Type="http://schemas.openxmlformats.org/officeDocument/2006/relationships/slide" Target="slides/slide31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9" Type="http://schemas.openxmlformats.org/officeDocument/2006/relationships/customXml" Target="../customXml/item29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40" Type="http://schemas.openxmlformats.org/officeDocument/2006/relationships/slideMaster" Target="slideMasters/slideMaster1.xml"/><Relationship Id="rId45" Type="http://schemas.openxmlformats.org/officeDocument/2006/relationships/slide" Target="slides/slide5.xml"/><Relationship Id="rId53" Type="http://schemas.openxmlformats.org/officeDocument/2006/relationships/slide" Target="slides/slide13.xml"/><Relationship Id="rId58" Type="http://schemas.openxmlformats.org/officeDocument/2006/relationships/slide" Target="slides/slide18.xml"/><Relationship Id="rId66" Type="http://schemas.openxmlformats.org/officeDocument/2006/relationships/slide" Target="slides/slide26.xml"/><Relationship Id="rId74" Type="http://schemas.openxmlformats.org/officeDocument/2006/relationships/slide" Target="slides/slide34.xml"/><Relationship Id="rId79" Type="http://schemas.openxmlformats.org/officeDocument/2006/relationships/slide" Target="slides/slide39.xml"/><Relationship Id="rId5" Type="http://schemas.openxmlformats.org/officeDocument/2006/relationships/customXml" Target="../customXml/item5.xml"/><Relationship Id="rId61" Type="http://schemas.openxmlformats.org/officeDocument/2006/relationships/slide" Target="slides/slide21.xml"/><Relationship Id="rId82" Type="http://schemas.openxmlformats.org/officeDocument/2006/relationships/notesMaster" Target="notesMasters/notesMaster1.xml"/><Relationship Id="rId19" Type="http://schemas.openxmlformats.org/officeDocument/2006/relationships/customXml" Target="../customXml/item19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43" Type="http://schemas.openxmlformats.org/officeDocument/2006/relationships/slide" Target="slides/slide3.xml"/><Relationship Id="rId48" Type="http://schemas.openxmlformats.org/officeDocument/2006/relationships/slide" Target="slides/slide8.xml"/><Relationship Id="rId56" Type="http://schemas.openxmlformats.org/officeDocument/2006/relationships/slide" Target="slides/slide16.xml"/><Relationship Id="rId64" Type="http://schemas.openxmlformats.org/officeDocument/2006/relationships/slide" Target="slides/slide24.xml"/><Relationship Id="rId69" Type="http://schemas.openxmlformats.org/officeDocument/2006/relationships/slide" Target="slides/slide29.xml"/><Relationship Id="rId77" Type="http://schemas.openxmlformats.org/officeDocument/2006/relationships/slide" Target="slides/slide37.xml"/><Relationship Id="rId8" Type="http://schemas.openxmlformats.org/officeDocument/2006/relationships/customXml" Target="../customXml/item8.xml"/><Relationship Id="rId51" Type="http://schemas.openxmlformats.org/officeDocument/2006/relationships/slide" Target="slides/slide11.xml"/><Relationship Id="rId72" Type="http://schemas.openxmlformats.org/officeDocument/2006/relationships/slide" Target="slides/slide32.xml"/><Relationship Id="rId80" Type="http://schemas.openxmlformats.org/officeDocument/2006/relationships/slide" Target="slides/slide40.xml"/><Relationship Id="rId85" Type="http://schemas.openxmlformats.org/officeDocument/2006/relationships/theme" Target="theme/theme1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46" Type="http://schemas.openxmlformats.org/officeDocument/2006/relationships/slide" Target="slides/slide6.xml"/><Relationship Id="rId59" Type="http://schemas.openxmlformats.org/officeDocument/2006/relationships/slide" Target="slides/slide19.xml"/><Relationship Id="rId67" Type="http://schemas.openxmlformats.org/officeDocument/2006/relationships/slide" Target="slides/slide27.xml"/><Relationship Id="rId20" Type="http://schemas.openxmlformats.org/officeDocument/2006/relationships/customXml" Target="../customXml/item20.xml"/><Relationship Id="rId41" Type="http://schemas.openxmlformats.org/officeDocument/2006/relationships/slide" Target="slides/slide1.xml"/><Relationship Id="rId54" Type="http://schemas.openxmlformats.org/officeDocument/2006/relationships/slide" Target="slides/slide14.xml"/><Relationship Id="rId62" Type="http://schemas.openxmlformats.org/officeDocument/2006/relationships/slide" Target="slides/slide22.xml"/><Relationship Id="rId70" Type="http://schemas.openxmlformats.org/officeDocument/2006/relationships/slide" Target="slides/slide30.xml"/><Relationship Id="rId75" Type="http://schemas.openxmlformats.org/officeDocument/2006/relationships/slide" Target="slides/slide35.xml"/><Relationship Id="rId83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slide" Target="slides/slide9.xml"/><Relationship Id="rId57" Type="http://schemas.openxmlformats.org/officeDocument/2006/relationships/slide" Target="slides/slide17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slide" Target="slides/slide4.xml"/><Relationship Id="rId52" Type="http://schemas.openxmlformats.org/officeDocument/2006/relationships/slide" Target="slides/slide12.xml"/><Relationship Id="rId60" Type="http://schemas.openxmlformats.org/officeDocument/2006/relationships/slide" Target="slides/slide20.xml"/><Relationship Id="rId65" Type="http://schemas.openxmlformats.org/officeDocument/2006/relationships/slide" Target="slides/slide25.xml"/><Relationship Id="rId73" Type="http://schemas.openxmlformats.org/officeDocument/2006/relationships/slide" Target="slides/slide33.xml"/><Relationship Id="rId78" Type="http://schemas.openxmlformats.org/officeDocument/2006/relationships/slide" Target="slides/slide38.xml"/><Relationship Id="rId81" Type="http://schemas.openxmlformats.org/officeDocument/2006/relationships/slide" Target="slides/slide41.xml"/><Relationship Id="rId86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25663"/>
            <a:ext cx="7772400" cy="14652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76675"/>
            <a:ext cx="6400800" cy="174783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634E8-2152-4342-BA43-BF96EB66556B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65FC5-739D-4D1D-8475-A7C2299A762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634E8-2152-4342-BA43-BF96EB66556B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65FC5-739D-4D1D-8475-A7C2299A762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356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356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634E8-2152-4342-BA43-BF96EB66556B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65FC5-739D-4D1D-8475-A7C2299A762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634E8-2152-4342-BA43-BF96EB66556B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65FC5-739D-4D1D-8475-A7C2299A762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395788"/>
            <a:ext cx="7772400" cy="13589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898775"/>
            <a:ext cx="7772400" cy="1497013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634E8-2152-4342-BA43-BF96EB66556B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65FC5-739D-4D1D-8475-A7C2299A762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595438"/>
            <a:ext cx="4038600" cy="4514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595438"/>
            <a:ext cx="4038600" cy="4514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634E8-2152-4342-BA43-BF96EB66556B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65FC5-739D-4D1D-8475-A7C2299A762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1938"/>
            <a:ext cx="4040188" cy="6381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0113"/>
            <a:ext cx="4040188" cy="39401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1938"/>
            <a:ext cx="4041775" cy="6381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0113"/>
            <a:ext cx="4041775" cy="39401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634E8-2152-4342-BA43-BF96EB66556B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65FC5-739D-4D1D-8475-A7C2299A762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634E8-2152-4342-BA43-BF96EB66556B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65FC5-739D-4D1D-8475-A7C2299A762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634E8-2152-4342-BA43-BF96EB66556B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65FC5-739D-4D1D-8475-A7C2299A762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588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3723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1925"/>
            <a:ext cx="3008313" cy="46783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634E8-2152-4342-BA43-BF96EB66556B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65FC5-739D-4D1D-8475-A7C2299A762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787900"/>
            <a:ext cx="5486400" cy="5651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1188"/>
            <a:ext cx="5486400" cy="410368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53050"/>
            <a:ext cx="5486400" cy="8032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634E8-2152-4342-BA43-BF96EB66556B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65FC5-739D-4D1D-8475-A7C2299A762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98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95438"/>
            <a:ext cx="8229600" cy="45148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40475"/>
            <a:ext cx="2133600" cy="3635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A634E8-2152-4342-BA43-BF96EB66556B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40475"/>
            <a:ext cx="2895600" cy="3635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40475"/>
            <a:ext cx="2133600" cy="3635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965FC5-739D-4D1D-8475-A7C2299A762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3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2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2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3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24.xml"/><Relationship Id="rId4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6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31.xml"/><Relationship Id="rId4" Type="http://schemas.openxmlformats.org/officeDocument/2006/relationships/image" Target="../media/image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29.xml"/><Relationship Id="rId4" Type="http://schemas.openxmlformats.org/officeDocument/2006/relationships/image" Target="../media/image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35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3.xml"/><Relationship Id="rId4" Type="http://schemas.openxmlformats.org/officeDocument/2006/relationships/image" Target="../media/image1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3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5.xml"/><Relationship Id="rId4" Type="http://schemas.openxmlformats.org/officeDocument/2006/relationships/image" Target="../media/image1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3.xml"/><Relationship Id="rId4" Type="http://schemas.openxmlformats.org/officeDocument/2006/relationships/image" Target="../media/image1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3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20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33.xml"/><Relationship Id="rId4" Type="http://schemas.openxmlformats.org/officeDocument/2006/relationships/image" Target="../media/image1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39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28.xml"/><Relationship Id="rId4" Type="http://schemas.openxmlformats.org/officeDocument/2006/relationships/image" Target="../media/image1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9.xml"/><Relationship Id="rId4" Type="http://schemas.openxmlformats.org/officeDocument/2006/relationships/image" Target="../media/image1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4.xml"/><Relationship Id="rId4" Type="http://schemas.openxmlformats.org/officeDocument/2006/relationships/image" Target="../media/image20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2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9.xml"/><Relationship Id="rId4" Type="http://schemas.openxmlformats.org/officeDocument/2006/relationships/image" Target="../media/image21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3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3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2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0" y="5401859"/>
            <a:ext cx="9144000" cy="1114754"/>
          </a:xfrm>
          <a:prstGeom prst="rect">
            <a:avLst/>
          </a:prstGeom>
        </p:spPr>
        <p:txBody>
          <a:bodyPr/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400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第二十单元　20世纪的战争与和平</a:t>
            </a: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4246563"/>
            <a:ext cx="9144000" cy="684212"/>
          </a:xfrm>
          <a:prstGeom prst="rect">
            <a:avLst/>
          </a:prstGeom>
          <a:noFill/>
          <a:ln>
            <a:miter lim="800000"/>
          </a:ln>
        </p:spPr>
        <p:txBody>
          <a:bodyPr>
            <a:normAutofit fontScale="90000"/>
          </a:bodyPr>
          <a:lstStyle/>
          <a:p>
            <a:r>
              <a:rPr lang="zh-CN" altLang="en-US" sz="4000" b="1" dirty="0" smtClean="0">
                <a:solidFill>
                  <a:srgbClr val="FFFF00"/>
                </a:solidFill>
                <a:ea typeface="黑体" panose="02010609060101010101" pitchFamily="49" charset="-122"/>
              </a:rPr>
              <a:t>高考历史（课标专用）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b="1" kern="0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考点二　第二次世界大战与二战后的国际形势</a:t>
            </a:r>
            <a:endParaRPr lang="zh-CN" altLang="en-US" sz="2200" b="1" dirty="0" smtClean="0">
              <a:latin typeface="黑体" pitchFamily="2" charset="-122"/>
              <a:ea typeface="黑体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一、第二次世界大战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1.原因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(1)资本主义国家政治经济发展的不平衡是二战爆发的根源。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(2)经济危机加速二战爆发。在经济危机的打击下,德国希特勒组建纳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粹党,利用人们对《凡尔赛和约》的不满,建立法西斯独裁统治,开始扩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军备战,形成欧洲战争策源地。日本在经济危机的打击下,社会动荡,军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部法西斯乘机而起,1936年,建立法西斯专政,形成亚洲战争策源地。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2.局部的反法西斯斗争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(1)中国人民抗日战争:1931年,日本发动①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“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九一八    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”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事变,侵占中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国东北。七七事变后,日本发动全面侵华战争,中国开始全民族抗战。</a:t>
            </a:r>
            <a:endParaRPr lang="zh-CN" altLang="en-US" dirty="0"/>
          </a:p>
        </p:txBody>
      </p:sp>
      <p:grpSp>
        <p:nvGrpSpPr>
          <p:cNvPr id="3" name="组合 16"/>
          <p:cNvGrpSpPr/>
          <p:nvPr/>
        </p:nvGrpSpPr>
        <p:grpSpPr bwMode="auto">
          <a:xfrm>
            <a:off x="5102344" y="5347334"/>
            <a:ext cx="1701904" cy="339091"/>
            <a:chOff x="4881562" y="2969419"/>
            <a:chExt cx="783432" cy="219075"/>
          </a:xfrm>
        </p:grpSpPr>
        <p:sp>
          <p:nvSpPr>
            <p:cNvPr id="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5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71997"/>
            <a:ext cx="8127000" cy="598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国共在正面战场和敌后战场顽强抗战,粉碎了日本速战速决的计划,为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世界反法西斯战争做出了重要贡献。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(2)埃塞俄比亚抗意斗争:1935年,②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意大利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侵略埃塞俄比亚,由于力量对比差距过大,加上英、法等西方国家的纵容,意大利吞并了埃塞俄比亚。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(3)西班牙人民反法西斯斗争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1936年,德意武装干涉西班牙内战,西班牙人民在一些国际进步力量的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支持下,英勇抗击德意法西斯的进攻。1939年失败后,西班牙建立起法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西斯独裁政权。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(4)法西斯轴心国集团的形成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1936年,德意签订协定,形成“柏林—罗马轴心”。同年,德日签订《反</a:t>
            </a:r>
            <a:endParaRPr lang="en-US" altLang="zh-CN" sz="2012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共产国际协定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》,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意大利加入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结成“柏林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—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罗马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—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东京轴心”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初步形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成法西斯国家集团。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grpSp>
        <p:nvGrpSpPr>
          <p:cNvPr id="3" name="组合 16"/>
          <p:cNvGrpSpPr/>
          <p:nvPr/>
        </p:nvGrpSpPr>
        <p:grpSpPr bwMode="auto">
          <a:xfrm>
            <a:off x="4306828" y="1972489"/>
            <a:ext cx="1273284" cy="339091"/>
            <a:chOff x="4881562" y="2969419"/>
            <a:chExt cx="783432" cy="219075"/>
          </a:xfrm>
        </p:grpSpPr>
        <p:sp>
          <p:nvSpPr>
            <p:cNvPr id="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5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96213"/>
            <a:ext cx="8127000" cy="5060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3.走向世界大战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(1)西方大国的绥靖政策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a.含义:英、法、美等西方大国为自保和将祸水东引,对法西斯侵略的姑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息纵容,不惜牺牲受害国利益以满足法西斯国家的要求。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b.表现:日本侵占中国东北后,国际联盟派出调查团调查后,对日本侵略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行径不予任何制裁。意大利入侵埃塞俄比亚,英法听任意大利通过苏伊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士运河向埃塞俄比亚运送部队和物资。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西班牙内战爆发后,英、法等国采取“不干涉”政策,美国实行“中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立”政策,纵容法西斯侵略。</a:t>
            </a:r>
            <a:endParaRPr lang="en-US" altLang="zh-CN" sz="2012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c.影响:绥靖主义者充当了二战的帮凶。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5248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(2)慕尼黑阴谋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1938年,英、法、德、意四国首脑在慕尼黑召开会议,擅自把捷克斯洛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伐克的③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苏台德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等地区割给德国,标志着英法推行绥靖政策达到顶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峰,助长了德国法西斯的侵略野心。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(3)集体安全的落空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1939年,苏联在寻求与英法缔结同盟条约未果的情况下,为避战自保,与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德国签订《苏德互不侵犯条约》,表明欧洲筹建集体安全的计划落空。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苏联的避战自保政策加速了大战的爆发。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4.二战全面爆发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(1)爆发:④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1939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年9月,德军突袭波兰,二战爆发。德国灭波兰、降</a:t>
            </a:r>
            <a:endParaRPr lang="en-US" altLang="zh-CN" sz="2012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法国、攻英国,德意开辟北非战场。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grpSp>
        <p:nvGrpSpPr>
          <p:cNvPr id="3" name="组合 16"/>
          <p:cNvGrpSpPr/>
          <p:nvPr/>
        </p:nvGrpSpPr>
        <p:grpSpPr bwMode="auto">
          <a:xfrm>
            <a:off x="1562904" y="2086025"/>
            <a:ext cx="1280904" cy="339091"/>
            <a:chOff x="4881562" y="2969419"/>
            <a:chExt cx="783432" cy="219075"/>
          </a:xfrm>
        </p:grpSpPr>
        <p:sp>
          <p:nvSpPr>
            <p:cNvPr id="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5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6" name="组合 16"/>
          <p:cNvGrpSpPr/>
          <p:nvPr/>
        </p:nvGrpSpPr>
        <p:grpSpPr bwMode="auto">
          <a:xfrm>
            <a:off x="1676440" y="5304289"/>
            <a:ext cx="1023352" cy="339091"/>
            <a:chOff x="4881562" y="2969419"/>
            <a:chExt cx="783432" cy="219075"/>
          </a:xfrm>
        </p:grpSpPr>
        <p:sp>
          <p:nvSpPr>
            <p:cNvPr id="7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8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644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(2)扩大:1941年6月,德军突袭苏联,苏德战争爆发;1941年12月,日军偷袭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珍珠港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,太平洋战争爆发。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(3)世界反法西斯联盟的形成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a.原因:法西斯国家的侵略对全人类的安全和民主制度构成严重威胁,苏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德战争和太平洋战争的爆发将苏、美卷入反法西斯战争中,促成了世界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反法西斯联盟的形成。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b.形成过程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美国改变以往的“中立”态度,加强对英国等国的援助。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1941年秋,罗斯福和丘吉尔发表⑥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《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大西洋宪章    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》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,提出尊重各国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的领土和主权完整,倡导自由、和平,反对侵略,加强对苏联的援助。</a:t>
            </a:r>
            <a:endParaRPr lang="zh-CN" altLang="en-US" dirty="0"/>
          </a:p>
        </p:txBody>
      </p:sp>
      <p:grpSp>
        <p:nvGrpSpPr>
          <p:cNvPr id="3" name="组合 16"/>
          <p:cNvGrpSpPr/>
          <p:nvPr/>
        </p:nvGrpSpPr>
        <p:grpSpPr bwMode="auto">
          <a:xfrm>
            <a:off x="793676" y="1612449"/>
            <a:ext cx="1258044" cy="339091"/>
            <a:chOff x="4881562" y="2969419"/>
            <a:chExt cx="783432" cy="219075"/>
          </a:xfrm>
        </p:grpSpPr>
        <p:sp>
          <p:nvSpPr>
            <p:cNvPr id="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5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6" name="组合 16"/>
          <p:cNvGrpSpPr/>
          <p:nvPr/>
        </p:nvGrpSpPr>
        <p:grpSpPr bwMode="auto">
          <a:xfrm>
            <a:off x="4211960" y="4837569"/>
            <a:ext cx="2160240" cy="339091"/>
            <a:chOff x="4881562" y="2969419"/>
            <a:chExt cx="783432" cy="219075"/>
          </a:xfrm>
        </p:grpSpPr>
        <p:sp>
          <p:nvSpPr>
            <p:cNvPr id="7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8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928544" cy="5524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1942年初,中、美、英、苏等26个国家的代表在华盛顿共同签署了</a:t>
            </a:r>
            <a:endParaRPr lang="en-US" altLang="zh-CN" sz="2012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⑦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《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联合国家宣言    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》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,标志着世界反法西斯联盟的正式形成。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c.意义: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壮大了反法西斯国家的力量,鼓舞了世界人民反对法西斯的斗</a:t>
            </a:r>
            <a:r>
              <a:rPr dirty="0"/>
              <a:t/>
            </a:r>
            <a:br>
              <a:rPr dirty="0"/>
            </a:b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志,加速了世界反法西斯战争的胜利进程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(4)转折:⑧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中途岛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海战(太平洋战场)、⑨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斯大林格勒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战役(苏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德战场)、阿拉曼战役(北非战场)。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(5)胜利:1943年,美英盟军在北非全面反攻,实现西西里岛登陆,意大利投降。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美、英、中三国召开开罗会议,苏、美、英举行德黑兰会议,协调行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动。1944年开辟欧洲第二战场,1945年德国投降。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1945年,中、美、英发表《波茨坦公告》敦促日本无条件投降。在中、</a:t>
            </a:r>
            <a:endParaRPr lang="en-US" altLang="zh-CN" sz="2012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美、苏的全面反击下,日本投降。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grpSp>
        <p:nvGrpSpPr>
          <p:cNvPr id="3" name="组合 16"/>
          <p:cNvGrpSpPr/>
          <p:nvPr/>
        </p:nvGrpSpPr>
        <p:grpSpPr bwMode="auto">
          <a:xfrm>
            <a:off x="887780" y="1612449"/>
            <a:ext cx="2388076" cy="339091"/>
            <a:chOff x="4881562" y="2969419"/>
            <a:chExt cx="783432" cy="219075"/>
          </a:xfrm>
        </p:grpSpPr>
        <p:sp>
          <p:nvSpPr>
            <p:cNvPr id="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5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6" name="组合 16"/>
          <p:cNvGrpSpPr/>
          <p:nvPr/>
        </p:nvGrpSpPr>
        <p:grpSpPr bwMode="auto">
          <a:xfrm>
            <a:off x="1668820" y="3003461"/>
            <a:ext cx="1319004" cy="339091"/>
            <a:chOff x="4881562" y="2969419"/>
            <a:chExt cx="783432" cy="219075"/>
          </a:xfrm>
        </p:grpSpPr>
        <p:sp>
          <p:nvSpPr>
            <p:cNvPr id="7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8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9" name="组合 16"/>
          <p:cNvGrpSpPr/>
          <p:nvPr/>
        </p:nvGrpSpPr>
        <p:grpSpPr bwMode="auto">
          <a:xfrm>
            <a:off x="5436096" y="3003461"/>
            <a:ext cx="1800200" cy="339091"/>
            <a:chOff x="4881562" y="2969419"/>
            <a:chExt cx="783432" cy="219075"/>
          </a:xfrm>
        </p:grpSpPr>
        <p:sp>
          <p:nvSpPr>
            <p:cNvPr id="10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1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5248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5.影响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给世界造成了巨大的破坏,是人类历史上一次空前的浩劫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(2)摧毁了法西斯主义,争取和平进步的思想深入人心。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(3)沉重打击了国际帝国主义,促进了民族解放运动的蓬勃发展。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促进了国际社会主义力量的壮大,改变了国际政治格局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(5)客观上推动了科学技术的迅速发展。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6.启示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(1)全人类的共同利益高于一切。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(2)对邪恶势力不能姑息养奸。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(3)和平来之不易,世界大战的悲剧不能重演。</a:t>
            </a:r>
            <a:endParaRPr lang="en-US" altLang="zh-CN" sz="2012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(4)社会制度和意识形态不同的国家应和平共处、友好合作。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71997"/>
            <a:ext cx="8127000" cy="5524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反对霸权主义、强权政治和任何形式的侵略扩张是历史发展和文明</a:t>
            </a:r>
            <a:r>
              <a:rPr dirty="0"/>
              <a:t/>
            </a:r>
            <a:br>
              <a:rPr dirty="0"/>
            </a:b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进步的要求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二、雅尔塔体系下的冷战与和平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1.雅尔塔体系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(1)概念:二战后期,美、苏、英等国为了各自的利益,根据德黑兰会议、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⑩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雅尔塔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会议、波茨坦会议的精神为战后设计的新的世界秩序。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(2)形成条件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a.西欧在战争中受到严重削弱。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b.美国的经济、军事实力空前膨胀,成为资本主义世界头号强国。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c.苏联壮大了自己的政治、军事力量,成为世界上唯一能够与美国抗衡</a:t>
            </a:r>
            <a:endParaRPr lang="en-US" altLang="zh-CN" sz="2012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的国家。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grpSp>
        <p:nvGrpSpPr>
          <p:cNvPr id="3" name="组合 16"/>
          <p:cNvGrpSpPr/>
          <p:nvPr/>
        </p:nvGrpSpPr>
        <p:grpSpPr bwMode="auto">
          <a:xfrm>
            <a:off x="789484" y="3348261"/>
            <a:ext cx="1262236" cy="339091"/>
            <a:chOff x="4881562" y="2969419"/>
            <a:chExt cx="783432" cy="219075"/>
          </a:xfrm>
        </p:grpSpPr>
        <p:sp>
          <p:nvSpPr>
            <p:cNvPr id="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5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644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d.二战后初期,新独立的发展中国家还没有形成抗衡美苏的力量。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(3)实质:按</a:t>
            </a:r>
            <a:r>
              <a:rPr lang="zh-CN" altLang="en-US" sz="1645" kern="0" spc="45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美苏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意志划分势力范围。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(4)内容:惩治战败国,防止法西斯主义东山再起;重新确定战后欧亚的政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治版图;重划法西斯战败国及其所占领地区的疆界;建立联合国;等。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(5)评价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a.积极作用:倡导的和平、民主,有利于维护世界和平,促进了人民民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主、社会主义和民族解放事业的发展和胜利,并为世界经济发展和科技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革命创造了条件。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b.消极作用:体现了大国强权政治,重划国界、分裂国家,形成和保持不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平等的国际关系和经济秩序,给许多国家的社会经济发展带来不利影</a:t>
            </a:r>
            <a:endParaRPr lang="zh-CN" altLang="en-US" dirty="0"/>
          </a:p>
        </p:txBody>
      </p:sp>
      <p:pic>
        <p:nvPicPr>
          <p:cNvPr id="3" name="图片 3" descr="textimage1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75847" y="1631877"/>
            <a:ext cx="266699" cy="276224"/>
          </a:xfrm>
          <a:prstGeom prst="rect">
            <a:avLst/>
          </a:prstGeom>
        </p:spPr>
      </p:pic>
      <p:grpSp>
        <p:nvGrpSpPr>
          <p:cNvPr id="4" name="组合 16"/>
          <p:cNvGrpSpPr/>
          <p:nvPr/>
        </p:nvGrpSpPr>
        <p:grpSpPr bwMode="auto">
          <a:xfrm>
            <a:off x="1918752" y="1616641"/>
            <a:ext cx="1069072" cy="339091"/>
            <a:chOff x="4881562" y="2969419"/>
            <a:chExt cx="783432" cy="219075"/>
          </a:xfrm>
        </p:grpSpPr>
        <p:sp>
          <p:nvSpPr>
            <p:cNvPr id="5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6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响,造成军事上的两极化和两大军事集团的对立,成为战后国际局势紧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张的根源。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2.冷战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(1)含义:指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美国针对以苏联为首的社会主义国家所采取的除战争以外</a:t>
            </a:r>
            <a:r>
              <a:rPr dirty="0"/>
              <a:t/>
            </a:r>
            <a:br>
              <a:rPr dirty="0"/>
            </a:b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的一切敌对活动和对抗形式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(2)表现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a.资本主义阵营:二战后形成以美国为首的资本主义阵营,以冷战形式对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抗社会主义阵营。对抗措施:</a:t>
            </a:r>
            <a:r>
              <a:rPr lang="zh-CN" altLang="en-US" sz="1645" kern="0" spc="45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杜鲁门主义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的提出、“马歇尔计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划”的实施和北大西洋公约组织的建立。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b.社会主义阵营:为抗衡资本主义阵营,以苏联为首的社会主义国家通过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条约、协定等形式加强在政治、经济、军事、文教等领域充分合作,</a:t>
            </a:r>
            <a:endParaRPr lang="zh-CN" altLang="en-US" dirty="0"/>
          </a:p>
        </p:txBody>
      </p:sp>
      <p:pic>
        <p:nvPicPr>
          <p:cNvPr id="3" name="图片 3" descr="textimage2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78213" y="4430827"/>
            <a:ext cx="266699" cy="276224"/>
          </a:xfrm>
          <a:prstGeom prst="rect">
            <a:avLst/>
          </a:prstGeom>
        </p:spPr>
      </p:pic>
      <p:grpSp>
        <p:nvGrpSpPr>
          <p:cNvPr id="4" name="组合 16"/>
          <p:cNvGrpSpPr/>
          <p:nvPr/>
        </p:nvGrpSpPr>
        <p:grpSpPr bwMode="auto">
          <a:xfrm>
            <a:off x="3935992" y="4386853"/>
            <a:ext cx="1803375" cy="339091"/>
            <a:chOff x="4881562" y="2969419"/>
            <a:chExt cx="783432" cy="219075"/>
          </a:xfrm>
        </p:grpSpPr>
        <p:sp>
          <p:nvSpPr>
            <p:cNvPr id="5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6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851920" y="1908101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考点</a:t>
            </a:r>
            <a:r>
              <a:rPr lang="zh-CN" altLang="en-US" sz="2400" b="1" dirty="0"/>
              <a:t>清单</a:t>
            </a:r>
          </a:p>
        </p:txBody>
      </p:sp>
      <p:pic>
        <p:nvPicPr>
          <p:cNvPr id="7169" name="Picture 1" descr="E:\静\2018\图书出版\53A\PPT课件\未标题-2-0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934230"/>
            <a:ext cx="2770187" cy="414337"/>
          </a:xfrm>
          <a:prstGeom prst="rect">
            <a:avLst/>
          </a:prstGeom>
          <a:noFill/>
        </p:spPr>
      </p:pic>
      <p:sp>
        <p:nvSpPr>
          <p:cNvPr id="8" name="TextBox 2"/>
          <p:cNvSpPr txBox="1"/>
          <p:nvPr/>
        </p:nvSpPr>
        <p:spPr>
          <a:xfrm>
            <a:off x="1547664" y="1404045"/>
            <a:ext cx="8127000" cy="4285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200" b="1" kern="0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 考点一　第一次世界大战与凡尔赛—华盛顿体系</a:t>
            </a:r>
            <a:endParaRPr lang="zh-CN" altLang="en-US" sz="2200" b="1" dirty="0"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9" name="图片 3" descr="textimage0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34968" y="2389978"/>
            <a:ext cx="1274064" cy="382219"/>
          </a:xfrm>
          <a:prstGeom prst="rect">
            <a:avLst/>
          </a:prstGeom>
        </p:spPr>
      </p:pic>
      <p:sp>
        <p:nvSpPr>
          <p:cNvPr id="6" name="TextBox 2"/>
          <p:cNvSpPr txBox="1"/>
          <p:nvPr/>
        </p:nvSpPr>
        <p:spPr>
          <a:xfrm>
            <a:off x="540000" y="2268141"/>
            <a:ext cx="9072560" cy="42576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559" kern="0" spc="1169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一、第一次世界大战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1.原因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(1)根本原因:资本主义政治经济发展不平衡。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(2)具体原因:帝国主义两大军事集团——同盟国和协约国集团的形成。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(3)导火线:1914年①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萨拉热窝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事件。</a:t>
            </a:r>
            <a:endParaRPr lang="en-US" altLang="zh-CN" sz="2012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2.过程</a:t>
            </a:r>
            <a:endParaRPr lang="zh-CN" altLang="en-US" sz="2010" b="1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第一阶段:1914年,马恩河战役,宣告德国“速战速决”战略破产。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grpSp>
        <p:nvGrpSpPr>
          <p:cNvPr id="7" name="组合 16"/>
          <p:cNvGrpSpPr/>
          <p:nvPr/>
        </p:nvGrpSpPr>
        <p:grpSpPr bwMode="auto">
          <a:xfrm>
            <a:off x="2703220" y="4773181"/>
            <a:ext cx="1508740" cy="339091"/>
            <a:chOff x="4881562" y="2969419"/>
            <a:chExt cx="783432" cy="219075"/>
          </a:xfrm>
        </p:grpSpPr>
        <p:sp>
          <p:nvSpPr>
            <p:cNvPr id="10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1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188021"/>
            <a:ext cx="8127000" cy="5109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(2)美苏对峙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1950年随着《中苏友好同盟互助条约》的签订,社会主义阵营最终形成。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对抗措施:建立共产党和工人党情报局、成立经济互助委员会和</a:t>
            </a:r>
            <a:r>
              <a:rPr lang="zh-CN" altLang="en-US" sz="1645" kern="0" spc="45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华沙条约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组织。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(3)原因:国家利益和意识形态的差异。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(4)影响: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德国分裂,柏林危机,朝鲜战争,造成国际局势的紧张和世界的动</a:t>
            </a:r>
            <a:r>
              <a:rPr dirty="0"/>
              <a:t/>
            </a:r>
            <a:br>
              <a:rPr dirty="0"/>
            </a:b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荡不安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3.美苏争霸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(1)原因:美国推行霸权主义政策,苏联力量壮大,20世纪50年代末60年代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初,苏联提出同美国平起平坐、共同主宰世界的战略目标,争霸局面逐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渐形成。</a:t>
            </a:r>
            <a:endParaRPr lang="zh-CN" altLang="en-US" dirty="0"/>
          </a:p>
        </p:txBody>
      </p:sp>
      <p:pic>
        <p:nvPicPr>
          <p:cNvPr id="3" name="图片 3" descr="textimage3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24328" y="2221961"/>
            <a:ext cx="266699" cy="276224"/>
          </a:xfrm>
          <a:prstGeom prst="rect">
            <a:avLst/>
          </a:prstGeom>
        </p:spPr>
      </p:pic>
      <p:grpSp>
        <p:nvGrpSpPr>
          <p:cNvPr id="4" name="组合 16"/>
          <p:cNvGrpSpPr/>
          <p:nvPr/>
        </p:nvGrpSpPr>
        <p:grpSpPr bwMode="auto">
          <a:xfrm>
            <a:off x="7811026" y="2180893"/>
            <a:ext cx="793422" cy="339091"/>
            <a:chOff x="4881562" y="2969419"/>
            <a:chExt cx="783432" cy="219075"/>
          </a:xfrm>
        </p:grpSpPr>
        <p:sp>
          <p:nvSpPr>
            <p:cNvPr id="5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6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7" name="组合 16"/>
          <p:cNvGrpSpPr/>
          <p:nvPr/>
        </p:nvGrpSpPr>
        <p:grpSpPr bwMode="auto">
          <a:xfrm>
            <a:off x="463351" y="2646849"/>
            <a:ext cx="845420" cy="339091"/>
            <a:chOff x="4874442" y="2969419"/>
            <a:chExt cx="790551" cy="219075"/>
          </a:xfrm>
        </p:grpSpPr>
        <p:sp>
          <p:nvSpPr>
            <p:cNvPr id="8" name="矩形 13"/>
            <p:cNvSpPr>
              <a:spLocks noChangeArrowheads="1"/>
            </p:cNvSpPr>
            <p:nvPr/>
          </p:nvSpPr>
          <p:spPr bwMode="auto">
            <a:xfrm>
              <a:off x="4874442" y="2969419"/>
              <a:ext cx="783432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9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1959年赫鲁晓夫访美,宣扬“戴维营精神”;“柏林墙”事件;</a:t>
            </a:r>
            <a:r>
              <a:rPr lang="zh-CN" altLang="en-US" sz="1645" kern="0" spc="45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古巴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导弹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危机;核军备竞赛不断升级。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(3)关系缓和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a.原因:美国长期推行全球扩张政策,大大消耗国力;苏联综合国力的提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升,70年代中后期苏联在战略武器方面与美国达到大致平衡。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b.表现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美国尼克松上台后强调均势外交,从越南撤军,缓和中美关系,对苏采取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“缓和”外交,积极推进“和平演变”策略。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苏联与西方国家加强交往,同时奉行霸权主义政策:干涉中东、南亚、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非洲事务,出兵阿富汗。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美苏在限制和裁减核武器方面达成协议。</a:t>
            </a:r>
            <a:endParaRPr lang="zh-CN" altLang="en-US" dirty="0"/>
          </a:p>
        </p:txBody>
      </p:sp>
      <p:pic>
        <p:nvPicPr>
          <p:cNvPr id="3" name="图片 3" descr="textimage4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35927" y="1174483"/>
            <a:ext cx="266699" cy="276224"/>
          </a:xfrm>
          <a:prstGeom prst="rect">
            <a:avLst/>
          </a:prstGeom>
        </p:spPr>
      </p:pic>
      <p:grpSp>
        <p:nvGrpSpPr>
          <p:cNvPr id="4" name="组合 16"/>
          <p:cNvGrpSpPr/>
          <p:nvPr/>
        </p:nvGrpSpPr>
        <p:grpSpPr bwMode="auto">
          <a:xfrm>
            <a:off x="7421840" y="1154113"/>
            <a:ext cx="966584" cy="339091"/>
            <a:chOff x="4881562" y="2969419"/>
            <a:chExt cx="783432" cy="219075"/>
          </a:xfrm>
        </p:grpSpPr>
        <p:sp>
          <p:nvSpPr>
            <p:cNvPr id="5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6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7" name="组合 16"/>
          <p:cNvGrpSpPr/>
          <p:nvPr/>
        </p:nvGrpSpPr>
        <p:grpSpPr bwMode="auto">
          <a:xfrm>
            <a:off x="467544" y="1620069"/>
            <a:ext cx="827330" cy="339091"/>
            <a:chOff x="4881562" y="2969419"/>
            <a:chExt cx="783432" cy="219075"/>
          </a:xfrm>
        </p:grpSpPr>
        <p:sp>
          <p:nvSpPr>
            <p:cNvPr id="8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9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4.两极格局的结束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(1)20世纪80年代美苏政策的调整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a.美国:里根上台后,提出“遏制”政策,鼓吹“以实力求和平”,提出</a:t>
            </a:r>
            <a:r>
              <a:rPr lang="zh-CN" altLang="en-US" sz="1645" kern="0" spc="45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“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星球大战计划    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”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,对苏联进行意识形态上的讨伐。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b.苏联:戈尔巴乔夫执政时,在外交上提出“新思维”,强调“人类生存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高于一切”等。美苏签订“中导条约”,扩大双方交流与合作。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(2)冷战的结束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戈尔巴乔夫改革的失败:经济改革没有扭转苏联经济下滑的颓势,政治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上实行“多元化”和多党制,放弃了共产党的领导地位。1989年发生了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“东欧剧变”。1991年12月,随着</a:t>
            </a:r>
            <a:r>
              <a:rPr lang="zh-CN" altLang="en-US" sz="1645" kern="0" spc="45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《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阿拉木图宣言    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》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的签署,苏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联解体。两极对峙格局宣告结束。</a:t>
            </a:r>
            <a:endParaRPr lang="zh-CN" altLang="en-US" dirty="0"/>
          </a:p>
        </p:txBody>
      </p:sp>
      <p:pic>
        <p:nvPicPr>
          <p:cNvPr id="4" name="图片 4" descr="textimage6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37715" y="5351975"/>
            <a:ext cx="266699" cy="276225"/>
          </a:xfrm>
          <a:prstGeom prst="rect">
            <a:avLst/>
          </a:prstGeom>
        </p:spPr>
      </p:pic>
      <p:pic>
        <p:nvPicPr>
          <p:cNvPr id="5" name="图片 3" descr="textimage5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1560" y="2556173"/>
            <a:ext cx="266699" cy="276224"/>
          </a:xfrm>
          <a:prstGeom prst="rect">
            <a:avLst/>
          </a:prstGeom>
        </p:spPr>
      </p:pic>
      <p:grpSp>
        <p:nvGrpSpPr>
          <p:cNvPr id="6" name="组合 16"/>
          <p:cNvGrpSpPr/>
          <p:nvPr/>
        </p:nvGrpSpPr>
        <p:grpSpPr bwMode="auto">
          <a:xfrm>
            <a:off x="910640" y="2533313"/>
            <a:ext cx="2471132" cy="339091"/>
            <a:chOff x="4881562" y="2969419"/>
            <a:chExt cx="783432" cy="219075"/>
          </a:xfrm>
        </p:grpSpPr>
        <p:sp>
          <p:nvSpPr>
            <p:cNvPr id="7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8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9" name="组合 16"/>
          <p:cNvGrpSpPr/>
          <p:nvPr/>
        </p:nvGrpSpPr>
        <p:grpSpPr bwMode="auto">
          <a:xfrm>
            <a:off x="4510276" y="5305806"/>
            <a:ext cx="2437988" cy="339091"/>
            <a:chOff x="4881562" y="2969419"/>
            <a:chExt cx="783432" cy="219075"/>
          </a:xfrm>
        </p:grpSpPr>
        <p:sp>
          <p:nvSpPr>
            <p:cNvPr id="10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1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5248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(3)美苏关系发展变化的启示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美苏争霸给人类安全与世界和平造成巨大威胁,对人类环境造成严重影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响;一定程度上稳定了国际局势;不同社会制度的国家可以通过协商对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话处理相互关系;和平与发展应该是人类共同的追求。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三、烽火连绵的局部战争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1.朝鲜战争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(1)背景:二战后美苏两极格局;1948年在美苏的支持下,朝鲜半岛出现大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韩民国和朝鲜民主主义人民共和国两个对立政权。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(2)主要大事:1950年6月朝鲜战争爆发,10月中国开始</a:t>
            </a:r>
            <a:r>
              <a:rPr lang="zh-CN" altLang="en-US" sz="1645" kern="0" spc="45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抗美援朝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en-US" altLang="zh-CN" sz="2012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1953年签订朝鲜停战协定。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(3)特点: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二战后以东西方两大阵营对立为背景的一次大规模局部战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7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12747" y="4896019"/>
            <a:ext cx="266699" cy="276224"/>
          </a:xfrm>
          <a:prstGeom prst="rect">
            <a:avLst/>
          </a:prstGeom>
        </p:spPr>
      </p:pic>
      <p:grpSp>
        <p:nvGrpSpPr>
          <p:cNvPr id="4" name="组合 16"/>
          <p:cNvGrpSpPr/>
          <p:nvPr/>
        </p:nvGrpSpPr>
        <p:grpSpPr bwMode="auto">
          <a:xfrm>
            <a:off x="6470496" y="4845189"/>
            <a:ext cx="1542648" cy="339091"/>
            <a:chOff x="4881562" y="2969419"/>
            <a:chExt cx="783432" cy="219075"/>
          </a:xfrm>
        </p:grpSpPr>
        <p:sp>
          <p:nvSpPr>
            <p:cNvPr id="5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6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644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4)影响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a.对半岛的影响:加剧了朝鲜半岛的分裂。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b.对美国的影响:美军不可战胜的神话被打破,美国通过战争扼杀亚洲社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会主义国家的企图彻底失败了。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c.对中国的影响:中国抗美援朝,捍卫了中国的国家安全,支持了朝鲜人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民的正义事业,极大地提高了中国的国际地位。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d.对中美两国关系的影响:中美两国关系彻底破裂,长期处于敌对状态。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e.对苏联、日本的影响:东北亚地区暂时处于相对和平的状态,美国在东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北亚地区对苏联的压力减小;日本抓住朝鲜战争的有利时机,经济迅速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复苏,军国主义又有所抬头。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2.越南战争</a:t>
            </a:r>
            <a:endParaRPr lang="zh-CN" altLang="en-US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(1)背景:1954年,</a:t>
            </a:r>
            <a:r>
              <a:rPr lang="zh-CN" altLang="en-US" sz="1645" kern="0" spc="45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《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日内瓦协议    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》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签订,越南分裂为越南民主共和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国和越南共和国;美国出于称霸世界的需要干涉越南内政。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(2)主要大事:20世纪60年代初美国在南越推行“特种战争”;1965年美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国将“特种战争”升级为“局部战争”;1969年美国推行“战争越南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化”;1973年双方停战。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(3)性质: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越南抗美战争是一场反侵略的正义战争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(4)影响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a.给越南造成重大破坏和损失。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b.1975年越南实现了南北统一。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c.使美国政府陷入内外交困的境地,不得不实行战略收缩。</a:t>
            </a:r>
            <a:endParaRPr lang="zh-CN" altLang="en-US" dirty="0"/>
          </a:p>
        </p:txBody>
      </p:sp>
      <p:pic>
        <p:nvPicPr>
          <p:cNvPr id="3" name="图片 3" descr="textimage8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50947" y="1639675"/>
            <a:ext cx="266699" cy="276224"/>
          </a:xfrm>
          <a:prstGeom prst="rect">
            <a:avLst/>
          </a:prstGeom>
        </p:spPr>
      </p:pic>
      <p:grpSp>
        <p:nvGrpSpPr>
          <p:cNvPr id="4" name="组合 16"/>
          <p:cNvGrpSpPr/>
          <p:nvPr/>
        </p:nvGrpSpPr>
        <p:grpSpPr bwMode="auto">
          <a:xfrm>
            <a:off x="2555776" y="1620069"/>
            <a:ext cx="2232248" cy="339091"/>
            <a:chOff x="4881562" y="2969419"/>
            <a:chExt cx="783432" cy="219075"/>
          </a:xfrm>
        </p:grpSpPr>
        <p:sp>
          <p:nvSpPr>
            <p:cNvPr id="5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6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3.中东战争和曲折的中东和平之路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(1)背景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a.战略地位重要、石油资源丰富,是大国倾力争夺之地。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b.中东的主体民族、政治统治多次变更,民族纠纷频繁。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c.犹太人和</a:t>
            </a:r>
            <a:r>
              <a:rPr lang="zh-CN" altLang="en-US" sz="1645" kern="0" spc="45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阿拉伯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人之间因宗教信仰、领土纠纷、重要文化遗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产归属问题引发的民族矛盾,为大国插手中东事务提供了借口和机会。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(2)战争:巴勒斯坦战争,以色列抢占巴勒斯坦大片土地;苏伊士运河战争,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扫清了英法在埃及的殖民残余,美苏趁机插手;“六日战争”,美国支持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下的以色列取得重大胜利,阿拉伯国家损失惨重;“十月战争”,阿拉伯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国家团结起来以石油作为武器打击支持以色列的西方大国,引发西方国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家一场经济危机,对世界经济政治产生深远影响。</a:t>
            </a:r>
            <a:endParaRPr lang="zh-CN" altLang="en-US" dirty="0"/>
          </a:p>
        </p:txBody>
      </p:sp>
      <p:pic>
        <p:nvPicPr>
          <p:cNvPr id="3" name="图片 3" descr="textimage9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39747" y="3035251"/>
            <a:ext cx="266699" cy="276224"/>
          </a:xfrm>
          <a:prstGeom prst="rect">
            <a:avLst/>
          </a:prstGeom>
        </p:spPr>
      </p:pic>
      <p:grpSp>
        <p:nvGrpSpPr>
          <p:cNvPr id="4" name="组合 16"/>
          <p:cNvGrpSpPr/>
          <p:nvPr/>
        </p:nvGrpSpPr>
        <p:grpSpPr bwMode="auto">
          <a:xfrm>
            <a:off x="1991524" y="3006089"/>
            <a:ext cx="1302494" cy="339091"/>
            <a:chOff x="4881562" y="2969419"/>
            <a:chExt cx="783432" cy="219075"/>
          </a:xfrm>
        </p:grpSpPr>
        <p:sp>
          <p:nvSpPr>
            <p:cNvPr id="5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6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184110"/>
            <a:ext cx="8127000" cy="41803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(3)和平进程:1978年埃以和解;1993年巴解组织与以色列签署了《关于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在被占领土上巴勒斯坦临时自治政府安排的原则宣言》;1998年巴以双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方达成临时和平协议。巴以之间仍存在诸多没有解决的问题。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(4)影响:中东地区长期的动荡不安,严重危害了世界和平;巴以双方的仇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视和冤冤相报使中东和平进程异常艰辛。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(5)阻碍中东和平进程的因素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a.未能建立起码的信任,相互为敌。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b.难以协调彼此间的分歧,大国的插手,地区极端民族主义与恐怖分子的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威胁。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060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4.印巴战争</a:t>
            </a:r>
            <a:endParaRPr lang="zh-CN" altLang="en-US" sz="2400" b="1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(1)背景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a.英国“分而治之”的政策:1947年</a:t>
            </a:r>
            <a:r>
              <a:rPr lang="zh-CN" altLang="en-US" sz="1645" kern="0" spc="45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蒙巴顿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方案提出,将宗教信仰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作为划分国家的唯一原则,实现印巴分治。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b.边界和领土归属长期不定。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</a:t>
            </a:r>
            <a:r>
              <a:rPr lang="zh-CN" altLang="en-US" sz="1645" kern="0" spc="45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克什米尔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地区归属问题。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d.美苏向印巴两国出售武器。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(2)主要大事:三次印巴战争(1947—1971年);1972年孟加拉国成立。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(3)影响:造成南亚地区长期动荡不安;使印巴双方军备竞赛加剧,严重威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胁了世界和平。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10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74448" y="2114889"/>
            <a:ext cx="266699" cy="276224"/>
          </a:xfrm>
          <a:prstGeom prst="rect">
            <a:avLst/>
          </a:prstGeom>
        </p:spPr>
      </p:pic>
      <p:pic>
        <p:nvPicPr>
          <p:cNvPr id="4" name="图片 4" descr="textimage11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37104" y="3475180"/>
            <a:ext cx="266700" cy="276224"/>
          </a:xfrm>
          <a:prstGeom prst="rect">
            <a:avLst/>
          </a:prstGeom>
        </p:spPr>
      </p:pic>
      <p:grpSp>
        <p:nvGrpSpPr>
          <p:cNvPr id="5" name="组合 16"/>
          <p:cNvGrpSpPr/>
          <p:nvPr/>
        </p:nvGrpSpPr>
        <p:grpSpPr bwMode="auto">
          <a:xfrm>
            <a:off x="4640580" y="2093645"/>
            <a:ext cx="1299572" cy="339091"/>
            <a:chOff x="4881562" y="2969419"/>
            <a:chExt cx="783432" cy="219075"/>
          </a:xfrm>
        </p:grpSpPr>
        <p:sp>
          <p:nvSpPr>
            <p:cNvPr id="6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7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8" name="组合 16"/>
          <p:cNvGrpSpPr/>
          <p:nvPr/>
        </p:nvGrpSpPr>
        <p:grpSpPr bwMode="auto">
          <a:xfrm>
            <a:off x="990268" y="3451860"/>
            <a:ext cx="1493500" cy="339091"/>
            <a:chOff x="4881562" y="2969419"/>
            <a:chExt cx="783432" cy="219075"/>
          </a:xfrm>
        </p:grpSpPr>
        <p:sp>
          <p:nvSpPr>
            <p:cNvPr id="9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0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899989"/>
            <a:ext cx="8127000" cy="5109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</a:t>
            </a: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两伊战争</a:t>
            </a:r>
            <a:endParaRPr lang="zh-CN" altLang="en-US" sz="2400" b="1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背景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两国战略位置重要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石油资源丰富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领土和宗教派别之争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民族间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的纠纷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大国争相控制。(2)主要大事:1980年伊拉克对伊朗发动进攻;“袭船战”“袭城战</a:t>
            </a:r>
            <a:r>
              <a:rPr lang="zh-CN" altLang="en-US" sz="2012" kern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”;1988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年停火。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(3)特点和影响: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是二战后发展中国家之间规模最大、损失最惨重的战</a:t>
            </a:r>
            <a:r>
              <a:rPr dirty="0"/>
              <a:t/>
            </a:r>
            <a:br>
              <a:rPr dirty="0"/>
            </a:b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争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;两国石油工业均遭到极大破坏,经济全面倒退;造成中东国家的分裂,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为美苏等国插手这一地区事务创造了条件。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6.海湾战争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(1)背景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a.历史上,伊拉克与科威特两国围绕主权和边境问题存有争端。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b.两伊战争结束,伊、科争端突显。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116013"/>
            <a:ext cx="8127000" cy="55248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第二阶段:1915—1916年,三次陆战和一次海战,即凡尔登战役、索姆河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战役、东线俄军的夏季攻势和日德兰海战,大战的主动权开始转移到协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约国一方。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第三阶段:1917—1918年,美国参战,俄国革命,德国投降。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性质:第一次世界大战总体上是②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帝国主义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战争,塞尔维亚为独立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而战,具有民族解放性质,但不能改变整个战争的非正义性。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第一次世</a:t>
            </a:r>
            <a:r>
              <a:rPr dirty="0"/>
              <a:t/>
            </a:r>
            <a:br>
              <a:rPr dirty="0"/>
            </a:b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界大战的性质是由各交战国的参战目的决定的。而各帝国主义国家参</a:t>
            </a:r>
            <a:r>
              <a:rPr dirty="0"/>
              <a:t/>
            </a:r>
            <a:br>
              <a:rPr dirty="0"/>
            </a:b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战都是为了重新瓜分世界,争夺世界霸权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en-US" altLang="zh-CN" sz="2012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同盟国集团失败的原因</a:t>
            </a:r>
            <a:endParaRPr lang="zh-CN" altLang="en-US" sz="2010" b="1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经济实力方面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协约国集团在物质和人力资源上都占优势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同盟国集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团处于劣势。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grpSp>
        <p:nvGrpSpPr>
          <p:cNvPr id="3" name="组合 16"/>
          <p:cNvGrpSpPr/>
          <p:nvPr/>
        </p:nvGrpSpPr>
        <p:grpSpPr bwMode="auto">
          <a:xfrm>
            <a:off x="4389884" y="3026321"/>
            <a:ext cx="1478260" cy="339091"/>
            <a:chOff x="4881562" y="2969419"/>
            <a:chExt cx="783432" cy="219075"/>
          </a:xfrm>
        </p:grpSpPr>
        <p:sp>
          <p:nvSpPr>
            <p:cNvPr id="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5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899989"/>
            <a:ext cx="8127000" cy="55738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(2)主要大事:1990年伊拉克突袭科威特;美国先后实施</a:t>
            </a:r>
            <a:r>
              <a:rPr lang="zh-CN" altLang="en-US" sz="1645" kern="0" spc="45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“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沙漠盾牌    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”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计划、“沙漠风暴”行动、“沙漠军刀”攻势;1991年战争结束。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(3)特点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a.是一场高科技战争。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信息战显示出举足轻重的作用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c.战场向大纵深、立体化方向发展,前方与后方的区别趋于消失。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是二战后参战国家最多的一场局部战争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(4)影响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a.提高了美国的国际地位,加强了美国对海湾地区的控制,增强了它独霸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世界的野心。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b.加速了苏联的解体和东西方冷战的结束。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c.阿拉伯世界发生严重分裂,中东地区的形势更加错综复杂。</a:t>
            </a:r>
            <a:endParaRPr lang="zh-CN" altLang="en-US" dirty="0"/>
          </a:p>
        </p:txBody>
      </p:sp>
      <p:pic>
        <p:nvPicPr>
          <p:cNvPr id="3" name="图片 3" descr="textimage12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16500" y="1009890"/>
            <a:ext cx="266699" cy="276225"/>
          </a:xfrm>
          <a:prstGeom prst="rect">
            <a:avLst/>
          </a:prstGeom>
        </p:spPr>
      </p:pic>
      <p:grpSp>
        <p:nvGrpSpPr>
          <p:cNvPr id="4" name="组合 16"/>
          <p:cNvGrpSpPr/>
          <p:nvPr/>
        </p:nvGrpSpPr>
        <p:grpSpPr bwMode="auto">
          <a:xfrm>
            <a:off x="6662896" y="971997"/>
            <a:ext cx="1895832" cy="339091"/>
            <a:chOff x="4881562" y="2969419"/>
            <a:chExt cx="783432" cy="219075"/>
          </a:xfrm>
        </p:grpSpPr>
        <p:sp>
          <p:nvSpPr>
            <p:cNvPr id="5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6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119234"/>
            <a:ext cx="8127000" cy="5109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四、和平与发展</a:t>
            </a:r>
            <a:endParaRPr lang="zh-CN" altLang="en-US" sz="24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1.联合国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(1)成立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a.标志:1945年10月24日,</a:t>
            </a:r>
            <a:r>
              <a:rPr lang="zh-CN" altLang="en-US" sz="1645" kern="0" spc="45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《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联合国宪章    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》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正式生效。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b.主要机构:联合国大会和</a:t>
            </a:r>
            <a:r>
              <a:rPr lang="zh-CN" altLang="en-US" sz="1645" kern="0" spc="45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安全理事会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c.宗旨:维护国际和平与安全,发展各国间平等友好关系,促进国际合作,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协调各国行动。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(2)“维和行动”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a.“维和行动”:第一次中东战争中,在巴勒斯坦建立停战监督组织;第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二次中东战争期间派出维和部队;两伊战争中强制交战双方停火;1998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年化解海湾战争。</a:t>
            </a:r>
            <a:endParaRPr lang="zh-CN" altLang="en-US" dirty="0"/>
          </a:p>
        </p:txBody>
      </p:sp>
      <p:pic>
        <p:nvPicPr>
          <p:cNvPr id="3" name="图片 3" descr="textimage13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8912" y="2622166"/>
            <a:ext cx="266699" cy="276224"/>
          </a:xfrm>
          <a:prstGeom prst="rect">
            <a:avLst/>
          </a:prstGeom>
        </p:spPr>
      </p:pic>
      <p:pic>
        <p:nvPicPr>
          <p:cNvPr id="4" name="图片 4" descr="textimage14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19872" y="3054214"/>
            <a:ext cx="266699" cy="276224"/>
          </a:xfrm>
          <a:prstGeom prst="rect">
            <a:avLst/>
          </a:prstGeom>
        </p:spPr>
      </p:pic>
      <p:grpSp>
        <p:nvGrpSpPr>
          <p:cNvPr id="5" name="组合 16"/>
          <p:cNvGrpSpPr/>
          <p:nvPr/>
        </p:nvGrpSpPr>
        <p:grpSpPr bwMode="auto">
          <a:xfrm>
            <a:off x="3491880" y="2579033"/>
            <a:ext cx="2160240" cy="339091"/>
            <a:chOff x="4881562" y="2969419"/>
            <a:chExt cx="783432" cy="219075"/>
          </a:xfrm>
        </p:grpSpPr>
        <p:sp>
          <p:nvSpPr>
            <p:cNvPr id="6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7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8" name="组合 16"/>
          <p:cNvGrpSpPr/>
          <p:nvPr/>
        </p:nvGrpSpPr>
        <p:grpSpPr bwMode="auto">
          <a:xfrm>
            <a:off x="3669804" y="3033941"/>
            <a:ext cx="1789152" cy="339091"/>
            <a:chOff x="4881562" y="2969419"/>
            <a:chExt cx="783432" cy="219075"/>
          </a:xfrm>
        </p:grpSpPr>
        <p:sp>
          <p:nvSpPr>
            <p:cNvPr id="9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0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119234"/>
            <a:ext cx="8127000" cy="5109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b.裁军:20世纪50年代初成立联合国裁军委员会,1978年召开第一届裁军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特别联大,规定了联合国在裁军领域中应发挥的中心作用;设立帮助管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制大规模毁灭性武器的机构;通过双边和多边谈判达成了众多裁军协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议。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(3)人权宣言和推动非殖民化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a.1948年联合国大会通过</a:t>
            </a:r>
            <a:r>
              <a:rPr lang="zh-CN" altLang="en-US" sz="1645" kern="0" spc="45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《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世界人权宣言    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》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,宣布人人生而自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由、一律平等、享有同等的权利和自由。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b.20世纪60年代后半期至80年代,联大通过一系列支持民族独立和反对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种族歧视的宣言,成立非殖民化特委会。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c.展开人道主义援助工作,成立专门机构安置世界各地的难民。敦促各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国政府尽力保证妇女、儿童的合法权利。</a:t>
            </a:r>
            <a:endParaRPr lang="zh-CN" altLang="en-US" dirty="0"/>
          </a:p>
        </p:txBody>
      </p:sp>
      <p:pic>
        <p:nvPicPr>
          <p:cNvPr id="3" name="图片 3" descr="textimage15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56471" y="3542627"/>
            <a:ext cx="266699" cy="276224"/>
          </a:xfrm>
          <a:prstGeom prst="rect">
            <a:avLst/>
          </a:prstGeom>
        </p:spPr>
      </p:pic>
      <p:grpSp>
        <p:nvGrpSpPr>
          <p:cNvPr id="4" name="组合 16"/>
          <p:cNvGrpSpPr/>
          <p:nvPr/>
        </p:nvGrpSpPr>
        <p:grpSpPr bwMode="auto">
          <a:xfrm>
            <a:off x="3654564" y="3503325"/>
            <a:ext cx="2334736" cy="339091"/>
            <a:chOff x="4881562" y="2969419"/>
            <a:chExt cx="783432" cy="219075"/>
          </a:xfrm>
        </p:grpSpPr>
        <p:sp>
          <p:nvSpPr>
            <p:cNvPr id="5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6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71997"/>
            <a:ext cx="8127000" cy="55738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(4)发展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20世纪80年代以来,联合国在防止局部武装冲突方面发挥了重要作用,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在反侵略反占领方面做了大量工作,在裁军和防止核扩散领域做出积极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贡献,在推动地区性和平方面力促达成了一系列协议。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(5)作用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a.在成立初期一度成为美国称霸世界的工具,20世纪70年代后由于大批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第三世界国家的加入,联合国逐渐成为第三世界国家伸张正义的组织。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b.在维护世界和平与安全、促进国际合作与发展方面起到重要作用。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2.世界人民的反战和平运动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(1)原因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a.两次世界大战的浩劫,世界人民渴望和平、反对战争。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b.核战争的毁灭性后果,使某些核大国不得不考虑自身的安全而不敢贸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然发动战争。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c.经济全球化的发展,使国家之间相互依存的程度日益加深,国际上各种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力量相互制约,有利于维护世界和平与稳定。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d.冷战结束后,国际形势总体上继续走向缓和。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(2)表现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a.世界保卫和平大会:1949年第一届世界保卫和平大会召开,提出举行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“保卫和平国际斗争日”活动的倡议,后发表“斯德哥尔摩宣言”,要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求“无条件禁止原子武器”。第二届世界保卫和平大会上提出和平相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处、协商争端、民族自决等原则。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</a:t>
            </a:r>
            <a:r>
              <a:rPr lang="zh-CN" altLang="en-US" sz="1645" kern="0" spc="45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《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罗素—爱因斯坦宣言    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》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:1955年发表。内容:强调核战争将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导致的严重后果,建议东西方的科学家召开世界性会议,敦促各国政府</a:t>
            </a:r>
            <a:endParaRPr lang="zh-CN" altLang="en-US" dirty="0"/>
          </a:p>
        </p:txBody>
      </p:sp>
      <p:pic>
        <p:nvPicPr>
          <p:cNvPr id="3" name="图片 3" descr="textimage16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1700" y="5361211"/>
            <a:ext cx="266700" cy="276225"/>
          </a:xfrm>
          <a:prstGeom prst="rect">
            <a:avLst/>
          </a:prstGeom>
        </p:spPr>
      </p:pic>
      <p:grpSp>
        <p:nvGrpSpPr>
          <p:cNvPr id="4" name="组合 16"/>
          <p:cNvGrpSpPr/>
          <p:nvPr/>
        </p:nvGrpSpPr>
        <p:grpSpPr bwMode="auto">
          <a:xfrm>
            <a:off x="1092756" y="5315337"/>
            <a:ext cx="3191212" cy="339091"/>
            <a:chOff x="4881562" y="2969419"/>
            <a:chExt cx="783432" cy="219075"/>
          </a:xfrm>
        </p:grpSpPr>
        <p:sp>
          <p:nvSpPr>
            <p:cNvPr id="5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6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223680"/>
            <a:ext cx="8127000" cy="4644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做出承诺,不把科技成果用于战争。罗素发起成立了“和平反抗核战争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百人委员会”,推动和平运动。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c.20世纪六七十年代美国的反战运动:美国大学生掀起反战抗议运动,各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大城市的反战示威活动不断高涨,要求政府结束对越战争。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d.国际和平年:1982年,第37届联合国大会通过决议,确定</a:t>
            </a:r>
            <a:r>
              <a:rPr lang="zh-CN" altLang="en-US" sz="1645" kern="0" spc="45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1986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年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为“国际和平年”,引起许多国家的积极响应;2001年联合国大会决定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从2002年开始,每年9月21日为纪念国际和平日。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3.和平与发展:当今世界的主题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(1)含义:和平问题指世界范围内的总体和平,发展问题指世界范围内的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繁荣与发展。</a:t>
            </a:r>
            <a:endParaRPr lang="zh-CN" altLang="en-US" dirty="0"/>
          </a:p>
        </p:txBody>
      </p:sp>
      <p:pic>
        <p:nvPicPr>
          <p:cNvPr id="3" name="图片 3" descr="textimage17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53713" y="3178931"/>
            <a:ext cx="266699" cy="276224"/>
          </a:xfrm>
          <a:prstGeom prst="rect">
            <a:avLst/>
          </a:prstGeom>
        </p:spPr>
      </p:pic>
      <p:grpSp>
        <p:nvGrpSpPr>
          <p:cNvPr id="4" name="组合 16"/>
          <p:cNvGrpSpPr/>
          <p:nvPr/>
        </p:nvGrpSpPr>
        <p:grpSpPr bwMode="auto">
          <a:xfrm>
            <a:off x="6853396" y="3143249"/>
            <a:ext cx="962392" cy="339091"/>
            <a:chOff x="4881562" y="2969419"/>
            <a:chExt cx="783432" cy="219075"/>
          </a:xfrm>
        </p:grpSpPr>
        <p:sp>
          <p:nvSpPr>
            <p:cNvPr id="5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6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59329"/>
            <a:ext cx="8127000" cy="598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(2)原因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a.当今世界各国的共同利益明显增多,相互依赖日益加深。和平关系到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人类的生存与命运,发展关系到世界的兴盛与发达。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b.两次世界大战给人类造成巨大的物质损失和心灵创伤,避免战争是各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国共同的责任。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c.二战后在新科技革命的推动下,世界各国日益重视本国经济的发展和综合实力的提高。优先发展经济,提高社会文明程度,已经成为世界的潮流。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d.维护持久和平、促进共同发展日益成为世界各国人民的普遍愿望。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(3)和平与发展的关系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和平与发展相互促进、相辅相成。和平是发展的前提和基础,发展是和</a:t>
            </a:r>
            <a:r>
              <a:rPr dirty="0" smtClean="0"/>
              <a:t/>
            </a:r>
            <a:br>
              <a:rPr dirty="0" smtClean="0"/>
            </a:b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平的保障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。在和平中求发展,以发展促和平,是人类社会走向美好未来</a:t>
            </a:r>
            <a:endParaRPr lang="en-US" altLang="zh-CN" sz="2012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的重要保证。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7711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(4)意义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推动世界多极化和国际关系民主化趋势,增强反对霸权主义、强权政治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和维护世界和平的力量。是抵御和消除全球性问题如环境污染、自然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资源枯竭等的根本途径。和平与发展需要国际社会长期不懈的努力。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(5)中国——维护世界和平的坚定力量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中国对外政策的宗旨是维护世界和平,促进共同发展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;中国是和平共处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五项原则的首创国之一和积极的实践者,是反对霸权主义和强权政治的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重要力量;中国政府始终不渝地把发展作为执政兴国的第一要务;中国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是建立和平稳定、公正合理的国际政治经济新秩序的积极倡导者。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559" kern="0" spc="1169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548061"/>
            <a:ext cx="8604000" cy="27869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1.用“一个理念、两场战争、三种格局”从整体上把握本专题基本知</a:t>
            </a:r>
            <a:endParaRPr lang="en-US" altLang="zh-CN" sz="2012" b="1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识线索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(1)“一个理念”:“反对战争、维护和平”是学习本专题的基本理念,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这一理念主要通过两方面的内容体现出来。一是20世纪两次世界大战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和多次局部战争;二是人类为维护和平而做的各种努力,如国际联盟与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联合国的先后建立、反战运动等。</a:t>
            </a:r>
            <a:endParaRPr lang="zh-CN" altLang="en-US" dirty="0"/>
          </a:p>
        </p:txBody>
      </p:sp>
      <p:pic>
        <p:nvPicPr>
          <p:cNvPr id="3" name="图片 3" descr="textimage18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3928" y="903210"/>
            <a:ext cx="1274064" cy="382219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323559"/>
            <a:ext cx="8127000" cy="32488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(2)“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两场战争”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指两次世界大战。着重掌握两次世界大战的爆发原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因、经过、影响。通过探究战争的“爆发原因”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尽量避免悲剧重演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通过了解战争的“经过”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认识战争的残酷性、总结加速战争进程的因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素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通过分析战争的“影响”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反思战争带来的巨大灾难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警示人类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反对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战争、呼吁和平。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(3)“三种格局”:指凡尔赛—华盛顿体系、雅尔塔体制、多极化趋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势。要比较三大格局或趋势的异同,并分析其对世界的影响。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184110"/>
            <a:ext cx="8127000" cy="41803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2)军事方面:同盟国集团在军事战略上失误,过低估计对手的实力。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(3)国内矛盾:同盟国内部矛盾更加尖锐复杂。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(4)国际力量对比:日本、美国参加协约国集团作战,意大利倒戈等,极大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地增强了协约国的实力。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5.影响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(1)给人类造成巨大的物质和精神损害。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(2)严重削弱了帝国主义和殖民主义的力量。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(3)俄国无产阶级取得十月革命的胜利。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(4)无产阶级革命运动和民族解放运动出现新高潮。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540000" y="1764056"/>
          <a:ext cx="7740000" cy="4389120"/>
        </p:xfrm>
        <a:graphic>
          <a:graphicData uri="http://schemas.openxmlformats.org/drawingml/2006/table">
            <a:tbl>
              <a:tblPr/>
              <a:tblGrid>
                <a:gridCol w="647624"/>
                <a:gridCol w="720080"/>
                <a:gridCol w="2736304"/>
                <a:gridCol w="3635992"/>
              </a:tblGrid>
              <a:tr h="144045">
                <a:tc grid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一战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二战</a:t>
                      </a:r>
                    </a:p>
                  </a:txBody>
                  <a:tcPr marL="45720" marR="45720"/>
                </a:tc>
              </a:tr>
              <a:tr h="0">
                <a:tc rowSpan="3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异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性质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帝国主义战争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世界反法西斯战争</a:t>
                      </a:r>
                    </a:p>
                  </a:txBody>
                  <a:tcPr marL="45720" marR="45720"/>
                </a:tc>
              </a:tr>
              <a:tr h="0"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目的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瓜分殖民地,争夺市场和原料产地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打败法西斯,维护世界和平</a:t>
                      </a:r>
                    </a:p>
                  </a:txBody>
                  <a:tcPr marL="45720" marR="45720"/>
                </a:tc>
              </a:tr>
              <a:tr h="0"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影响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打垮了德、俄、奥、土四大帝国,第一个社会主义国家建立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打垮了德、意、日法西斯;出现了社会主义阵营;加快了科技革命和垄断资本主义的发展</a:t>
                      </a:r>
                    </a:p>
                  </a:txBody>
                  <a:tcPr marL="45720" marR="45720"/>
                </a:tc>
              </a:tr>
              <a:tr h="831960">
                <a:tc row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同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原因</a:t>
                      </a:r>
                    </a:p>
                  </a:txBody>
                  <a:tcPr marL="45720" marR="45720"/>
                </a:tc>
                <a:tc grid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(1)帝国主义政治经济发展不平衡的结果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(2)德国都是两次战争的发起国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(3)都是帝国主义或法西斯主义扩张的结果</a:t>
                      </a: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</a:tr>
              <a:tr h="1061280"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结果和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影响</a:t>
                      </a:r>
                    </a:p>
                  </a:txBody>
                  <a:tcPr marL="45720" marR="45720"/>
                </a:tc>
                <a:tc grid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(1)都几乎使全世界卷入战争,给世界人民带来沉重灾难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(2)世界经济遭到毁灭性打击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(3)战后都确立了新的国际关系体系和格局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(4)都削弱了英法,美国成为受益者</a:t>
                      </a: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467544" y="1116013"/>
            <a:ext cx="3817143" cy="556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2.两次世界大战的比较</a:t>
            </a:r>
            <a:endParaRPr lang="zh-CN" altLang="en-US" sz="2010" b="1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899989"/>
            <a:ext cx="8127000" cy="18579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3.国际联盟与联合国的比较</a:t>
            </a:r>
            <a:endParaRPr lang="zh-CN" altLang="en-US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相同点:都是世界大战的产物;都倡导维护世界和平;开始都由一个或几</a:t>
            </a:r>
            <a:r>
              <a:rPr dirty="0" smtClean="0"/>
              <a:t/>
            </a:r>
            <a:br>
              <a:rPr dirty="0" smtClean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个大国主宰。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不同点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683568" y="2772197"/>
          <a:ext cx="7740000" cy="3851910"/>
        </p:xfrm>
        <a:graphic>
          <a:graphicData uri="http://schemas.openxmlformats.org/drawingml/2006/table">
            <a:tbl>
              <a:tblPr/>
              <a:tblGrid>
                <a:gridCol w="503608"/>
                <a:gridCol w="504056"/>
                <a:gridCol w="6732336"/>
              </a:tblGrid>
              <a:tr h="144045">
                <a:tc row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5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原因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5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建立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5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基础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5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(1)国联是帝国主义重新瓜分世界殖民地和一战的产物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5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(2)联合国是世界反法西斯战争的产物</a:t>
                      </a:r>
                    </a:p>
                  </a:txBody>
                  <a:tcPr marL="45720" marR="45720"/>
                </a:tc>
              </a:tr>
              <a:tr h="0"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5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组织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5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方式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5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(1)国联排除了苏俄等国,为帝国主义所操纵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5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(2)联合国具有广泛性,容纳了社会主义国家和亚非拉国家</a:t>
                      </a:r>
                    </a:p>
                  </a:txBody>
                  <a:tcPr marL="45720" marR="45720"/>
                </a:tc>
              </a:tr>
              <a:tr h="136309">
                <a:tc rowSpan="3" grid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5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作用</a:t>
                      </a:r>
                    </a:p>
                  </a:txBody>
                  <a:tcPr marL="45720" marR="45720"/>
                </a:tc>
                <a:tc rowSpan="3" h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5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(1)国联是维护凡尔赛—华盛顿体系的工具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5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(2)联合国为维护世界和平做出了重大贡献</a:t>
                      </a:r>
                    </a:p>
                  </a:txBody>
                  <a:tcPr marL="45720" marR="45720"/>
                </a:tc>
              </a:tr>
              <a:tr h="0">
                <a:tc gridSpan="2"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 hMerge="1"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5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(1)国联高举反共、反民族独立的旗号,干涉苏俄革命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5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(2)联合国将两种社会制度和平共处纳入国际体系,对国际共产主义运动和民族解放运动起了推动作用</a:t>
                      </a:r>
                    </a:p>
                  </a:txBody>
                  <a:tcPr marL="45720" marR="45720"/>
                </a:tc>
              </a:tr>
              <a:tr h="0">
                <a:tc gridSpan="2"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 hMerge="1"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5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(1)国联一直为帝国主义大国所操纵,无视弱小国家利益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5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(2)联合国中的第三世界国家在20世纪70年代以后发挥了重大作用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10747"/>
            <a:ext cx="8127000" cy="598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二、凡尔赛—华盛顿体系下的和平</a:t>
            </a:r>
            <a:endParaRPr lang="zh-CN" altLang="en-US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1.巴黎和会与凡尔赛体系</a:t>
            </a:r>
            <a:endParaRPr lang="zh-CN" altLang="en-US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(1)和会性质:1919年1月,战胜的协约国集团在巴黎召开瓜分战败国的分</a:t>
            </a:r>
            <a:r>
              <a:rPr dirty="0" smtClean="0"/>
              <a:t/>
            </a:r>
            <a:br>
              <a:rPr dirty="0" smtClean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赃会议。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(2)体系建立:协约国先后同德国、奥地利、保加利亚、匈牙利、土耳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其签订了一系列和约,这些和约构成了所谓的“凡尔赛体系”。其中最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主要的是“对德和约”,即③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《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凡尔赛和约    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》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。主要内容:领土问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题;殖民地问题(委任统治权);军备问题;赔款问题。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(3)影响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标志着一战后列强在欧洲、非洲和中东地区确立了国际关系的新秩</a:t>
            </a:r>
            <a:r>
              <a:rPr dirty="0"/>
              <a:t/>
            </a:r>
            <a:br>
              <a:rPr dirty="0"/>
            </a:b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序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。暂时协调了帝国主义在欧洲的矛盾,建立了帝国主义重新瓜分世界</a:t>
            </a:r>
            <a:endParaRPr lang="en-US" altLang="zh-CN" sz="2012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的分赃体系,有利于战后欧洲的稳定与恢复。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grpSp>
        <p:nvGrpSpPr>
          <p:cNvPr id="3" name="组合 16"/>
          <p:cNvGrpSpPr/>
          <p:nvPr/>
        </p:nvGrpSpPr>
        <p:grpSpPr bwMode="auto">
          <a:xfrm>
            <a:off x="3757052" y="3746401"/>
            <a:ext cx="2183100" cy="339091"/>
            <a:chOff x="4881562" y="2969419"/>
            <a:chExt cx="783432" cy="219075"/>
          </a:xfrm>
        </p:grpSpPr>
        <p:sp>
          <p:nvSpPr>
            <p:cNvPr id="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5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0593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b.体系内部隐含了许多矛盾,如战胜国与战败国之间的矛盾、战胜国之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间的矛盾、战胜国与殖民地半殖民地国家之间的矛盾等,这些矛盾的发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展必然使凡尔赛体系走向解体。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c.欧洲出现了一系列新兴的民族独立国家,使欧洲和中东的政治格局发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生很大的变化。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2.国际联盟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(1)由来:④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威尔逊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的“十四点原则”里提出了建立国际联盟的建议。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(2)成立:巴黎和会上起草了国联盟约,1920年初,国联在日内瓦正式成立。</a:t>
            </a:r>
            <a:endParaRPr lang="en-US" altLang="zh-CN" sz="2012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(3)主要机构:大会、行政院、秘书处。</a:t>
            </a:r>
            <a:endParaRPr lang="zh-CN" altLang="en-US" sz="201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(4)宗旨:促进国际合作,保证国际的和平与安全。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grpSp>
        <p:nvGrpSpPr>
          <p:cNvPr id="3" name="组合 16"/>
          <p:cNvGrpSpPr/>
          <p:nvPr/>
        </p:nvGrpSpPr>
        <p:grpSpPr bwMode="auto">
          <a:xfrm>
            <a:off x="1684060" y="3913277"/>
            <a:ext cx="1246996" cy="339091"/>
            <a:chOff x="4881562" y="2969419"/>
            <a:chExt cx="783432" cy="219075"/>
          </a:xfrm>
        </p:grpSpPr>
        <p:sp>
          <p:nvSpPr>
            <p:cNvPr id="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5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200659"/>
            <a:ext cx="8127000" cy="45958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(5)性质:英法控制下的维护凡尔赛体系的工具(美国因巴黎和会的结果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对其不利,拒绝参加)。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(6)主要内容:“维护和平”的原则,实行“集体安全”,对战败国殖民地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的“委任统治”。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(7)解散:二战期间,国联名存实亡。联合国成立后,国联宣告解散。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(8)活动:国联成立初期,在恢复战后欧洲经济、处理国际争端、裁军和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促进国际合作方面发挥了一定的作用,但它并没有给世界带来持久的和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平。20世纪30年代,英法控制的国联对日本、意大利、德国的侵略扩张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姑息纵容,最终没有制止二战的爆发。</a:t>
            </a:r>
            <a:endParaRPr lang="en-US" altLang="zh-CN" sz="2012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71997"/>
            <a:ext cx="8712520" cy="55712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01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华盛顿会议及华盛顿体系</a:t>
            </a:r>
            <a:endParaRPr lang="zh-CN" altLang="en-US" sz="2010" b="1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会议召开原因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日本利用一战在东亚和太平洋地区大大扩充实力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对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英美构成威胁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一战后美、英、日展开新的海军军备竞赛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维护列强在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中国的利益。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(2)体系建立:华盛顿会议上签订了《四国条约》《五国条约》</a:t>
            </a:r>
            <a:endParaRPr lang="en-US" altLang="zh-CN" sz="2012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《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九国公约    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》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,构筑了列强在亚洲和太平洋地区国际关系的新格局。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(3)影响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暂时缓和了列强在亚洲和太平洋地区,特别是在中国的利益冲突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b.打破了日本独霸中国的局面,确立了美国在东亚和太平洋地区的主导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地位;确立了美英同为海上第一强国的地位。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c.日本在东亚地区的扩张受到了限制,但其在太平洋地区的权益也得到</a:t>
            </a:r>
            <a:endParaRPr lang="en-US" altLang="zh-CN" sz="2012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其他国家的正式承认。</a:t>
            </a:r>
            <a:endParaRPr lang="zh-CN" altLang="en-US" sz="2010" dirty="0" smtClean="0"/>
          </a:p>
        </p:txBody>
      </p:sp>
      <p:grpSp>
        <p:nvGrpSpPr>
          <p:cNvPr id="3" name="组合 16"/>
          <p:cNvGrpSpPr/>
          <p:nvPr/>
        </p:nvGrpSpPr>
        <p:grpSpPr bwMode="auto">
          <a:xfrm>
            <a:off x="838632" y="3350894"/>
            <a:ext cx="2005176" cy="339091"/>
            <a:chOff x="4881562" y="2969419"/>
            <a:chExt cx="783432" cy="219075"/>
          </a:xfrm>
        </p:grpSpPr>
        <p:sp>
          <p:nvSpPr>
            <p:cNvPr id="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5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5238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中国成为华盛顿体系的最大受害者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4.维护和平的尝试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(1)苏俄的和平外交:苏维埃政权建立之初,提出《和平法令》;1922年,苏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俄代表团出席热那亚会议,同德国缔结《拉巴洛条约》,实现了不同社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会制度国家间的和平共处。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(2)⑥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《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洛迦诺公约    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》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的签署:1925年,德、法、比、英等国在洛迦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诺会议上缔结维护欧洲和平的条约,德国取得了与别国平等的地位,有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利于稳定欧洲局势。随后,德国逐步打破各种限制。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(3)1928年,美、德、法、英等15国在巴黎签订《非战公约》,规定了和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平解决国际争端或冲突的原则,有利于巩固欧洲的和平秩序,但条约对</a:t>
            </a:r>
            <a:endParaRPr lang="en-US" altLang="zh-CN" sz="2012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侵略者并没有强大的约束力。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grpSp>
        <p:nvGrpSpPr>
          <p:cNvPr id="3" name="组合 16"/>
          <p:cNvGrpSpPr/>
          <p:nvPr/>
        </p:nvGrpSpPr>
        <p:grpSpPr bwMode="auto">
          <a:xfrm>
            <a:off x="1141904" y="3450749"/>
            <a:ext cx="2133952" cy="339091"/>
            <a:chOff x="4881562" y="2969419"/>
            <a:chExt cx="783432" cy="219075"/>
          </a:xfrm>
        </p:grpSpPr>
        <p:sp>
          <p:nvSpPr>
            <p:cNvPr id="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5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12D6197A-893D-4521-B7CF-2EFF525B0976}">
  <ds:schemaRefs/>
</ds:datastoreItem>
</file>

<file path=customXml/itemProps10.xml><?xml version="1.0" encoding="utf-8"?>
<ds:datastoreItem xmlns:ds="http://schemas.openxmlformats.org/officeDocument/2006/customXml" ds:itemID="{8854FA5A-386F-4322-A172-F90EB86316D1}">
  <ds:schemaRefs/>
</ds:datastoreItem>
</file>

<file path=customXml/itemProps11.xml><?xml version="1.0" encoding="utf-8"?>
<ds:datastoreItem xmlns:ds="http://schemas.openxmlformats.org/officeDocument/2006/customXml" ds:itemID="{69732350-EE76-4C99-9F82-48C773B24E70}">
  <ds:schemaRefs/>
</ds:datastoreItem>
</file>

<file path=customXml/itemProps12.xml><?xml version="1.0" encoding="utf-8"?>
<ds:datastoreItem xmlns:ds="http://schemas.openxmlformats.org/officeDocument/2006/customXml" ds:itemID="{00A954E8-4DE7-4176-B43E-083F27048328}">
  <ds:schemaRefs/>
</ds:datastoreItem>
</file>

<file path=customXml/itemProps13.xml><?xml version="1.0" encoding="utf-8"?>
<ds:datastoreItem xmlns:ds="http://schemas.openxmlformats.org/officeDocument/2006/customXml" ds:itemID="{F4CA99CC-D4A5-4F08-850C-F785DB602AA1}">
  <ds:schemaRefs/>
</ds:datastoreItem>
</file>

<file path=customXml/itemProps14.xml><?xml version="1.0" encoding="utf-8"?>
<ds:datastoreItem xmlns:ds="http://schemas.openxmlformats.org/officeDocument/2006/customXml" ds:itemID="{3B27C0FA-40CA-42C4-A88D-0D6606BB30F1}">
  <ds:schemaRefs/>
</ds:datastoreItem>
</file>

<file path=customXml/itemProps15.xml><?xml version="1.0" encoding="utf-8"?>
<ds:datastoreItem xmlns:ds="http://schemas.openxmlformats.org/officeDocument/2006/customXml" ds:itemID="{C1818AAF-3263-478D-8B42-A136F0240EE0}">
  <ds:schemaRefs/>
</ds:datastoreItem>
</file>

<file path=customXml/itemProps16.xml><?xml version="1.0" encoding="utf-8"?>
<ds:datastoreItem xmlns:ds="http://schemas.openxmlformats.org/officeDocument/2006/customXml" ds:itemID="{33B26D7A-335C-4446-A92C-EAF618217621}">
  <ds:schemaRefs/>
</ds:datastoreItem>
</file>

<file path=customXml/itemProps17.xml><?xml version="1.0" encoding="utf-8"?>
<ds:datastoreItem xmlns:ds="http://schemas.openxmlformats.org/officeDocument/2006/customXml" ds:itemID="{8E89086A-F60C-47C5-A5FB-EC226171835E}">
  <ds:schemaRefs/>
</ds:datastoreItem>
</file>

<file path=customXml/itemProps18.xml><?xml version="1.0" encoding="utf-8"?>
<ds:datastoreItem xmlns:ds="http://schemas.openxmlformats.org/officeDocument/2006/customXml" ds:itemID="{1424A501-0418-4DF6-9D49-25F518AB486E}">
  <ds:schemaRefs/>
</ds:datastoreItem>
</file>

<file path=customXml/itemProps19.xml><?xml version="1.0" encoding="utf-8"?>
<ds:datastoreItem xmlns:ds="http://schemas.openxmlformats.org/officeDocument/2006/customXml" ds:itemID="{FB189967-71E8-49C1-8943-1D1FA1C018F3}">
  <ds:schemaRefs/>
</ds:datastoreItem>
</file>

<file path=customXml/itemProps2.xml><?xml version="1.0" encoding="utf-8"?>
<ds:datastoreItem xmlns:ds="http://schemas.openxmlformats.org/officeDocument/2006/customXml" ds:itemID="{A4376308-E2E2-4C75-ABBA-AE6D4135C953}">
  <ds:schemaRefs/>
</ds:datastoreItem>
</file>

<file path=customXml/itemProps20.xml><?xml version="1.0" encoding="utf-8"?>
<ds:datastoreItem xmlns:ds="http://schemas.openxmlformats.org/officeDocument/2006/customXml" ds:itemID="{C8414760-569D-47E1-8AF5-9D100B37A549}">
  <ds:schemaRefs/>
</ds:datastoreItem>
</file>

<file path=customXml/itemProps21.xml><?xml version="1.0" encoding="utf-8"?>
<ds:datastoreItem xmlns:ds="http://schemas.openxmlformats.org/officeDocument/2006/customXml" ds:itemID="{B8CFD439-623D-4BBD-83A7-328DCEF73768}">
  <ds:schemaRefs/>
</ds:datastoreItem>
</file>

<file path=customXml/itemProps22.xml><?xml version="1.0" encoding="utf-8"?>
<ds:datastoreItem xmlns:ds="http://schemas.openxmlformats.org/officeDocument/2006/customXml" ds:itemID="{827AA918-1AFF-49EC-81E3-D4318BFC5C77}">
  <ds:schemaRefs/>
</ds:datastoreItem>
</file>

<file path=customXml/itemProps23.xml><?xml version="1.0" encoding="utf-8"?>
<ds:datastoreItem xmlns:ds="http://schemas.openxmlformats.org/officeDocument/2006/customXml" ds:itemID="{EB80DC87-4A10-4B34-8150-88D98704F751}">
  <ds:schemaRefs/>
</ds:datastoreItem>
</file>

<file path=customXml/itemProps24.xml><?xml version="1.0" encoding="utf-8"?>
<ds:datastoreItem xmlns:ds="http://schemas.openxmlformats.org/officeDocument/2006/customXml" ds:itemID="{3ACABF9D-6880-4EF6-9231-066CEA1ABA61}">
  <ds:schemaRefs/>
</ds:datastoreItem>
</file>

<file path=customXml/itemProps25.xml><?xml version="1.0" encoding="utf-8"?>
<ds:datastoreItem xmlns:ds="http://schemas.openxmlformats.org/officeDocument/2006/customXml" ds:itemID="{5BB45949-18C1-4713-BB98-F5ECA45F70BD}">
  <ds:schemaRefs/>
</ds:datastoreItem>
</file>

<file path=customXml/itemProps26.xml><?xml version="1.0" encoding="utf-8"?>
<ds:datastoreItem xmlns:ds="http://schemas.openxmlformats.org/officeDocument/2006/customXml" ds:itemID="{34BE807F-F0EF-489B-8A9A-B1F696B098C8}">
  <ds:schemaRefs/>
</ds:datastoreItem>
</file>

<file path=customXml/itemProps27.xml><?xml version="1.0" encoding="utf-8"?>
<ds:datastoreItem xmlns:ds="http://schemas.openxmlformats.org/officeDocument/2006/customXml" ds:itemID="{CEF79BD4-31DB-420B-8EE6-255A80902AD7}">
  <ds:schemaRefs/>
</ds:datastoreItem>
</file>

<file path=customXml/itemProps28.xml><?xml version="1.0" encoding="utf-8"?>
<ds:datastoreItem xmlns:ds="http://schemas.openxmlformats.org/officeDocument/2006/customXml" ds:itemID="{B358B6F7-7C3E-4FBE-9C00-B8668BF87EEE}">
  <ds:schemaRefs/>
</ds:datastoreItem>
</file>

<file path=customXml/itemProps29.xml><?xml version="1.0" encoding="utf-8"?>
<ds:datastoreItem xmlns:ds="http://schemas.openxmlformats.org/officeDocument/2006/customXml" ds:itemID="{568EEFD6-EC43-463F-9FE3-A2895200A3ED}">
  <ds:schemaRefs/>
</ds:datastoreItem>
</file>

<file path=customXml/itemProps3.xml><?xml version="1.0" encoding="utf-8"?>
<ds:datastoreItem xmlns:ds="http://schemas.openxmlformats.org/officeDocument/2006/customXml" ds:itemID="{FDE1F8FD-7BAB-4F8B-B512-6674B523A2CD}">
  <ds:schemaRefs/>
</ds:datastoreItem>
</file>

<file path=customXml/itemProps30.xml><?xml version="1.0" encoding="utf-8"?>
<ds:datastoreItem xmlns:ds="http://schemas.openxmlformats.org/officeDocument/2006/customXml" ds:itemID="{7EA41BF6-4503-4C98-AD1B-4200DC03162B}">
  <ds:schemaRefs/>
</ds:datastoreItem>
</file>

<file path=customXml/itemProps31.xml><?xml version="1.0" encoding="utf-8"?>
<ds:datastoreItem xmlns:ds="http://schemas.openxmlformats.org/officeDocument/2006/customXml" ds:itemID="{51DBFC76-E177-4DD1-A332-2CF1FF6B6CC1}">
  <ds:schemaRefs/>
</ds:datastoreItem>
</file>

<file path=customXml/itemProps32.xml><?xml version="1.0" encoding="utf-8"?>
<ds:datastoreItem xmlns:ds="http://schemas.openxmlformats.org/officeDocument/2006/customXml" ds:itemID="{A3A41B95-840C-46F4-82C4-36C231459835}">
  <ds:schemaRefs/>
</ds:datastoreItem>
</file>

<file path=customXml/itemProps33.xml><?xml version="1.0" encoding="utf-8"?>
<ds:datastoreItem xmlns:ds="http://schemas.openxmlformats.org/officeDocument/2006/customXml" ds:itemID="{09A7AF8D-8DAC-4EC7-A315-E4331343C649}">
  <ds:schemaRefs/>
</ds:datastoreItem>
</file>

<file path=customXml/itemProps34.xml><?xml version="1.0" encoding="utf-8"?>
<ds:datastoreItem xmlns:ds="http://schemas.openxmlformats.org/officeDocument/2006/customXml" ds:itemID="{9312A38C-8750-423A-A097-49649817FA88}">
  <ds:schemaRefs/>
</ds:datastoreItem>
</file>

<file path=customXml/itemProps35.xml><?xml version="1.0" encoding="utf-8"?>
<ds:datastoreItem xmlns:ds="http://schemas.openxmlformats.org/officeDocument/2006/customXml" ds:itemID="{333B5C7D-7854-4C25-AEDC-5A4C65554020}">
  <ds:schemaRefs/>
</ds:datastoreItem>
</file>

<file path=customXml/itemProps36.xml><?xml version="1.0" encoding="utf-8"?>
<ds:datastoreItem xmlns:ds="http://schemas.openxmlformats.org/officeDocument/2006/customXml" ds:itemID="{793372F3-D680-44F0-BBE8-6ED4BA8216D5}">
  <ds:schemaRefs/>
</ds:datastoreItem>
</file>

<file path=customXml/itemProps37.xml><?xml version="1.0" encoding="utf-8"?>
<ds:datastoreItem xmlns:ds="http://schemas.openxmlformats.org/officeDocument/2006/customXml" ds:itemID="{BFCCF456-AFB4-4AB0-9B3C-1D4C96C07CED}">
  <ds:schemaRefs/>
</ds:datastoreItem>
</file>

<file path=customXml/itemProps38.xml><?xml version="1.0" encoding="utf-8"?>
<ds:datastoreItem xmlns:ds="http://schemas.openxmlformats.org/officeDocument/2006/customXml" ds:itemID="{D8BAB422-2736-4929-8164-23BBDD64043C}">
  <ds:schemaRefs/>
</ds:datastoreItem>
</file>

<file path=customXml/itemProps39.xml><?xml version="1.0" encoding="utf-8"?>
<ds:datastoreItem xmlns:ds="http://schemas.openxmlformats.org/officeDocument/2006/customXml" ds:itemID="{7A350F96-0792-4C6C-9FDD-07DF6633AB7E}">
  <ds:schemaRefs/>
</ds:datastoreItem>
</file>

<file path=customXml/itemProps4.xml><?xml version="1.0" encoding="utf-8"?>
<ds:datastoreItem xmlns:ds="http://schemas.openxmlformats.org/officeDocument/2006/customXml" ds:itemID="{C6623FBF-0B18-415D-93B0-42867082A534}">
  <ds:schemaRefs/>
</ds:datastoreItem>
</file>

<file path=customXml/itemProps5.xml><?xml version="1.0" encoding="utf-8"?>
<ds:datastoreItem xmlns:ds="http://schemas.openxmlformats.org/officeDocument/2006/customXml" ds:itemID="{FBEF64F2-AB54-47F0-9D6D-4DA56C4B178F}">
  <ds:schemaRefs/>
</ds:datastoreItem>
</file>

<file path=customXml/itemProps6.xml><?xml version="1.0" encoding="utf-8"?>
<ds:datastoreItem xmlns:ds="http://schemas.openxmlformats.org/officeDocument/2006/customXml" ds:itemID="{FFE0AF17-9EA7-4F68-B512-5BDC11E358DB}">
  <ds:schemaRefs/>
</ds:datastoreItem>
</file>

<file path=customXml/itemProps7.xml><?xml version="1.0" encoding="utf-8"?>
<ds:datastoreItem xmlns:ds="http://schemas.openxmlformats.org/officeDocument/2006/customXml" ds:itemID="{151A09A5-6FB2-459F-9D29-606BEED29452}">
  <ds:schemaRefs/>
</ds:datastoreItem>
</file>

<file path=customXml/itemProps8.xml><?xml version="1.0" encoding="utf-8"?>
<ds:datastoreItem xmlns:ds="http://schemas.openxmlformats.org/officeDocument/2006/customXml" ds:itemID="{C56B5F59-283C-4EE7-A9CC-E6413DB45A3A}">
  <ds:schemaRefs/>
</ds:datastoreItem>
</file>

<file path=customXml/itemProps9.xml><?xml version="1.0" encoding="utf-8"?>
<ds:datastoreItem xmlns:ds="http://schemas.openxmlformats.org/officeDocument/2006/customXml" ds:itemID="{005158DA-5BE6-4108-8904-A4EA112B24AE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</TotalTime>
  <Words>2264</Words>
  <Application>Microsoft Office PowerPoint</Application>
  <PresentationFormat>Custom</PresentationFormat>
  <Paragraphs>314</Paragraphs>
  <Slides>41</Slides>
  <Notes>40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2" baseType="lpstr">
      <vt:lpstr>1_自定义设计方案</vt:lpstr>
      <vt:lpstr>高考历史（课标专用）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高考历史（课标专用）</dc:title>
  <cp:lastModifiedBy>xbany</cp:lastModifiedBy>
  <cp:revision>1</cp:revision>
  <dcterms:modified xsi:type="dcterms:W3CDTF">2019-07-12T05:08:59Z</dcterms:modified>
</cp:coreProperties>
</file>