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7" r:id="rId2"/>
  </p:sldMasterIdLst>
  <p:sldIdLst>
    <p:sldId id="262" r:id="rId3"/>
    <p:sldId id="260" r:id="rId4"/>
    <p:sldId id="264" r:id="rId5"/>
    <p:sldId id="265" r:id="rId6"/>
    <p:sldId id="266" r:id="rId7"/>
    <p:sldId id="267" r:id="rId8"/>
    <p:sldId id="268" r:id="rId9"/>
    <p:sldId id="263" r:id="rId10"/>
    <p:sldId id="257" r:id="rId11"/>
    <p:sldId id="269" r:id="rId12"/>
    <p:sldId id="261" r:id="rId13"/>
    <p:sldId id="270" r:id="rId14"/>
    <p:sldId id="271" r:id="rId15"/>
    <p:sldId id="27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 Target="../slides/slide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28" Type="http://schemas.openxmlformats.org/officeDocument/2006/relationships/slide" Target="../slides/slide1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slide" Target="../slides/slide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4">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5">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6"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7"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8"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9"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67" r:id="rId19"/>
    <p:sldLayoutId id="2147483665" r:id="rId20"/>
    <p:sldLayoutId id="2147483664" r:id="rId2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12</a:t>
            </a:r>
            <a:r>
              <a:rPr lang="zh-CN" altLang="zh-CN" b="1" dirty="0"/>
              <a:t>课</a:t>
            </a:r>
            <a:r>
              <a:rPr lang="zh-CN" altLang="zh-CN" dirty="0"/>
              <a:t>　</a:t>
            </a:r>
            <a:r>
              <a:rPr lang="zh-CN" altLang="zh-CN" b="1" dirty="0"/>
              <a:t>宋元时期的都市和</a:t>
            </a:r>
            <a:r>
              <a:rPr lang="zh-CN" altLang="zh-CN" b="1" dirty="0" smtClean="0"/>
              <a:t>文化</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973497"/>
            <a:ext cx="8128000" cy="57261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两宋时期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词为什么能够发展成为我国当时最主要的文学形式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词的句式长短不一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便于灵活自如地表达情感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并可配乐演唱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为其迅速发展提供了内在的驱动力。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词得到当时文人的喜爱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许多上层人物也加以提倡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并参与创作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为词的发展创造了良好的条件。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伴随着商业的兴盛和城市的发展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城市生活日益丰富多彩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这增加了娱乐场所对词的需要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从而拓宽了词的创作领域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增加了词的传播途径。士大夫的词便通过各种途径流传于民间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更有一些词人直接为歌女写词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使之在歌楼舞榭中传唱。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两宋时期国家分裂、战乱频仍、民族矛盾激化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促使文人的思想感情更加复杂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既孕育了体现心中哀恸的婉约派词作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又催生出体现社会责任感和使命感的豪放派词作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进一步促进了宋词的发展和繁荣。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070044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宋元时期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世界上的著名大都市不包括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北宋时的开封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金时的中都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南宋时的临安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元朝时的大都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在北宋的开封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最为繁华的地方是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大相国寺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御街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瓦子</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勾栏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宋元时期戏剧表演的主要形式是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杂剧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散曲</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南戏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508104" y="1484784"/>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4952822" y="3501008"/>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5" name="矩形 4"/>
          <p:cNvSpPr>
            <a:spLocks noChangeAspect="1"/>
          </p:cNvSpPr>
          <p:nvPr/>
        </p:nvSpPr>
        <p:spPr>
          <a:xfrm>
            <a:off x="4880814" y="474131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1172007"/>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唐朝时出现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成为宋代主要的文学形式之一的是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诗歌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元曲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宋代的词人层出不穷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下列不属于宋代杰出词人的是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辛弃疾</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王实甫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关汉卿被确认为世界文化名人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他写过六十多种剧本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他的剧本大多数表现古代人民特别是青年妇女的苦难遭遇和斗争精神。他的代表作是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《窦娥冤》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《资治通鉴》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《救风尘》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804248" y="1131550"/>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8" name="矩形 7"/>
          <p:cNvSpPr>
            <a:spLocks noChangeAspect="1"/>
          </p:cNvSpPr>
          <p:nvPr/>
        </p:nvSpPr>
        <p:spPr>
          <a:xfrm>
            <a:off x="7164288" y="2393382"/>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9" name="矩形 8"/>
          <p:cNvSpPr>
            <a:spLocks noChangeAspect="1"/>
          </p:cNvSpPr>
          <p:nvPr/>
        </p:nvSpPr>
        <p:spPr>
          <a:xfrm>
            <a:off x="3203848" y="439921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20042342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a:spLocks noChangeAspect="1"/>
          </p:cNvSpPr>
          <p:nvPr/>
        </p:nvSpPr>
        <p:spPr>
          <a:xfrm>
            <a:off x="508000" y="1196752"/>
            <a:ext cx="8128000" cy="45208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二、材料分析题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爆竹声中一岁除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春风送暖入屠苏。千门万户曈曈日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总把新桃换旧符。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这首诗反映了宋朝什么节日的景象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这一节日在今天的名称是什么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元旦。春节。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自宋朝至今仍然保留的传统节日还有哪些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写出两个即可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元宵节、端午节、中秋节等。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3497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6" end="6"/>
                                            </p:txEl>
                                          </p:spTgt>
                                        </p:tgtEl>
                                        <p:attrNameLst>
                                          <p:attrName>style.visibility</p:attrName>
                                        </p:attrNameLst>
                                      </p:cBhvr>
                                      <p:to>
                                        <p:strVal val="visible"/>
                                      </p:to>
                                    </p:set>
                                    <p:animEffect transition="in" filter="wipe(down)">
                                      <p:cBhvr>
                                        <p:cTn id="7" dur="500"/>
                                        <p:tgtEl>
                                          <p:spTgt spid="10">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8" end="8"/>
                                            </p:txEl>
                                          </p:spTgt>
                                        </p:tgtEl>
                                        <p:attrNameLst>
                                          <p:attrName>style.visibility</p:attrName>
                                        </p:attrNameLst>
                                      </p:cBhvr>
                                      <p:to>
                                        <p:strVal val="visible"/>
                                      </p:to>
                                    </p:set>
                                    <p:animEffect transition="in" filter="wipe(down)">
                                      <p:cBhvr>
                                        <p:cTn id="12"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84482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假如你是北宋中期四川的一位富商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在这一节日来临之际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要从成都购进</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匹上等丝绸待售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你将选择使用下列哪一种货币进行支付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你所选择的货币是</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关子</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铁钱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交子</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会子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070223" y="3044191"/>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5" name="矩形 4"/>
          <p:cNvSpPr>
            <a:spLocks noChangeAspect="1"/>
          </p:cNvSpPr>
          <p:nvPr/>
        </p:nvSpPr>
        <p:spPr>
          <a:xfrm>
            <a:off x="1259632" y="4243558"/>
            <a:ext cx="298350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交子便于携带</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安全</a:t>
            </a:r>
            <a:r>
              <a:rPr lang="en-US" altLang="zh-CN" sz="2200" dirty="0">
                <a:solidFill>
                  <a:srgbClr val="FF0000"/>
                </a:solidFill>
                <a:latin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6441659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0315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一、繁华的都市生活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繁华的大都市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大都市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北宋时的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、南宋时的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、元朝时的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开封的繁华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开封最为繁华的是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307029" y="177993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开封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6106058" y="1769542"/>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临</a:t>
            </a:r>
            <a:r>
              <a:rPr lang="zh-CN" altLang="zh-CN" sz="2200" dirty="0" smtClean="0">
                <a:solidFill>
                  <a:srgbClr val="FF0000"/>
                </a:solidFill>
                <a:latin typeface="Times New Roman" panose="02020603050405020304" pitchFamily="18" charset="0"/>
                <a:cs typeface="Times New Roman" panose="02020603050405020304" pitchFamily="18" charset="0"/>
              </a:rPr>
              <a:t>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037023" y="2192134"/>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大都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220072" y="2597532"/>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大相国</a:t>
            </a:r>
            <a:r>
              <a:rPr lang="zh-CN" altLang="zh-CN" sz="2200" dirty="0" smtClean="0">
                <a:solidFill>
                  <a:srgbClr val="FF0000"/>
                </a:solidFill>
                <a:latin typeface="Times New Roman" panose="02020603050405020304" pitchFamily="18" charset="0"/>
                <a:cs typeface="Times New Roman" panose="02020603050405020304" pitchFamily="18" charset="0"/>
              </a:rPr>
              <a:t>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08000" y="3041236"/>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文化娱乐活动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瓦子</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阶层不断壮大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市民文化生活丰富起来。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瓦子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开封城内有许多</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兼营商业的场所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叫作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瓦子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瓦子中圈出许多专供演出的圈子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称为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南宋</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的文化娱乐业更为发达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城中有大瓦、中瓦、下瓦、南瓦等多处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城外还有十多处瓦子。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2627784" y="383063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城市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940152" y="383063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市民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162272" y="466074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娱乐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6156176" y="5036049"/>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勾栏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547664" y="5430131"/>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临</a:t>
            </a:r>
            <a:r>
              <a:rPr lang="zh-CN" altLang="zh-CN" sz="2200" dirty="0" smtClean="0">
                <a:solidFill>
                  <a:srgbClr val="FF0000"/>
                </a:solidFill>
                <a:latin typeface="Times New Roman" panose="02020603050405020304" pitchFamily="18" charset="0"/>
                <a:cs typeface="Times New Roman" panose="02020603050405020304" pitchFamily="18" charset="0"/>
              </a:rPr>
              <a:t>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a:spLocks noChangeAspect="1"/>
          </p:cNvSpPr>
          <p:nvPr/>
        </p:nvSpPr>
        <p:spPr>
          <a:xfrm>
            <a:off x="508000" y="122646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杂剧表演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杂剧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、杂技、</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、傀儡等技艺在内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在大城市和地方郡邑的集市、繁华市区、勾栏瓦舍等场所进行演出。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杂剧的发展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元朝建立后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元杂剧在以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为中心的北方地区兴盛起来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元朝南北统一后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传入南方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演出活动遍及城乡各地。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节日习俗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、元宵节、中秋节等传统节日日益受到人们的重视。一些节日的习俗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的燃放鞭炮、相互拜年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的挂彩灯、划旱船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的吃粽子、赛龙舟等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一直流传至今。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2771800" y="162362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说唱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5019335" y="162362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歌舞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3491880" y="2817313"/>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宋代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7258168" y="281731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大都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8" name="矩形 17"/>
          <p:cNvSpPr>
            <a:spLocks noChangeAspect="1"/>
          </p:cNvSpPr>
          <p:nvPr/>
        </p:nvSpPr>
        <p:spPr>
          <a:xfrm>
            <a:off x="3419872" y="403105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春节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9" name="矩形 18"/>
          <p:cNvSpPr>
            <a:spLocks noChangeAspect="1"/>
          </p:cNvSpPr>
          <p:nvPr/>
        </p:nvSpPr>
        <p:spPr>
          <a:xfrm>
            <a:off x="5505031" y="442774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春节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0" name="矩形 19"/>
          <p:cNvSpPr>
            <a:spLocks noChangeAspect="1"/>
          </p:cNvSpPr>
          <p:nvPr/>
        </p:nvSpPr>
        <p:spPr>
          <a:xfrm>
            <a:off x="1784707" y="4833537"/>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元宵节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1" name="矩形 20"/>
          <p:cNvSpPr>
            <a:spLocks noChangeAspect="1"/>
          </p:cNvSpPr>
          <p:nvPr/>
        </p:nvSpPr>
        <p:spPr>
          <a:xfrm>
            <a:off x="5579430" y="4834475"/>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端午节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81676891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206978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二、宋词</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rPr>
              <a:t>(1)</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词是一种新体诗歌</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句子有长有短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便于歌唱。</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词在</a:t>
            </a:r>
            <a:r>
              <a:rPr lang="zh-CN"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时已经出现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经五代到两宋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得到很大发展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成为</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主要的文学形式之一。</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宋代杰出的词人有</a:t>
            </a:r>
            <a:r>
              <a:rPr lang="zh-CN"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等。</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547664" y="3273776"/>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唐朝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2" name="矩形 21"/>
          <p:cNvSpPr>
            <a:spLocks noChangeAspect="1"/>
          </p:cNvSpPr>
          <p:nvPr/>
        </p:nvSpPr>
        <p:spPr>
          <a:xfrm>
            <a:off x="728209" y="368791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宋代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3" name="矩形 22"/>
          <p:cNvSpPr>
            <a:spLocks noChangeAspect="1"/>
          </p:cNvSpPr>
          <p:nvPr/>
        </p:nvSpPr>
        <p:spPr>
          <a:xfrm>
            <a:off x="3286247" y="4101854"/>
            <a:ext cx="420499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苏轼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李</a:t>
            </a:r>
            <a:r>
              <a:rPr lang="zh-CN" altLang="zh-CN" sz="2200" dirty="0">
                <a:solidFill>
                  <a:srgbClr val="FF0000"/>
                </a:solidFill>
                <a:latin typeface="Times New Roman" panose="02020603050405020304" pitchFamily="18" charset="0"/>
                <a:cs typeface="Times New Roman" panose="02020603050405020304" pitchFamily="18" charset="0"/>
              </a:rPr>
              <a:t>清照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辛弃疾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4669495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1153519"/>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代表人物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改进了词的创作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扩大了词的境界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提高了词的格调。他的词风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把写景、抒情和议论结合在一起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收到引人入胜、激发情感的艺术效果。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、细腻、清秀。她的作品前期主要是描写真挚的夫妇感情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后期通过对个人流离不定生活的描写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反映当时战乱带来的灾难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抒写深沉的忧患情怀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在当时就产生了较大的影响。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辛弃疾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继承了苏轼以来的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词风和报国情怀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使词境变得更为雄奇阔大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抒情、写景、叙事、议论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震撼人心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进一步提高了词的社会功能和在文学史上的地位。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918095" y="154567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北宋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3986279" y="1936885"/>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豪迈而</a:t>
            </a:r>
            <a:r>
              <a:rPr lang="zh-CN" altLang="zh-CN" sz="2200" dirty="0" smtClean="0">
                <a:solidFill>
                  <a:srgbClr val="FF0000"/>
                </a:solidFill>
                <a:latin typeface="Times New Roman" panose="02020603050405020304" pitchFamily="18" charset="0"/>
                <a:cs typeface="Times New Roman" panose="02020603050405020304" pitchFamily="18" charset="0"/>
              </a:rPr>
              <a:t>飘逸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699815" y="274103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委婉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290775" y="435944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南宋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6516216" y="435944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豪放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41289423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1988840"/>
            <a:ext cx="8128000" cy="25299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元曲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元曲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、杂剧和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。元曲把音乐、歌舞、动作、念白融合在一起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成为一种综合性的艺术。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元代最优秀的杂剧作家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代表作是悲剧《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元曲四大家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、郑光祖、白朴等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在明代以后被誉为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元曲四大家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2411760" y="2389696"/>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散曲</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4677769" y="2387851"/>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南戏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6916409" y="3174141"/>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窦娥</a:t>
            </a:r>
            <a:r>
              <a:rPr lang="zh-CN" altLang="zh-CN" sz="2200" dirty="0" smtClean="0">
                <a:solidFill>
                  <a:srgbClr val="FF0000"/>
                </a:solidFill>
                <a:latin typeface="Times New Roman" panose="02020603050405020304" pitchFamily="18" charset="0"/>
                <a:cs typeface="Times New Roman" panose="02020603050405020304" pitchFamily="18" charset="0"/>
              </a:rPr>
              <a:t>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2977433" y="3593050"/>
            <a:ext cx="272382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关汉卿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马</a:t>
            </a:r>
            <a:r>
              <a:rPr lang="zh-CN" altLang="zh-CN" sz="2200" dirty="0">
                <a:solidFill>
                  <a:srgbClr val="FF0000"/>
                </a:solidFill>
                <a:latin typeface="Times New Roman" panose="02020603050405020304" pitchFamily="18" charset="0"/>
                <a:cs typeface="Times New Roman" panose="02020603050405020304" pitchFamily="18" charset="0"/>
              </a:rPr>
              <a:t>致</a:t>
            </a:r>
            <a:r>
              <a:rPr lang="zh-CN" altLang="zh-CN" sz="2200" dirty="0" smtClean="0">
                <a:solidFill>
                  <a:srgbClr val="FF0000"/>
                </a:solidFill>
                <a:latin typeface="Times New Roman" panose="02020603050405020304" pitchFamily="18" charset="0"/>
                <a:cs typeface="Times New Roman" panose="02020603050405020304" pitchFamily="18" charset="0"/>
              </a:rPr>
              <a:t>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7928132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654386"/>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三、司马光和《资治通鉴》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北宋著名史学家、政治家</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主持编写的《资治通鉴》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是一部</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的通史巨著。这部史书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记述了从战国到五代共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1 300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纵贯中国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个朝代。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041990" y="3048346"/>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司马</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光</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4" name="矩形 3"/>
          <p:cNvSpPr>
            <a:spLocks noChangeAspect="1"/>
          </p:cNvSpPr>
          <p:nvPr/>
        </p:nvSpPr>
        <p:spPr>
          <a:xfrm>
            <a:off x="1474355" y="3431308"/>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编年体</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4410361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17y18.eps" descr="id:2147491960;FounderCES"/>
          <p:cNvPicPr/>
          <p:nvPr/>
        </p:nvPicPr>
        <p:blipFill>
          <a:blip r:embed="rId2"/>
          <a:stretch>
            <a:fillRect/>
          </a:stretch>
        </p:blipFill>
        <p:spPr>
          <a:xfrm>
            <a:off x="1016057" y="1051790"/>
            <a:ext cx="6870643" cy="5365070"/>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4808"/>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宋朝繁华的都市生活主要表现在哪些方面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北宋时的开封、南宋时的临安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都是当时世界上著名的大都市。在北宋的开封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最为繁华的是大相国寺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场地宽阔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可容万人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每月举办多次庙会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寺庙内外人流如潮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进行各种商品交易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还有傀儡戏、舞剑、杂技等各种表演。元宵节时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相国寺的大殿前设乐棚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供皇家乐队演奏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吸引着众人前来观赏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热闹非凡。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开封城内有许多娱乐兼营商业的场所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。瓦子中圈出许多专供演出的圈子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。瓦子里还有许多摊位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卖饮食、药材、古玩、字画等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十分热闹。南宋临安的文化娱乐业更为发达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城中有大瓦、中瓦、下瓦、南瓦等多处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城外还有十多处瓦子。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11</TotalTime>
  <Words>1003</Words>
  <Application>Microsoft Office PowerPoint</Application>
  <PresentationFormat>全屏显示(4:3)</PresentationFormat>
  <Paragraphs>112</Paragraphs>
  <Slides>14</Slides>
  <Notes>0</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主题2</vt:lpstr>
      <vt:lpstr>海阔天空</vt:lpstr>
      <vt:lpstr>第12课　宋元时期的都市和文化</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2019-03-28T03:43:22Z</dcterms:modified>
</cp:coreProperties>
</file>