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9" r:id="rId2"/>
  </p:sldMasterIdLst>
  <p:sldIdLst>
    <p:sldId id="262" r:id="rId3"/>
    <p:sldId id="260" r:id="rId4"/>
    <p:sldId id="264" r:id="rId5"/>
    <p:sldId id="265" r:id="rId6"/>
    <p:sldId id="266" r:id="rId7"/>
    <p:sldId id="270" r:id="rId8"/>
    <p:sldId id="271" r:id="rId9"/>
    <p:sldId id="272" r:id="rId10"/>
    <p:sldId id="273" r:id="rId11"/>
    <p:sldId id="263" r:id="rId12"/>
    <p:sldId id="257" r:id="rId13"/>
    <p:sldId id="274" r:id="rId14"/>
    <p:sldId id="261" r:id="rId15"/>
    <p:sldId id="275" r:id="rId16"/>
    <p:sldId id="276" r:id="rId17"/>
    <p:sldId id="277"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7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8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 Target="../slides/slide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 Target="../slides/slide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 Target="../slides/slide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3.png"/><Relationship Id="rId30" Type="http://schemas.openxmlformats.org/officeDocument/2006/relationships/slide" Target="../slides/slide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5">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6">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7">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8"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9"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30"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31"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67" r:id="rId21"/>
    <p:sldLayoutId id="2147483665" r:id="rId22"/>
    <p:sldLayoutId id="2147483664" r:id="rId2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18</a:t>
            </a:r>
            <a:r>
              <a:rPr lang="zh-CN" altLang="zh-CN" b="1" dirty="0"/>
              <a:t>课</a:t>
            </a:r>
            <a:r>
              <a:rPr lang="zh-CN" altLang="zh-CN" dirty="0"/>
              <a:t>　</a:t>
            </a:r>
            <a:r>
              <a:rPr lang="zh-CN" altLang="zh-CN" b="1" dirty="0"/>
              <a:t>统一多民族国家</a:t>
            </a:r>
            <a:r>
              <a:rPr lang="zh-CN" altLang="zh-CN" b="1" dirty="0" smtClean="0"/>
              <a:t>的</a:t>
            </a:r>
            <a:r>
              <a:rPr lang="en-US" altLang="zh-CN" b="1" dirty="0" smtClean="0"/>
              <a:t/>
            </a:r>
            <a:br>
              <a:rPr lang="en-US" altLang="zh-CN" b="1" dirty="0" smtClean="0"/>
            </a:br>
            <a:r>
              <a:rPr lang="en-US" altLang="zh-CN" b="1" dirty="0"/>
              <a:t> </a:t>
            </a:r>
            <a:r>
              <a:rPr lang="en-US" altLang="zh-CN" b="1" dirty="0" smtClean="0"/>
              <a:t>                 </a:t>
            </a:r>
            <a:r>
              <a:rPr lang="zh-CN" altLang="zh-CN" b="1" dirty="0" smtClean="0"/>
              <a:t>巩固</a:t>
            </a:r>
            <a:r>
              <a:rPr lang="zh-CN" altLang="zh-CN" b="1" dirty="0"/>
              <a:t>和</a:t>
            </a:r>
            <a:r>
              <a:rPr lang="zh-CN" altLang="zh-CN" b="1" dirty="0" smtClean="0"/>
              <a:t>发展</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dl7tr14.eps" descr="id:2147492529;FounderCES"/>
          <p:cNvPicPr/>
          <p:nvPr/>
        </p:nvPicPr>
        <p:blipFill>
          <a:blip r:embed="rId2"/>
          <a:stretch>
            <a:fillRect/>
          </a:stretch>
        </p:blipFill>
        <p:spPr>
          <a:xfrm>
            <a:off x="1659976" y="1102014"/>
            <a:ext cx="6341024" cy="5489202"/>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清军为什么能取得平定大、小和卓叛乱的胜利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大、小和卓发动叛乱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残暴搜刮维吾尔等族人民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丧失民心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是一种分裂行为。这一行为违背历史发展的趋势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是非正义的。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清军的斗争符合历史发展的趋势。他们捍卫了祖国的统一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是正义的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维吾尔等族人民因此支持清军的斗争。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清政府的平叛策略正确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只擒拿大、小和卓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宣布维吾尔等族人民无罪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不会株连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顺应了民心。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明清时期为巩固统一多民族国家采取了哪些措施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明朝中期海防松弛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倭患严重。戚继光率戚家军荡平浙江的倭寇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又挥师广东、福建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与那里的明朝军队配合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扫除倭寇残余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维护了国家主权。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明朝末期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荷兰殖民者侵占我国台湾地区。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1662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郑成功打败荷兰殖民者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收复台湾。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清军进入台湾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清朝设置台湾府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隶属福建省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加强了对台湾的管辖。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清朝初期册封达赖和班禅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;1727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清朝设置驻藏大臣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加强对西藏的管辖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乾隆皇帝特意为来承德避暑山庄参加祝寿庆典的班禅六世修建了须弥福寿庙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供他居住。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康熙帝亲征平定噶尔丹叛乱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乾隆帝平定了回部贵族大、小和卓的叛乱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后设置伊犁将军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加强对西北地区的管辖。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456409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21062"/>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台湾自古以来就是我国领土不可分割的一部分。</a:t>
            </a:r>
            <a:r>
              <a:rPr lang="en-US" altLang="zh-CN" sz="2200" dirty="0">
                <a:solidFill>
                  <a:srgbClr val="000000"/>
                </a:solidFill>
                <a:latin typeface="Times New Roman" panose="02020603050405020304" pitchFamily="18" charset="0"/>
                <a:cs typeface="Times New Roman" panose="02020603050405020304" pitchFamily="18" charset="0"/>
              </a:rPr>
              <a:t>1662</a:t>
            </a:r>
            <a:r>
              <a:rPr lang="zh-CN" altLang="zh-CN" sz="2200" dirty="0">
                <a:solidFill>
                  <a:srgbClr val="000000"/>
                </a:solidFill>
                <a:latin typeface="Times New Roman" panose="02020603050405020304" pitchFamily="18" charset="0"/>
                <a:cs typeface="Times New Roman" panose="02020603050405020304" pitchFamily="18" charset="0"/>
              </a:rPr>
              <a:t>年从荷兰殖民者手中收复台湾的是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郑成功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戚继光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康熙帝</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文天祥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清朝实现对全国统治后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在思想文化方面推崇</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道家学说</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儒家学说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法家学说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佛教思想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51920" y="231533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4" name="矩形 3"/>
          <p:cNvSpPr>
            <a:spLocks noChangeAspect="1"/>
          </p:cNvSpPr>
          <p:nvPr/>
        </p:nvSpPr>
        <p:spPr>
          <a:xfrm>
            <a:off x="6543166" y="351028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新疆天山北路的蒙古族准噶尔部首领噶尔丹发动叛乱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三次亲征平定该叛乱的清朝皇帝是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顺治帝</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康熙帝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乾隆帝</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雍正帝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新疆自古以来就是中国的领土。清朝最早设立的管辖包括巴尔喀什湖在内的整个新疆地区的机构是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西域都护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驻藏大臣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伊犁将军</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新疆行省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5</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以下关于清朝前期疆域四至的表述不正确的是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东临太平洋</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南至南海诸岛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西抵葱岭和巴勒喀什池北岸</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北接西伯利亚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51920" y="1556792"/>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6" name="矩形 5"/>
          <p:cNvSpPr>
            <a:spLocks noChangeAspect="1"/>
          </p:cNvSpPr>
          <p:nvPr/>
        </p:nvSpPr>
        <p:spPr>
          <a:xfrm>
            <a:off x="5220072" y="3140968"/>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7" name="矩形 6"/>
          <p:cNvSpPr>
            <a:spLocks noChangeAspect="1"/>
          </p:cNvSpPr>
          <p:nvPr/>
        </p:nvSpPr>
        <p:spPr>
          <a:xfrm>
            <a:off x="6732240" y="4365104"/>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83517577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a:spLocks noChangeAspect="1"/>
          </p:cNvSpPr>
          <p:nvPr/>
        </p:nvSpPr>
        <p:spPr>
          <a:xfrm>
            <a:off x="508000" y="148478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二、读图简答题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地大物博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很多旅游景点是历史的再现和纪念。识读下面三幅图片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40.eps" descr="id:2147485419;FounderCES"/>
          <p:cNvPicPr/>
          <p:nvPr/>
        </p:nvPicPr>
        <p:blipFill>
          <a:blip r:embed="rId2"/>
          <a:stretch>
            <a:fillRect/>
          </a:stretch>
        </p:blipFill>
        <p:spPr>
          <a:xfrm>
            <a:off x="683568" y="2780928"/>
            <a:ext cx="7754266" cy="2088232"/>
          </a:xfrm>
          <a:prstGeom prst="rect">
            <a:avLst/>
          </a:prstGeom>
        </p:spPr>
      </p:pic>
    </p:spTree>
    <p:extLst>
      <p:ext uri="{BB962C8B-B14F-4D97-AF65-F5344CB8AC3E}">
        <p14:creationId xmlns:p14="http://schemas.microsoft.com/office/powerpoint/2010/main" xmlns="" val="371432872"/>
      </p:ext>
    </p:extLst>
  </p:cSld>
  <p:clrMapOvr>
    <a:masterClrMapping/>
  </p:clrMapOvr>
  <p:transition spd="slow">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092441"/>
            <a:ext cx="8128000" cy="492711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是在平定哪一叛乱之后设置的机构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这一机构的设置起到了怎样的作用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乾隆皇帝平定大、小和卓叛乱后设置的。加强了对西北地区的管辖。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西黄寺是清王朝为五世达赖喇嘛修建的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它见证了清政府对哪一地区的管辖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列举清政府对这一地区管辖的史实。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西藏。顺治皇帝赐予五世达赖喇嘛</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达赖喇嘛</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的封号</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康熙帝册封另一位西藏宗教首领为</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班禅额尔德尼</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历代达赖、班禅都必须经过中央政府的册封</a:t>
            </a:r>
            <a:r>
              <a:rPr lang="en-US" altLang="zh-CN" sz="2200" dirty="0">
                <a:solidFill>
                  <a:srgbClr val="000000"/>
                </a:solidFill>
                <a:latin typeface="Times New Roman" panose="02020603050405020304" pitchFamily="18" charset="0"/>
                <a:ea typeface="宋体" panose="02010600030101010101" pitchFamily="2" charset="-122"/>
              </a:rPr>
              <a:t>;1727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清政府设置驻藏大臣</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与达赖、班禅共同管理西藏事务。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须弥福寿庙位于哪里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它是清朝哪位皇帝为谁修建的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承德避暑山庄。乾隆帝为班禅六世修建的。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713558"/>
            <a:ext cx="8128000" cy="471539"/>
          </a:xfrm>
          <a:prstGeom prst="rect">
            <a:avLst/>
          </a:prstGeom>
        </p:spPr>
        <p:txBody>
          <a:bodyPr>
            <a:spAutoFit/>
          </a:bodyPr>
          <a:lstStyle/>
          <a:p>
            <a:pPr>
              <a:lnSpc>
                <a:spcPct val="120000"/>
              </a:lnSpc>
            </a:pPr>
            <a:endParaRPr lang="zh-CN" altLang="en-US" sz="2200" dirty="0"/>
          </a:p>
        </p:txBody>
      </p:sp>
    </p:spTree>
    <p:extLst>
      <p:ext uri="{BB962C8B-B14F-4D97-AF65-F5344CB8AC3E}">
        <p14:creationId xmlns:p14="http://schemas.microsoft.com/office/powerpoint/2010/main" xmlns="" val="228006027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wipe(down)">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一、清朝对全国的统治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清朝以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并随后消灭了明朝政权的残余势力和各地反清的力量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逐步建立起对全国的统治。在政治制度方面进一步加强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维护政治上的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在思想文化方面推崇</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继承历代文化传统。这样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清朝在政治上和思想上巩固了自身的统治。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979712" y="2708920"/>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北京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1565497" y="3501400"/>
            <a:ext cx="1383712"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中央集权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241812" y="3501400"/>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大一统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979711" y="3899853"/>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儒家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spect="1"/>
          </p:cNvSpPr>
          <p:nvPr/>
        </p:nvSpPr>
        <p:spPr>
          <a:xfrm>
            <a:off x="508000" y="1659505"/>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二、郑成功收复台湾和清朝在台湾的建制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郑成功收复台湾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明朝末期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殖民者出兵侵占了我国宝岛台湾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实行殖民统治。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:1661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郑成功率军从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横渡台湾海峡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抵达台湾岛南部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把敌人包围在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两个孤立的据点中。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个月的围攻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荷兰殖民长官被迫投降。台湾重新回到祖国的怀抱。郑成功是我国历史上的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3275856" y="245133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荷兰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4932040" y="3260609"/>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金门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4716016" y="3665077"/>
            <a:ext cx="251222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赤嵌城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台湾城</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2483768" y="4065952"/>
            <a:ext cx="819455"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1662 </a:t>
            </a:r>
            <a:endParaRPr lang="zh-CN" altLang="en-US" sz="2200" dirty="0"/>
          </a:p>
        </p:txBody>
      </p:sp>
      <p:sp>
        <p:nvSpPr>
          <p:cNvPr id="12" name="矩形 11"/>
          <p:cNvSpPr>
            <a:spLocks noChangeAspect="1"/>
          </p:cNvSpPr>
          <p:nvPr/>
        </p:nvSpPr>
        <p:spPr>
          <a:xfrm>
            <a:off x="1053999" y="4870454"/>
            <a:ext cx="1383712"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民族英雄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6788818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a:spLocks noChangeAspect="1"/>
          </p:cNvSpPr>
          <p:nvPr/>
        </p:nvSpPr>
        <p:spPr>
          <a:xfrm>
            <a:off x="508000" y="2107334"/>
            <a:ext cx="8128000" cy="25299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清朝在台湾的建制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:1683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清军进攻台湾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台湾归入清朝的版图。</a:t>
            </a:r>
            <a:r>
              <a:rPr lang="en-US" altLang="zh-CN" sz="2200" dirty="0">
                <a:solidFill>
                  <a:srgbClr val="000000"/>
                </a:solidFill>
                <a:latin typeface="Times New Roman" panose="02020603050405020304" pitchFamily="18" charset="0"/>
                <a:cs typeface="Times New Roman" panose="02020603050405020304" pitchFamily="18" charset="0"/>
              </a:rPr>
              <a:t>1684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清朝设置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隶属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省。</a:t>
            </a:r>
            <a:r>
              <a:rPr lang="en-US" altLang="zh-CN" sz="2200" dirty="0">
                <a:solidFill>
                  <a:srgbClr val="000000"/>
                </a:solidFill>
                <a:latin typeface="Times New Roman" panose="02020603050405020304" pitchFamily="18" charset="0"/>
                <a:cs typeface="Times New Roman" panose="02020603050405020304" pitchFamily="18" charset="0"/>
              </a:rPr>
              <a:t>1885</a:t>
            </a:r>
            <a:r>
              <a:rPr lang="zh-CN" altLang="zh-CN" sz="2200" dirty="0">
                <a:solidFill>
                  <a:srgbClr val="000000"/>
                </a:solidFill>
                <a:latin typeface="Times New Roman" panose="02020603050405020304" pitchFamily="18" charset="0"/>
                <a:cs typeface="Times New Roman" panose="02020603050405020304" pitchFamily="18" charset="0"/>
              </a:rPr>
              <a:t>年台湾正式建省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成为中国的一个行省。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台湾府的设置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加强了中央政府对台湾的管辖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巩固了祖国的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台湾的社会经济发展也步入了新的历史时期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1580440" y="2884109"/>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台湾</a:t>
            </a:r>
            <a:r>
              <a:rPr lang="zh-CN" altLang="zh-CN" sz="2200" dirty="0" smtClean="0">
                <a:solidFill>
                  <a:srgbClr val="FF0000"/>
                </a:solidFill>
                <a:latin typeface="Times New Roman" panose="02020603050405020304" pitchFamily="18" charset="0"/>
                <a:cs typeface="Times New Roman" panose="02020603050405020304" pitchFamily="18" charset="0"/>
              </a:rPr>
              <a:t>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3754464" y="2884109"/>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福建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5425705" y="3706641"/>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祖国</a:t>
            </a:r>
            <a:r>
              <a:rPr lang="zh-CN" altLang="zh-CN" sz="2200" dirty="0" smtClean="0">
                <a:solidFill>
                  <a:srgbClr val="FF0000"/>
                </a:solidFill>
                <a:latin typeface="Times New Roman" panose="02020603050405020304" pitchFamily="18" charset="0"/>
                <a:cs typeface="Times New Roman" panose="02020603050405020304" pitchFamily="18" charset="0"/>
              </a:rPr>
              <a:t>内地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1820136" y="4099821"/>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东南</a:t>
            </a:r>
            <a:r>
              <a:rPr lang="zh-CN" altLang="zh-CN" sz="2200" dirty="0" smtClean="0">
                <a:solidFill>
                  <a:srgbClr val="FF0000"/>
                </a:solidFill>
                <a:latin typeface="Times New Roman" panose="02020603050405020304" pitchFamily="18" charset="0"/>
                <a:cs typeface="Times New Roman" panose="02020603050405020304" pitchFamily="18" charset="0"/>
              </a:rPr>
              <a:t>海防</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67327008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spect="1"/>
          </p:cNvSpPr>
          <p:nvPr/>
        </p:nvSpPr>
        <p:spPr>
          <a:xfrm>
            <a:off x="508000" y="904135"/>
            <a:ext cx="8128000" cy="574118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三、清廷对西藏地区的有效管辖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册封制度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清朝入关后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顺治皇帝接见入京朝贺的西藏宗教首领五世达赖喇嘛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正式赐予他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的封号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后来还拨专款重修布达拉宫。</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康熙时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册封另一位西藏宗教首领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封号。此后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历代达赖和班禅都必须经过中央政府的册封。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设置驻藏大臣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(1)1727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清朝开始在西藏设置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监督西藏地方政务。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(2)1751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清朝在西藏地方设立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授达赖喇嘛和驻藏大臣管理政教事务。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(3)1793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清朝明确规定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共同管理西藏事务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达赖与班禅的继承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必须报请朝廷批准。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2870417" y="2085507"/>
            <a:ext cx="1383712"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达赖喇嘛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614239" y="2915278"/>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班禅额尔德</a:t>
            </a:r>
            <a:r>
              <a:rPr lang="zh-CN" altLang="zh-CN" sz="2200" dirty="0" smtClean="0">
                <a:solidFill>
                  <a:srgbClr val="FF0000"/>
                </a:solidFill>
                <a:latin typeface="Times New Roman" panose="02020603050405020304" pitchFamily="18" charset="0"/>
                <a:cs typeface="Times New Roman" panose="02020603050405020304" pitchFamily="18" charset="0"/>
              </a:rPr>
              <a:t>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4668047" y="411442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驻藏</a:t>
            </a:r>
            <a:r>
              <a:rPr lang="zh-CN" altLang="zh-CN" sz="2200" dirty="0" smtClean="0">
                <a:solidFill>
                  <a:srgbClr val="FF0000"/>
                </a:solidFill>
                <a:latin typeface="Times New Roman" panose="02020603050405020304" pitchFamily="18" charset="0"/>
                <a:cs typeface="Times New Roman" panose="02020603050405020304" pitchFamily="18" charset="0"/>
              </a:rPr>
              <a:t>大臣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 name="矩形 1"/>
          <p:cNvSpPr>
            <a:spLocks noChangeAspect="1"/>
          </p:cNvSpPr>
          <p:nvPr/>
        </p:nvSpPr>
        <p:spPr>
          <a:xfrm>
            <a:off x="4794784" y="4891668"/>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噶厦</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9" name="矩形 18"/>
          <p:cNvSpPr>
            <a:spLocks noChangeAspect="1"/>
          </p:cNvSpPr>
          <p:nvPr/>
        </p:nvSpPr>
        <p:spPr>
          <a:xfrm>
            <a:off x="3900972" y="5698743"/>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驻藏</a:t>
            </a:r>
            <a:r>
              <a:rPr lang="zh-CN" altLang="zh-CN" sz="2200" dirty="0" smtClean="0">
                <a:solidFill>
                  <a:srgbClr val="FF0000"/>
                </a:solidFill>
                <a:latin typeface="Times New Roman" panose="02020603050405020304" pitchFamily="18" charset="0"/>
                <a:cs typeface="Times New Roman" panose="02020603050405020304" pitchFamily="18" charset="0"/>
              </a:rPr>
              <a:t>大臣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0" name="矩形 19"/>
          <p:cNvSpPr>
            <a:spLocks noChangeAspect="1"/>
          </p:cNvSpPr>
          <p:nvPr/>
        </p:nvSpPr>
        <p:spPr>
          <a:xfrm>
            <a:off x="5902424" y="5702650"/>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达赖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1" name="矩形 20"/>
          <p:cNvSpPr>
            <a:spLocks noChangeAspect="1"/>
          </p:cNvSpPr>
          <p:nvPr/>
        </p:nvSpPr>
        <p:spPr>
          <a:xfrm>
            <a:off x="7339619" y="570443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班禅</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413052495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2708920"/>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修建须弥福寿庙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乾隆皇帝</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岁寿辰时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六世班禅长途跋涉到达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参加祝寿庆典。乾隆皇帝特意修建了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供他居住。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005727" y="3101619"/>
            <a:ext cx="1947969"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承德避暑山庄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1115616" y="3482592"/>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须弥福寿</a:t>
            </a:r>
            <a:r>
              <a:rPr lang="zh-CN" altLang="zh-CN" sz="2200" dirty="0" smtClean="0">
                <a:solidFill>
                  <a:srgbClr val="FF0000"/>
                </a:solidFill>
                <a:latin typeface="Times New Roman" panose="02020603050405020304" pitchFamily="18" charset="0"/>
                <a:cs typeface="Times New Roman" panose="02020603050405020304" pitchFamily="18" charset="0"/>
              </a:rPr>
              <a:t>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6883198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951932"/>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四、巩固西北边疆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在我国西北天山以南的广大地区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居住着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等族人民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清代把这个地区称为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平定噶尔丹叛乱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天山北路的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族准噶尔部首领</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在俄国的唆使下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发动叛乱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皇帝三次率军亲征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在多次战役中打败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平定了叛乱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稳定了西北部边疆地区。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804248" y="1345385"/>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维吾尔</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652120" y="214489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蒙古</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053999" y="2540661"/>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噶尔丹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755301" y="2542591"/>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康熙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923928" y="2951927"/>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噶尔丹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508000" y="3790660"/>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平定大、小和卓叛乱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平定叛乱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乾隆时期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回部上层贵族大、小和卓发动叛乱。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皇帝下令调兵讨伐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等族人民的支持下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清军经过两年战斗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平定了叛乱。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设置伊犁将军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清朝设置</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管辖</a:t>
            </a:r>
            <a:r>
              <a:rPr lang="zh-CN" altLang="zh-CN" sz="2200" dirty="0" smtClean="0">
                <a:solidFill>
                  <a:srgbClr val="000000"/>
                </a:solidFill>
                <a:latin typeface="Times New Roman" panose="02020603050405020304" pitchFamily="18" charset="0"/>
                <a:cs typeface="Times New Roman" panose="02020603050405020304" pitchFamily="18" charset="0"/>
              </a:rPr>
              <a:t>包括</a:t>
            </a:r>
            <a:r>
              <a:rPr lang="en-US" altLang="zh-CN" sz="2200" dirty="0" smtClean="0">
                <a:solidFill>
                  <a:srgbClr val="000000"/>
                </a:solidFill>
                <a:latin typeface="Times New Roman" panose="02020603050405020304" pitchFamily="18" charset="0"/>
                <a:cs typeface="Times New Roman" panose="02020603050405020304" pitchFamily="18" charset="0"/>
              </a:rPr>
              <a:t>___________</a:t>
            </a:r>
            <a:r>
              <a:rPr lang="zh-CN" altLang="zh-CN" sz="2200" dirty="0" smtClean="0">
                <a:solidFill>
                  <a:srgbClr val="000000"/>
                </a:solidFill>
                <a:latin typeface="Times New Roman" panose="02020603050405020304" pitchFamily="18" charset="0"/>
                <a:cs typeface="Times New Roman" panose="02020603050405020304" pitchFamily="18" charset="0"/>
              </a:rPr>
              <a:t>在内</a:t>
            </a:r>
            <a:r>
              <a:rPr lang="zh-CN" altLang="zh-CN" sz="2200" dirty="0">
                <a:solidFill>
                  <a:srgbClr val="000000"/>
                </a:solidFill>
                <a:latin typeface="Times New Roman" panose="02020603050405020304" pitchFamily="18" charset="0"/>
                <a:cs typeface="Times New Roman" panose="02020603050405020304" pitchFamily="18" charset="0"/>
              </a:rPr>
              <a:t>的整个新疆地区。清军驻扎新疆各地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设置哨所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加强了对西北地区的管辖。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904109" y="456743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乾隆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4860032" y="4567435"/>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维吾尔</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4168176" y="5384123"/>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伊犁</a:t>
            </a:r>
            <a:r>
              <a:rPr lang="zh-CN" altLang="zh-CN" sz="2200" dirty="0" smtClean="0">
                <a:solidFill>
                  <a:srgbClr val="FF0000"/>
                </a:solidFill>
                <a:latin typeface="Times New Roman" panose="02020603050405020304" pitchFamily="18" charset="0"/>
                <a:cs typeface="Times New Roman" panose="02020603050405020304" pitchFamily="18" charset="0"/>
              </a:rPr>
              <a:t>将军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8" name="矩形 17"/>
          <p:cNvSpPr>
            <a:spLocks noChangeAspect="1"/>
          </p:cNvSpPr>
          <p:nvPr/>
        </p:nvSpPr>
        <p:spPr>
          <a:xfrm>
            <a:off x="6876256" y="5415102"/>
            <a:ext cx="1665841"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巴尔喀什</a:t>
            </a:r>
            <a:r>
              <a:rPr lang="zh-CN" altLang="en-US" sz="2200" dirty="0" smtClean="0">
                <a:solidFill>
                  <a:srgbClr val="FF0000"/>
                </a:solidFill>
                <a:latin typeface="Times New Roman" panose="02020603050405020304" pitchFamily="18" charset="0"/>
                <a:cs typeface="Times New Roman" panose="02020603050405020304" pitchFamily="18" charset="0"/>
              </a:rPr>
              <a:t>池</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6988541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土尔扈特部回归祖国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:1771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西迁的蒙古族土尔扈特部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因不堪忍受沙皇俄国的控制和压迫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在杰出首领</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的领导下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战胜重重困难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返回新疆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得到清政府的妥善安置。土尔扈特部回归祖国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为多民族国家的巩固和发展谱写了光辉的篇章。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矩形 18"/>
          <p:cNvSpPr>
            <a:spLocks noChangeAspect="1"/>
          </p:cNvSpPr>
          <p:nvPr/>
        </p:nvSpPr>
        <p:spPr>
          <a:xfrm>
            <a:off x="5786582" y="3100846"/>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渥巴</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锡</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97047909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02097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五、雅克萨之战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沙皇俄国的势力侵入我国黑龙江流域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在雅克萨和尼布楚修筑城堡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作为扩大侵略的据点。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雅克萨之战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清军两次进攻盘踞在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的俄军。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:1689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中俄签订《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划定了中俄两国东段边界。这个条约从法律上肯定了黑龙江和乌苏里江流域包括库页岛在内的广大地区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都是中国的领土。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7137400" y="2206679"/>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雅克萨</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6" name="矩形 5"/>
          <p:cNvSpPr>
            <a:spLocks noChangeAspect="1"/>
          </p:cNvSpPr>
          <p:nvPr/>
        </p:nvSpPr>
        <p:spPr>
          <a:xfrm>
            <a:off x="4227946" y="3023274"/>
            <a:ext cx="1665841"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尼布楚条约</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7" name="矩形 6"/>
          <p:cNvSpPr>
            <a:spLocks noChangeAspect="1"/>
          </p:cNvSpPr>
          <p:nvPr/>
        </p:nvSpPr>
        <p:spPr>
          <a:xfrm>
            <a:off x="508000" y="4290445"/>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清朝的疆域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西北至</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西南达喜马拉雅山脉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东北至黑龙江以北的外兴安岭和</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东临</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东南到</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及其附属岛屿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、赤尾屿等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南至</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619672" y="4701790"/>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葱</a:t>
            </a:r>
            <a:r>
              <a:rPr lang="zh-CN" altLang="zh-CN" sz="2200" dirty="0" smtClean="0">
                <a:solidFill>
                  <a:srgbClr val="FF0000"/>
                </a:solidFill>
                <a:latin typeface="Times New Roman" panose="02020603050405020304" pitchFamily="18" charset="0"/>
                <a:cs typeface="Times New Roman" panose="02020603050405020304" pitchFamily="18" charset="0"/>
              </a:rPr>
              <a:t>岭</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871722" y="4681008"/>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巴勒喀什</a:t>
            </a:r>
            <a:r>
              <a:rPr lang="zh-CN" altLang="zh-CN" sz="2200" dirty="0" smtClean="0">
                <a:solidFill>
                  <a:srgbClr val="FF0000"/>
                </a:solidFill>
                <a:latin typeface="Times New Roman" panose="02020603050405020304" pitchFamily="18" charset="0"/>
                <a:cs typeface="Times New Roman" panose="02020603050405020304" pitchFamily="18" charset="0"/>
              </a:rPr>
              <a:t>池</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6394925" y="467406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西伯利亚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7057940" y="5074819"/>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库页岛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337543" y="5459836"/>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太平洋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3560683" y="5482494"/>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台湾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7057940" y="5482494"/>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钓鱼岛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2438546" y="5891148"/>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南海</a:t>
            </a:r>
            <a:r>
              <a:rPr lang="zh-CN" altLang="zh-CN" sz="2200" dirty="0" smtClean="0">
                <a:solidFill>
                  <a:srgbClr val="FF0000"/>
                </a:solidFill>
                <a:latin typeface="Times New Roman" panose="02020603050405020304" pitchFamily="18" charset="0"/>
                <a:cs typeface="Times New Roman" panose="02020603050405020304" pitchFamily="18" charset="0"/>
              </a:rPr>
              <a:t>诸岛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92725047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p:bldP spid="15" grpId="0"/>
      <p:bldP spid="16"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13</TotalTime>
  <Words>1440</Words>
  <Application>Microsoft Office PowerPoint</Application>
  <PresentationFormat>全屏显示(4:3)</PresentationFormat>
  <Paragraphs>113</Paragraphs>
  <Slides>16</Slides>
  <Notes>0</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主题2</vt:lpstr>
      <vt:lpstr>海阔天空</vt:lpstr>
      <vt:lpstr>第18课　统一多民族国家的                   巩固和发展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2019-03-28T03:42:53Z</dcterms:modified>
</cp:coreProperties>
</file>