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customXml/itemProps8.xml" ContentType="application/vnd.openxmlformats-officedocument.customXmlProperties+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customXml/itemProps12.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6"/>
  </p:sldMasterIdLst>
  <p:notesMasterIdLst>
    <p:notesMasterId r:id="rId34"/>
  </p:notesMasterIdLst>
  <p:sldIdLst>
    <p:sldId id="278" r:id="rId17"/>
    <p:sldId id="279" r:id="rId18"/>
    <p:sldId id="261" r:id="rId19"/>
    <p:sldId id="262" r:id="rId20"/>
    <p:sldId id="263" r:id="rId21"/>
    <p:sldId id="264" r:id="rId22"/>
    <p:sldId id="265" r:id="rId23"/>
    <p:sldId id="266" r:id="rId24"/>
    <p:sldId id="267" r:id="rId25"/>
    <p:sldId id="268" r:id="rId26"/>
    <p:sldId id="271" r:id="rId27"/>
    <p:sldId id="272" r:id="rId28"/>
    <p:sldId id="273" r:id="rId29"/>
    <p:sldId id="274" r:id="rId30"/>
    <p:sldId id="275" r:id="rId31"/>
    <p:sldId id="276" r:id="rId32"/>
    <p:sldId id="277" r:id="rId3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874" autoAdjust="0"/>
  </p:normalViewPr>
  <p:slideViewPr>
    <p:cSldViewPr>
      <p:cViewPr>
        <p:scale>
          <a:sx n="80" d="100"/>
          <a:sy n="80" d="100"/>
        </p:scale>
        <p:origin x="-1272"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slide" Target="slides/slide10.xml"/><Relationship Id="rId3" Type="http://schemas.openxmlformats.org/officeDocument/2006/relationships/customXml" Target="../customXml/item3.xml"/><Relationship Id="rId21" Type="http://schemas.openxmlformats.org/officeDocument/2006/relationships/slide" Target="slides/slide5.xml"/><Relationship Id="rId34" Type="http://schemas.openxmlformats.org/officeDocument/2006/relationships/notesMaster" Target="notesMasters/notes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viewProps" Target="viewProps.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slide" Target="slides/slide15.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25663"/>
            <a:ext cx="7772400" cy="146526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76675"/>
            <a:ext cx="6400800" cy="1747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35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35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395788"/>
            <a:ext cx="7772400" cy="13589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898775"/>
            <a:ext cx="7772400" cy="14970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95438"/>
            <a:ext cx="403860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1938"/>
            <a:ext cx="4040188"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0113"/>
            <a:ext cx="4040188"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1938"/>
            <a:ext cx="4041775"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0113"/>
            <a:ext cx="4041775"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588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1925"/>
            <a:ext cx="3008313"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87900"/>
            <a:ext cx="5486400" cy="5651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188"/>
            <a:ext cx="5486400"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53050"/>
            <a:ext cx="5486400"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2D87EC-1079-495D-95C4-0B7B94489F39}" type="datetimeFigureOut">
              <a:rPr lang="zh-CN" altLang="en-US" smtClean="0"/>
              <a:pPr/>
              <a:t>2019-7-12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3D911-9287-4D4F-B683-FB2E8CEB568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3982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95438"/>
            <a:ext cx="8229600" cy="45148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40475"/>
            <a:ext cx="2133600" cy="363538"/>
          </a:xfrm>
          <a:prstGeom prst="rect">
            <a:avLst/>
          </a:prstGeom>
        </p:spPr>
        <p:txBody>
          <a:bodyPr vert="horz" lIns="91440" tIns="45720" rIns="91440" bIns="45720" rtlCol="0" anchor="ctr"/>
          <a:lstStyle>
            <a:lvl1pPr algn="l">
              <a:defRPr sz="1200">
                <a:solidFill>
                  <a:schemeClr val="tx1">
                    <a:tint val="75000"/>
                  </a:schemeClr>
                </a:solidFill>
              </a:defRPr>
            </a:lvl1pPr>
          </a:lstStyle>
          <a:p>
            <a:fld id="{1F2D87EC-1079-495D-95C4-0B7B94489F39}" type="datetimeFigureOut">
              <a:rPr lang="zh-CN" altLang="en-US" smtClean="0"/>
              <a:pPr/>
              <a:t>2019-7-12</a:t>
            </a:fld>
            <a:endParaRPr lang="zh-CN" altLang="en-US"/>
          </a:p>
        </p:txBody>
      </p:sp>
      <p:sp>
        <p:nvSpPr>
          <p:cNvPr id="5" name="页脚占位符 4"/>
          <p:cNvSpPr>
            <a:spLocks noGrp="1"/>
          </p:cNvSpPr>
          <p:nvPr>
            <p:ph type="ftr" sz="quarter" idx="3"/>
          </p:nvPr>
        </p:nvSpPr>
        <p:spPr>
          <a:xfrm>
            <a:off x="3124200" y="6340475"/>
            <a:ext cx="2895600" cy="3635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40475"/>
            <a:ext cx="2133600" cy="363538"/>
          </a:xfrm>
          <a:prstGeom prst="rect">
            <a:avLst/>
          </a:prstGeom>
        </p:spPr>
        <p:txBody>
          <a:bodyPr vert="horz" lIns="91440" tIns="45720" rIns="91440" bIns="45720" rtlCol="0" anchor="ctr"/>
          <a:lstStyle>
            <a:lvl1pPr algn="r">
              <a:defRPr sz="1200">
                <a:solidFill>
                  <a:schemeClr val="tx1">
                    <a:tint val="75000"/>
                  </a:schemeClr>
                </a:solidFill>
              </a:defRPr>
            </a:lvl1pPr>
          </a:lstStyle>
          <a:p>
            <a:fld id="{7233D911-9287-4D4F-B683-FB2E8CEB56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13.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customXml" Target="../../customXml/item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customXml" Target="../../customXml/item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5212743"/>
            <a:ext cx="9144000" cy="1114754"/>
          </a:xfrm>
          <a:prstGeom prst="rect">
            <a:avLst/>
          </a:prstGeom>
        </p:spPr>
        <p:txBody>
          <a:bodyPr/>
          <a:lstStyle/>
          <a:p>
            <a:pPr algn="ctr">
              <a:lnSpc>
                <a:spcPts val="4000"/>
              </a:lnSpc>
              <a:defRPr/>
            </a:pPr>
            <a:r>
              <a:rPr lang="zh-CN" altLang="en-US" sz="2800" kern="0" dirty="0" smtClean="0">
                <a:solidFill>
                  <a:schemeClr val="bg1"/>
                </a:solidFill>
                <a:latin typeface="黑体" panose="02010609060101010101" pitchFamily="49" charset="-122"/>
                <a:ea typeface="黑体" panose="02010609060101010101" pitchFamily="49" charset="-122"/>
                <a:cs typeface="+mj-cs"/>
              </a:rPr>
              <a:t>第三部分  中国现代史</a:t>
            </a:r>
            <a:endParaRPr lang="en-US" altLang="zh-CN" sz="2800" kern="0" dirty="0" smtClean="0">
              <a:solidFill>
                <a:schemeClr val="bg1"/>
              </a:solidFill>
              <a:latin typeface="黑体" panose="02010609060101010101" pitchFamily="49" charset="-122"/>
              <a:ea typeface="黑体" panose="02010609060101010101" pitchFamily="49" charset="-122"/>
              <a:cs typeface="+mj-cs"/>
            </a:endParaRPr>
          </a:p>
          <a:p>
            <a:pPr algn="ctr">
              <a:lnSpc>
                <a:spcPts val="4000"/>
              </a:lnSpc>
              <a:defRPr/>
            </a:pPr>
            <a:r>
              <a:rPr lang="zh-CN" altLang="en-US" sz="2400" kern="0" dirty="0" smtClean="0">
                <a:solidFill>
                  <a:schemeClr val="bg1"/>
                </a:solidFill>
                <a:latin typeface="黑体" panose="02010609060101010101" pitchFamily="49" charset="-122"/>
                <a:ea typeface="黑体" panose="02010609060101010101" pitchFamily="49" charset="-122"/>
                <a:cs typeface="+mj-cs"/>
              </a:rPr>
              <a:t>第十单元　新民主主义社会向社会主义社会的过渡</a:t>
            </a:r>
          </a:p>
        </p:txBody>
      </p:sp>
      <p:sp>
        <p:nvSpPr>
          <p:cNvPr id="3075" name="Rectangle 2"/>
          <p:cNvSpPr>
            <a:spLocks noGrp="1" noChangeArrowheads="1"/>
          </p:cNvSpPr>
          <p:nvPr>
            <p:ph type="ctrTitle" idx="4294967295"/>
          </p:nvPr>
        </p:nvSpPr>
        <p:spPr bwMode="auto">
          <a:xfrm>
            <a:off x="0" y="4246563"/>
            <a:ext cx="9144000" cy="684212"/>
          </a:xfrm>
          <a:prstGeom prst="rect">
            <a:avLst/>
          </a:prstGeom>
          <a:noFill/>
          <a:ln>
            <a:miter lim="800000"/>
          </a:ln>
        </p:spPr>
        <p:txBody>
          <a:bodyPr>
            <a:normAutofit fontScale="90000"/>
          </a:bodyPr>
          <a:lstStyle/>
          <a:p>
            <a:r>
              <a:rPr lang="zh-CN" altLang="en-US" sz="4000" b="1" dirty="0" smtClean="0">
                <a:solidFill>
                  <a:srgbClr val="FFFF00"/>
                </a:solidFill>
                <a:ea typeface="黑体" panose="02010609060101010101" pitchFamily="49" charset="-122"/>
              </a:rPr>
              <a:t>高考历史（课标专用）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55564"/>
            <a:ext cx="81270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意义:</a:t>
            </a:r>
            <a:r>
              <a:rPr lang="zh-CN" altLang="en-US" sz="2012" u="sng" kern="0" dirty="0" smtClean="0">
                <a:solidFill>
                  <a:srgbClr val="000000"/>
                </a:solidFill>
                <a:latin typeface="Times New Roman" pitchFamily="65" charset="-122"/>
                <a:ea typeface="宋体" pitchFamily="65" charset="-122"/>
              </a:rPr>
              <a:t>标志着新中国外交政策的成熟,成为解决国与国之间问题的基本</a:t>
            </a:r>
            <a:r>
              <a:rPr dirty="0"/>
              <a:t/>
            </a:r>
            <a:br>
              <a:rPr dirty="0"/>
            </a:br>
            <a:r>
              <a:rPr lang="zh-CN" altLang="en-US" sz="2012" u="sng" kern="0" dirty="0" smtClean="0">
                <a:solidFill>
                  <a:srgbClr val="000000"/>
                </a:solidFill>
                <a:latin typeface="Times New Roman" pitchFamily="65" charset="-122"/>
                <a:ea typeface="宋体" pitchFamily="65" charset="-122"/>
              </a:rPr>
              <a:t>准则</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(三)步入世界外交舞台</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日内瓦会议:1954年,瑞士</a:t>
            </a:r>
            <a:endParaRPr lang="zh-CN" altLang="en-US" dirty="0"/>
          </a:p>
        </p:txBody>
      </p:sp>
      <p:graphicFrame>
        <p:nvGraphicFramePr>
          <p:cNvPr id="3" name="表格 2"/>
          <p:cNvGraphicFramePr>
            <a:graphicFrameLocks noGrp="1"/>
          </p:cNvGraphicFramePr>
          <p:nvPr/>
        </p:nvGraphicFramePr>
        <p:xfrm>
          <a:off x="540000" y="3063785"/>
          <a:ext cx="7740000" cy="1234440"/>
        </p:xfrm>
        <a:graphic>
          <a:graphicData uri="http://schemas.openxmlformats.org/drawingml/2006/table">
            <a:tbl>
              <a:tblPr/>
              <a:tblGrid>
                <a:gridCol w="503608"/>
                <a:gridCol w="7236392"/>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和平解决朝鲜和印度支那问题</a:t>
                      </a:r>
                    </a:p>
                  </a:txBody>
                  <a:tcPr marL="45720" marR="45720"/>
                </a:tc>
              </a:tr>
              <a:tr h="308629">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成果</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达成了《关于恢复印度支那和平的日内瓦公约》</a:t>
                      </a:r>
                    </a:p>
                  </a:txBody>
                  <a:tcPr marL="45720" marR="45720"/>
                </a:tc>
              </a:tr>
              <a:tr h="401205">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algn="ct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新中国第一次以世界五大国之一的地位参加的重要国际会议;大大提高了新中国的国际声誉</a:t>
                      </a:r>
                    </a:p>
                  </a:txBody>
                  <a:tcPr marL="45720" marR="45720"/>
                </a:tc>
              </a:tr>
            </a:tbl>
          </a:graphicData>
        </a:graphic>
      </p:graphicFrame>
      <p:sp>
        <p:nvSpPr>
          <p:cNvPr id="4" name="TextBox 2"/>
          <p:cNvSpPr txBox="1"/>
          <p:nvPr/>
        </p:nvSpPr>
        <p:spPr>
          <a:xfrm>
            <a:off x="540000" y="4431937"/>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万隆会议:1955年,印尼的万隆</a:t>
            </a:r>
            <a:endParaRPr lang="zh-CN" altLang="en-US" dirty="0"/>
          </a:p>
        </p:txBody>
      </p:sp>
      <p:graphicFrame>
        <p:nvGraphicFramePr>
          <p:cNvPr id="5" name="表格 3"/>
          <p:cNvGraphicFramePr>
            <a:graphicFrameLocks noGrp="1"/>
          </p:cNvGraphicFramePr>
          <p:nvPr/>
        </p:nvGraphicFramePr>
        <p:xfrm>
          <a:off x="540000" y="4922133"/>
          <a:ext cx="7740000" cy="1234440"/>
        </p:xfrm>
        <a:graphic>
          <a:graphicData uri="http://schemas.openxmlformats.org/drawingml/2006/table">
            <a:tbl>
              <a:tblPr/>
              <a:tblGrid>
                <a:gridCol w="719632"/>
                <a:gridCol w="7020368"/>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二战后亚非民族解放运动高涨</a:t>
                      </a:r>
                    </a:p>
                  </a:txBody>
                  <a:tcPr marL="45720" marR="45720"/>
                </a:tc>
              </a:tr>
              <a:tr h="38347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成果</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中国代表团提出了⑨</a:t>
                      </a:r>
                      <a:r>
                        <a:rPr lang="zh-CN" altLang="en-US" sz="1400" kern="0" dirty="0" smtClean="0">
                          <a:solidFill>
                            <a:srgbClr val="FF0000"/>
                          </a:solidFill>
                          <a:latin typeface="Times New Roman" pitchFamily="65" charset="-122"/>
                          <a:ea typeface="宋体" pitchFamily="65" charset="-122"/>
                        </a:rPr>
                        <a:t>“</a:t>
                      </a:r>
                      <a:r>
                        <a:rPr lang="zh-CN" altLang="en-US" sz="1400" u="sng" kern="0" dirty="0" smtClean="0">
                          <a:solidFill>
                            <a:srgbClr val="FF0000"/>
                          </a:solidFill>
                          <a:latin typeface="Times New Roman" pitchFamily="65" charset="-122"/>
                          <a:ea typeface="宋体" pitchFamily="65" charset="-122"/>
                        </a:rPr>
                        <a:t>　求同存异    </a:t>
                      </a:r>
                      <a:r>
                        <a:rPr lang="zh-CN" altLang="en-US" sz="1400" kern="0" dirty="0" smtClean="0">
                          <a:solidFill>
                            <a:srgbClr val="FF0000"/>
                          </a:solidFill>
                          <a:latin typeface="Times New Roman"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的方针,促进会议取得圆满成功</a:t>
                      </a:r>
                    </a:p>
                  </a:txBody>
                  <a:tcPr marL="45720" marR="45720"/>
                </a:tc>
              </a:tr>
              <a:tr h="288032">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加强了中国同亚非各国的联系,会后中国与更多的亚非国家建立了外交关系</a:t>
                      </a:r>
                    </a:p>
                  </a:txBody>
                  <a:tcPr marL="45720" marR="45720"/>
                </a:tc>
              </a:tr>
            </a:tbl>
          </a:graphicData>
        </a:graphic>
      </p:graphicFrame>
      <p:grpSp>
        <p:nvGrpSpPr>
          <p:cNvPr id="9" name="组合 16"/>
          <p:cNvGrpSpPr/>
          <p:nvPr/>
        </p:nvGrpSpPr>
        <p:grpSpPr bwMode="auto">
          <a:xfrm>
            <a:off x="3746004" y="5342001"/>
            <a:ext cx="1302494"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80335"/>
            <a:ext cx="8127000" cy="46882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考点二　社会主义建设的起步与社会变迁</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一、社会主义建设的起步</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1.“一五”计划(1953—1957年)</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(1)背景:新中国是一个落后的农业国,重工业落后;国民经济的恢复。</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(2)特点:优先发展①</a:t>
            </a:r>
            <a:r>
              <a:rPr lang="zh-CN" altLang="en-US" sz="2012" u="sng" kern="0" dirty="0" smtClean="0">
                <a:solidFill>
                  <a:srgbClr val="FF0000"/>
                </a:solidFill>
                <a:latin typeface="Times New Roman" pitchFamily="65" charset="-122"/>
                <a:ea typeface="宋体" pitchFamily="65" charset="-122"/>
              </a:rPr>
              <a:t>　重工业    </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(3)意义:</a:t>
            </a:r>
            <a:r>
              <a:rPr lang="zh-CN" altLang="en-US" sz="2012" u="sng" kern="0" dirty="0" smtClean="0">
                <a:solidFill>
                  <a:srgbClr val="000000"/>
                </a:solidFill>
                <a:latin typeface="Times New Roman" pitchFamily="65" charset="-122"/>
                <a:ea typeface="宋体" pitchFamily="65" charset="-122"/>
              </a:rPr>
              <a:t>开始改变我国工业落后面貌,为社会主义工业化奠定了初步基</a:t>
            </a:r>
            <a:r>
              <a:rPr dirty="0"/>
              <a:t/>
            </a:r>
            <a:br>
              <a:rPr dirty="0"/>
            </a:br>
            <a:r>
              <a:rPr lang="zh-CN" altLang="en-US" sz="2012" u="sng" kern="0" dirty="0" smtClean="0">
                <a:solidFill>
                  <a:srgbClr val="000000"/>
                </a:solidFill>
                <a:latin typeface="Times New Roman" pitchFamily="65" charset="-122"/>
                <a:ea typeface="宋体" pitchFamily="65" charset="-122"/>
              </a:rPr>
              <a:t>础</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2.三大改造</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(1)内容:农民参加农业生产②</a:t>
            </a:r>
            <a:r>
              <a:rPr lang="zh-CN" altLang="en-US" sz="2012" u="sng" kern="0" dirty="0" smtClean="0">
                <a:solidFill>
                  <a:srgbClr val="FF0000"/>
                </a:solidFill>
                <a:latin typeface="Times New Roman" pitchFamily="65" charset="-122"/>
                <a:ea typeface="宋体" pitchFamily="65" charset="-122"/>
              </a:rPr>
              <a:t>　合作社    </a:t>
            </a:r>
            <a:r>
              <a:rPr lang="zh-CN" altLang="en-US" sz="2012" kern="0" dirty="0" smtClean="0">
                <a:solidFill>
                  <a:srgbClr val="000000"/>
                </a:solidFill>
                <a:latin typeface="Times New Roman" pitchFamily="65" charset="-122"/>
                <a:ea typeface="宋体" pitchFamily="65" charset="-122"/>
              </a:rPr>
              <a:t>,走集体化道路;手工业者加入</a:t>
            </a:r>
            <a:r>
              <a:rPr dirty="0"/>
              <a:t/>
            </a:r>
            <a:br>
              <a:rPr dirty="0"/>
            </a:br>
            <a:r>
              <a:rPr lang="zh-CN" altLang="en-US" sz="2012" kern="0" dirty="0" smtClean="0">
                <a:solidFill>
                  <a:srgbClr val="000000"/>
                </a:solidFill>
                <a:latin typeface="Times New Roman" pitchFamily="65" charset="-122"/>
                <a:ea typeface="宋体" pitchFamily="65" charset="-122"/>
              </a:rPr>
              <a:t>手工业生产合作社;资本主义工商业掀起全行业③</a:t>
            </a:r>
            <a:r>
              <a:rPr lang="zh-CN" altLang="en-US" sz="2012" u="sng" kern="0" dirty="0" smtClean="0">
                <a:solidFill>
                  <a:srgbClr val="FF0000"/>
                </a:solidFill>
                <a:latin typeface="Times New Roman" pitchFamily="65" charset="-122"/>
                <a:ea typeface="宋体" pitchFamily="65" charset="-122"/>
              </a:rPr>
              <a:t>　公私合营    </a:t>
            </a:r>
            <a:r>
              <a:rPr lang="zh-CN" altLang="en-US" sz="2012" kern="0" dirty="0" smtClean="0">
                <a:solidFill>
                  <a:srgbClr val="000000"/>
                </a:solidFill>
                <a:latin typeface="Times New Roman" pitchFamily="65" charset="-122"/>
                <a:ea typeface="宋体" pitchFamily="65" charset="-122"/>
              </a:rPr>
              <a:t>高潮。</a:t>
            </a:r>
            <a:endParaRPr lang="zh-CN" altLang="en-US" dirty="0"/>
          </a:p>
        </p:txBody>
      </p:sp>
      <p:grpSp>
        <p:nvGrpSpPr>
          <p:cNvPr id="3" name="组合 16"/>
          <p:cNvGrpSpPr/>
          <p:nvPr/>
        </p:nvGrpSpPr>
        <p:grpSpPr bwMode="auto">
          <a:xfrm>
            <a:off x="2734841" y="3128009"/>
            <a:ext cx="1261095"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3732287" y="4975870"/>
            <a:ext cx="1271761"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9" name="组合 16"/>
          <p:cNvGrpSpPr/>
          <p:nvPr/>
        </p:nvGrpSpPr>
        <p:grpSpPr bwMode="auto">
          <a:xfrm>
            <a:off x="5997301" y="5417443"/>
            <a:ext cx="1517501" cy="339091"/>
            <a:chOff x="4881562" y="2969419"/>
            <a:chExt cx="783432"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1"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60564"/>
            <a:ext cx="8127000" cy="3715889"/>
          </a:xfrm>
          <a:prstGeom prst="rect">
            <a:avLst/>
          </a:prstGeom>
          <a:noFill/>
        </p:spPr>
        <p:txBody>
          <a:bodyPr wrap="square" lIns="0" tIns="0" rIns="0" bIns="0" rtlCol="0">
            <a:spAutoFit/>
          </a:bodyPr>
          <a:lstStyle/>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(2)意义:1956年底,我国基本完成了三大改造,生产资料私有制变为社会</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主义④</a:t>
            </a:r>
            <a:r>
              <a:rPr lang="zh-CN" altLang="en-US" sz="2012" u="sng" kern="0" dirty="0" smtClean="0">
                <a:solidFill>
                  <a:srgbClr val="FF0000"/>
                </a:solidFill>
                <a:latin typeface="Times New Roman" pitchFamily="65" charset="-122"/>
                <a:ea typeface="宋体" pitchFamily="65" charset="-122"/>
              </a:rPr>
              <a:t>　公有制    </a:t>
            </a:r>
            <a:r>
              <a:rPr lang="zh-CN" altLang="en-US" sz="2012" kern="0" dirty="0" smtClean="0">
                <a:solidFill>
                  <a:srgbClr val="000000"/>
                </a:solidFill>
                <a:latin typeface="Times New Roman" pitchFamily="65" charset="-122"/>
                <a:ea typeface="宋体" pitchFamily="65" charset="-122"/>
              </a:rPr>
              <a:t>,社会主义经济体系在中国基本建立起来。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二、社会变迁</a:t>
            </a:r>
            <a:endParaRPr lang="zh-CN" altLang="en-US" b="1"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由于物资比较匮乏,许多生活必需品凭票证计划供应,反映了计划经济</a:t>
            </a:r>
            <a:r>
              <a:rPr dirty="0"/>
              <a:t/>
            </a:r>
            <a:br>
              <a:rPr dirty="0"/>
            </a:br>
            <a:r>
              <a:rPr lang="zh-CN" altLang="en-US" sz="2012" kern="0" dirty="0" smtClean="0">
                <a:solidFill>
                  <a:srgbClr val="000000"/>
                </a:solidFill>
                <a:latin typeface="Times New Roman" pitchFamily="65" charset="-122"/>
                <a:ea typeface="宋体" pitchFamily="65" charset="-122"/>
              </a:rPr>
              <a:t>的特点。</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宝成铁路、兰新铁路等相继动工。</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《人民日报》《红旗》等党报,《光明日报》《文汇报》等其他类型</a:t>
            </a:r>
            <a:r>
              <a:rPr dirty="0"/>
              <a:t/>
            </a:r>
            <a:br>
              <a:rPr dirty="0"/>
            </a:br>
            <a:r>
              <a:rPr lang="zh-CN" altLang="en-US" sz="2012" kern="0" dirty="0" smtClean="0">
                <a:solidFill>
                  <a:srgbClr val="000000"/>
                </a:solidFill>
                <a:latin typeface="Times New Roman" pitchFamily="65" charset="-122"/>
                <a:ea typeface="宋体" pitchFamily="65" charset="-122"/>
              </a:rPr>
              <a:t>的报刊,为社会主义建设发挥了重要作用。</a:t>
            </a:r>
            <a:endParaRPr lang="zh-CN" altLang="en-US" dirty="0"/>
          </a:p>
        </p:txBody>
      </p:sp>
      <p:grpSp>
        <p:nvGrpSpPr>
          <p:cNvPr id="3" name="组合 16"/>
          <p:cNvGrpSpPr/>
          <p:nvPr/>
        </p:nvGrpSpPr>
        <p:grpSpPr bwMode="auto">
          <a:xfrm>
            <a:off x="1303065" y="1889051"/>
            <a:ext cx="1252712"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49657"/>
            <a:ext cx="8127000" cy="329474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200" b="1" kern="0" dirty="0" smtClean="0">
                <a:solidFill>
                  <a:srgbClr val="000000"/>
                </a:solidFill>
                <a:latin typeface="黑体" pitchFamily="2" charset="-122"/>
                <a:ea typeface="黑体" pitchFamily="2" charset="-122"/>
              </a:rPr>
              <a:t>考点三　毛泽东思想的新发展与人民教育的奠基</a:t>
            </a:r>
            <a:endParaRPr lang="zh-CN" altLang="en-US" sz="2200" b="1" dirty="0">
              <a:latin typeface="黑体" pitchFamily="2" charset="-122"/>
              <a:ea typeface="黑体" pitchFamily="2" charset="-122"/>
            </a:endParaRPr>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1.毛泽东思想的新发展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(1)内容:新中国成立后,毛泽东发表《</a:t>
            </a:r>
            <a:r>
              <a:rPr lang="zh-CN" altLang="en-US" sz="2012" u="sng" kern="0" dirty="0" smtClean="0">
                <a:solidFill>
                  <a:srgbClr val="000000"/>
                </a:solidFill>
                <a:latin typeface="Times New Roman" pitchFamily="65" charset="-122"/>
                <a:ea typeface="宋体" pitchFamily="65" charset="-122"/>
              </a:rPr>
              <a:t>　论十大关系    </a:t>
            </a:r>
            <a:r>
              <a:rPr lang="zh-CN" altLang="en-US" sz="2012" kern="0" dirty="0" smtClean="0">
                <a:solidFill>
                  <a:srgbClr val="000000"/>
                </a:solidFill>
                <a:latin typeface="Times New Roman" pitchFamily="65" charset="-122"/>
                <a:ea typeface="宋体" pitchFamily="65" charset="-122"/>
              </a:rPr>
              <a:t>》《关于正确处</a:t>
            </a:r>
            <a:r>
              <a:rPr dirty="0"/>
              <a:t/>
            </a:r>
            <a:br>
              <a:rPr dirty="0"/>
            </a:br>
            <a:r>
              <a:rPr lang="zh-CN" altLang="en-US" sz="2012" kern="0" dirty="0" smtClean="0">
                <a:solidFill>
                  <a:srgbClr val="000000"/>
                </a:solidFill>
                <a:latin typeface="Times New Roman" pitchFamily="65" charset="-122"/>
                <a:ea typeface="宋体" pitchFamily="65" charset="-122"/>
              </a:rPr>
              <a:t>理人民内部矛盾的问题》等,提出一系列富有中国特色的社会主义建设</a:t>
            </a:r>
            <a:r>
              <a:rPr dirty="0"/>
              <a:t/>
            </a:r>
            <a:br>
              <a:rPr dirty="0"/>
            </a:br>
            <a:r>
              <a:rPr lang="zh-CN" altLang="en-US" sz="2012" kern="0" dirty="0" smtClean="0">
                <a:solidFill>
                  <a:srgbClr val="000000"/>
                </a:solidFill>
                <a:latin typeface="Times New Roman" pitchFamily="65" charset="-122"/>
                <a:ea typeface="宋体" pitchFamily="65" charset="-122"/>
              </a:rPr>
              <a:t>方针,创造性地提出两类矛盾学说和正确处理人民内部矛盾的理论,科</a:t>
            </a:r>
            <a:r>
              <a:rPr dirty="0"/>
              <a:t/>
            </a:r>
            <a:br>
              <a:rPr dirty="0"/>
            </a:br>
            <a:r>
              <a:rPr lang="zh-CN" altLang="en-US" sz="2012" kern="0" dirty="0" smtClean="0">
                <a:solidFill>
                  <a:srgbClr val="000000"/>
                </a:solidFill>
                <a:latin typeface="Times New Roman" pitchFamily="65" charset="-122"/>
                <a:ea typeface="宋体" pitchFamily="65" charset="-122"/>
              </a:rPr>
              <a:t>学阐明了社会主义社会的矛盾问题,在社会主义建设理论方面发展了马</a:t>
            </a:r>
            <a:r>
              <a:rPr dirty="0"/>
              <a:t/>
            </a:r>
            <a:br>
              <a:rPr dirty="0"/>
            </a:br>
            <a:r>
              <a:rPr lang="zh-CN" altLang="en-US" sz="2012" kern="0" dirty="0" smtClean="0">
                <a:solidFill>
                  <a:srgbClr val="000000"/>
                </a:solidFill>
                <a:latin typeface="Times New Roman" pitchFamily="65" charset="-122"/>
                <a:ea typeface="宋体" pitchFamily="65" charset="-122"/>
              </a:rPr>
              <a:t>克思主义学说。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184110"/>
            <a:ext cx="8127000" cy="4180375"/>
          </a:xfrm>
          <a:prstGeom prst="rect">
            <a:avLst/>
          </a:prstGeom>
          <a:noFill/>
        </p:spPr>
        <p:txBody>
          <a:bodyPr wrap="square" lIns="0" tIns="0" rIns="0" bIns="0" rtlCol="0">
            <a:spAutoFit/>
          </a:bodyPr>
          <a:lstStyle/>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评价</a:t>
            </a:r>
            <a:endParaRPr lang="zh-CN" altLang="en-US" sz="2400" dirty="0" smtClean="0"/>
          </a:p>
          <a:p>
            <a:pPr eaLnBrk="0" latinLnBrk="1" hangingPunct="0">
              <a:lnSpc>
                <a:spcPct val="150000"/>
              </a:lnSpc>
            </a:pPr>
            <a:r>
              <a:rPr lang="en-US" altLang="zh-CN" sz="2012" kern="0" dirty="0" smtClean="0">
                <a:solidFill>
                  <a:srgbClr val="000000"/>
                </a:solidFill>
                <a:latin typeface="Times New Roman" pitchFamily="65" charset="-122"/>
                <a:ea typeface="宋体" pitchFamily="65" charset="-122"/>
              </a:rPr>
              <a:t>a.</a:t>
            </a:r>
            <a:r>
              <a:rPr lang="zh-CN" altLang="en-US" sz="2012" kern="0" dirty="0" smtClean="0">
                <a:solidFill>
                  <a:srgbClr val="000000"/>
                </a:solidFill>
                <a:latin typeface="Times New Roman" pitchFamily="65" charset="-122"/>
                <a:ea typeface="宋体" pitchFamily="65" charset="-122"/>
              </a:rPr>
              <a:t>毛泽东思想是马克思主义与中国革命实践相结合的</a:t>
            </a:r>
            <a:r>
              <a:rPr lang="zh-CN" altLang="en-US" sz="2012" u="sng" kern="0" dirty="0" smtClean="0">
                <a:solidFill>
                  <a:srgbClr val="000000"/>
                </a:solidFill>
                <a:latin typeface="Times New Roman" pitchFamily="65" charset="-122"/>
                <a:ea typeface="宋体" pitchFamily="65" charset="-122"/>
              </a:rPr>
              <a:t>第一次历史性飞</a:t>
            </a:r>
            <a:r>
              <a:rPr lang="zh-CN" altLang="en-US" sz="2400" dirty="0" smtClean="0"/>
              <a:t/>
            </a:r>
            <a:br>
              <a:rPr lang="zh-CN" altLang="en-US" sz="2400" dirty="0" smtClean="0"/>
            </a:br>
            <a:r>
              <a:rPr lang="zh-CN" altLang="en-US" sz="2012" u="sng" kern="0" dirty="0" smtClean="0">
                <a:solidFill>
                  <a:srgbClr val="000000"/>
                </a:solidFill>
                <a:latin typeface="Times New Roman" pitchFamily="65" charset="-122"/>
                <a:ea typeface="宋体" pitchFamily="65" charset="-122"/>
              </a:rPr>
              <a:t>跃的理论成果</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是中国共产党取得革命胜利的理论武器</a:t>
            </a:r>
            <a:r>
              <a:rPr lang="en-US" altLang="zh-CN" sz="2012" kern="0" dirty="0" smtClean="0">
                <a:solidFill>
                  <a:srgbClr val="00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也是建设中国</a:t>
            </a:r>
            <a:r>
              <a:rPr lang="zh-CN" altLang="en-US" sz="2400" dirty="0" smtClean="0"/>
              <a:t/>
            </a:r>
            <a:br>
              <a:rPr lang="zh-CN" altLang="en-US" sz="2400" dirty="0" smtClean="0"/>
            </a:br>
            <a:r>
              <a:rPr lang="zh-CN" altLang="en-US" sz="2012" kern="0" dirty="0" smtClean="0">
                <a:solidFill>
                  <a:srgbClr val="000000"/>
                </a:solidFill>
                <a:latin typeface="Times New Roman" pitchFamily="65" charset="-122"/>
                <a:ea typeface="宋体" pitchFamily="65" charset="-122"/>
              </a:rPr>
              <a:t>特色社会主义理论的思想根源。</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b.在马克思主义发展史上,毛泽东思想起到了承上启下的作用。</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2.人民教育的奠基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1949年底,第一次全国教育工作会议召开,决定建立人民教育事业。成</a:t>
            </a:r>
            <a:r>
              <a:rPr dirty="0"/>
              <a:t/>
            </a:r>
            <a:br>
              <a:rPr dirty="0"/>
            </a:br>
            <a:r>
              <a:rPr lang="zh-CN" altLang="en-US" sz="2012" kern="0" dirty="0" smtClean="0">
                <a:solidFill>
                  <a:srgbClr val="000000"/>
                </a:solidFill>
                <a:latin typeface="Times New Roman" pitchFamily="65" charset="-122"/>
                <a:ea typeface="宋体" pitchFamily="65" charset="-122"/>
              </a:rPr>
              <a:t>功地将半殖民地半封建教育,改变为沿着社会主义方向前进的新中国的</a:t>
            </a:r>
            <a:r>
              <a:rPr dirty="0"/>
              <a:t/>
            </a:r>
            <a:br>
              <a:rPr dirty="0"/>
            </a:br>
            <a:r>
              <a:rPr lang="zh-CN" altLang="en-US" sz="2012" kern="0" dirty="0" smtClean="0">
                <a:solidFill>
                  <a:srgbClr val="000000"/>
                </a:solidFill>
                <a:latin typeface="Times New Roman" pitchFamily="65" charset="-122"/>
                <a:ea typeface="宋体" pitchFamily="65" charset="-122"/>
              </a:rPr>
              <a:t>人民教育。</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434336"/>
          <a:ext cx="7740000" cy="3255840"/>
        </p:xfrm>
        <a:graphic>
          <a:graphicData uri="http://schemas.openxmlformats.org/drawingml/2006/table">
            <a:tbl>
              <a:tblPr/>
              <a:tblGrid>
                <a:gridCol w="647624"/>
                <a:gridCol w="2880320"/>
                <a:gridCol w="2160240"/>
                <a:gridCol w="2051816"/>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《中华民国临时约法》</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《共同纲领》</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1954年宪法</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1912年中华民国成立,以宪法形式巩固革命成果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1949年开始筹建新中国政权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1954年第一届全国人民代表大会召开</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a:t>
                      </a: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(1)中华民国主权属于国民全体;(2)国民享有基本权利和自由;(3)确立三权分立的政治体制;(4)实行责任内阁制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规定了新中国的性质、方针和政策;政协代行全国人大职能(1949—1954年)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全国人民代表大会是最高国家权力机关</a:t>
                      </a:r>
                    </a:p>
                  </a:txBody>
                  <a:tcPr marL="45720" marR="45720"/>
                </a:tc>
              </a:tr>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中国近代史上第一部资产阶级性质的民主宪法,具有反对封建专制制度的进步意义</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确立了新中国的架构,具有临时宪法的性质</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体现了人民民主和社会主义两大原则,是新中国第一部社会主义类型的宪法</a:t>
                      </a:r>
                    </a:p>
                  </a:txBody>
                  <a:tcPr marL="45720" marR="45720"/>
                </a:tc>
              </a:tr>
            </a:tbl>
          </a:graphicData>
        </a:graphic>
      </p:graphicFrame>
      <p:pic>
        <p:nvPicPr>
          <p:cNvPr id="3" name="图片 3" descr="textimage1.jpeg"/>
          <p:cNvPicPr>
            <a:picLocks noChangeAspect="1"/>
          </p:cNvPicPr>
          <p:nvPr/>
        </p:nvPicPr>
        <p:blipFill>
          <a:blip r:embed="rId4" cstate="print"/>
          <a:stretch>
            <a:fillRect/>
          </a:stretch>
        </p:blipFill>
        <p:spPr>
          <a:xfrm>
            <a:off x="3851920" y="1188021"/>
            <a:ext cx="1274064" cy="382219"/>
          </a:xfrm>
          <a:prstGeom prst="rect">
            <a:avLst/>
          </a:prstGeom>
        </p:spPr>
      </p:pic>
      <p:sp>
        <p:nvSpPr>
          <p:cNvPr id="4" name="TextBox 2"/>
          <p:cNvSpPr txBox="1"/>
          <p:nvPr/>
        </p:nvSpPr>
        <p:spPr>
          <a:xfrm>
            <a:off x="540000" y="1714256"/>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1.分析比较近现代中国的三部宪法(或起临时宪法作用的文件)</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74480"/>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2.多角度认识我国多党合作制的特点</a:t>
            </a:r>
            <a:endParaRPr lang="zh-CN" altLang="en-US" b="1" dirty="0"/>
          </a:p>
        </p:txBody>
      </p:sp>
      <p:graphicFrame>
        <p:nvGraphicFramePr>
          <p:cNvPr id="4" name="表格 4"/>
          <p:cNvGraphicFramePr>
            <a:graphicFrameLocks noGrp="1"/>
          </p:cNvGraphicFramePr>
          <p:nvPr/>
        </p:nvGraphicFramePr>
        <p:xfrm>
          <a:off x="540000" y="1839672"/>
          <a:ext cx="7740000" cy="2926080"/>
        </p:xfrm>
        <a:graphic>
          <a:graphicData uri="http://schemas.openxmlformats.org/drawingml/2006/table">
            <a:tbl>
              <a:tblPr/>
              <a:tblGrid>
                <a:gridCol w="1007664"/>
                <a:gridCol w="6732336"/>
              </a:tblGrid>
              <a:tr h="83196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政党地位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在多党合作的关系中中国共产党是处于政治领导地位的唯一政党,这种领导地位是经过几十年的实践而被全国人民和各民主党派所公认的,共产党与各民主党派在法律上是平等的,组织上是独立的</a:t>
                      </a:r>
                    </a:p>
                  </a:txBody>
                  <a:tcPr marL="45720" marR="45720"/>
                </a:tc>
              </a:tr>
              <a:tr h="67950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政党关系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政治上是密切合作关系,共产党不独揽政权,民主党派也不同于其他国家的在野党,二者是政治合作,共产党执政、各民主党派共同参政的关系</a:t>
                      </a:r>
                    </a:p>
                  </a:txBody>
                  <a:tcPr marL="45720" marR="45720"/>
                </a:tc>
              </a:tr>
              <a:tr h="351597">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合作基础</a:t>
                      </a:r>
                    </a:p>
                  </a:txBody>
                  <a:tcPr marL="45720" marR="45720"/>
                </a:tc>
                <a:tc>
                  <a:txBody>
                    <a:bodyPr/>
                    <a:lstStyle/>
                    <a:p>
                      <a:pPr eaLnBrk="0" latinLnBrk="1" hangingPunct="0">
                        <a:lnSpc>
                          <a:spcPct val="150000"/>
                        </a:lnSpc>
                        <a:spcBef>
                          <a:spcPts val="0"/>
                        </a:spcBef>
                      </a:pPr>
                      <a:r>
                        <a:rPr lang="zh-CN" altLang="en-US" sz="1400" u="sng" kern="0" dirty="0" smtClean="0">
                          <a:solidFill>
                            <a:srgbClr val="000000"/>
                          </a:solidFill>
                          <a:latin typeface="Times New Roman" pitchFamily="65" charset="-122"/>
                          <a:ea typeface="宋体" pitchFamily="65" charset="-122"/>
                        </a:rPr>
                        <a:t>坚持社会主义道路是多党合作的政治基础</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合作方式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中国人民政治协商会议是最重要的组织形式,是中国共产党与各民主党派合作的重要渠道和场所</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169744"/>
          <a:ext cx="7740000" cy="2844360"/>
        </p:xfrm>
        <a:graphic>
          <a:graphicData uri="http://schemas.openxmlformats.org/drawingml/2006/table">
            <a:tbl>
              <a:tblPr/>
              <a:tblGrid>
                <a:gridCol w="575616"/>
                <a:gridCol w="7164384"/>
              </a:tblGrid>
              <a:tr h="1008141">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一化三改”,“一化”即工业化,“三改”即国家对农业、手工业和资本主义工商业的社会主义改造。可理解为“一体两翼”,“一体”即工业化为主体,“两翼”即对农业、手工业和资本主义工商业的社会主义改造</a:t>
                      </a:r>
                    </a:p>
                  </a:txBody>
                  <a:tcPr marL="45720" marR="45720"/>
                </a:tc>
              </a:tr>
              <a:tr h="10612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工业化与社会主义改造并举,互相促进。</a:t>
                      </a:r>
                      <a:r>
                        <a:rPr lang="zh-CN" altLang="en-US" sz="1400" u="sng" kern="0" dirty="0" smtClean="0">
                          <a:solidFill>
                            <a:srgbClr val="000000"/>
                          </a:solidFill>
                          <a:latin typeface="Times New Roman" pitchFamily="65" charset="-122"/>
                          <a:ea typeface="宋体" pitchFamily="65" charset="-122"/>
                        </a:rPr>
                        <a:t>发展生产力与变革生产关系有机统一</a:t>
                      </a:r>
                      <a:r>
                        <a:rPr lang="zh-CN" altLang="en-US" sz="1400" kern="0" dirty="0" smtClean="0">
                          <a:solidFill>
                            <a:srgbClr val="000000"/>
                          </a:solidFill>
                          <a:latin typeface="Times New Roman" pitchFamily="65" charset="-122"/>
                          <a:ea typeface="宋体" pitchFamily="65" charset="-122"/>
                        </a:rPr>
                        <a:t>,生产关系的变革是为了进一步解放和发展生产力,因此社会主义改造服从社会主义工业化,而社会主义工业化又保证了社会主义改造的成果。“一五”计划是实施过渡时期总路线的重大步骤</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实质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解决所有制问题,即变各种形式的生产资料私有制为社会主义公有制,使公有制经济成为我国唯一的经济基础</a:t>
                      </a:r>
                    </a:p>
                  </a:txBody>
                  <a:tcPr marL="45720" marR="45720"/>
                </a:tc>
              </a:tr>
            </a:tbl>
          </a:graphicData>
        </a:graphic>
      </p:graphicFrame>
      <p:sp>
        <p:nvSpPr>
          <p:cNvPr id="3" name="TextBox 3"/>
          <p:cNvSpPr txBox="1"/>
          <p:nvPr/>
        </p:nvSpPr>
        <p:spPr>
          <a:xfrm>
            <a:off x="540000" y="1476053"/>
            <a:ext cx="8127000" cy="4056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3.全面、准确地理解过渡时期的总路线</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786182" y="1412195"/>
            <a:ext cx="1714512" cy="461665"/>
          </a:xfrm>
          <a:prstGeom prst="rect">
            <a:avLst/>
          </a:prstGeom>
          <a:noFill/>
        </p:spPr>
        <p:txBody>
          <a:bodyPr wrap="square" rtlCol="0">
            <a:spAutoFit/>
          </a:bodyPr>
          <a:lstStyle/>
          <a:p>
            <a:r>
              <a:rPr lang="zh-CN" altLang="en-US" sz="2400" b="1" dirty="0" smtClean="0"/>
              <a:t>考点</a:t>
            </a:r>
            <a:r>
              <a:rPr lang="zh-CN" altLang="en-US" sz="2400" b="1" dirty="0"/>
              <a:t>清单</a:t>
            </a:r>
          </a:p>
        </p:txBody>
      </p:sp>
      <p:pic>
        <p:nvPicPr>
          <p:cNvPr id="7169" name="Picture 1" descr="E:\静\2018\图书出版\53A\PPT课件\未标题-2-03.png"/>
          <p:cNvPicPr>
            <a:picLocks noChangeAspect="1" noChangeArrowheads="1"/>
          </p:cNvPicPr>
          <p:nvPr/>
        </p:nvPicPr>
        <p:blipFill>
          <a:blip r:embed="rId3" cstate="print"/>
          <a:srcRect/>
          <a:stretch>
            <a:fillRect/>
          </a:stretch>
        </p:blipFill>
        <p:spPr bwMode="auto">
          <a:xfrm>
            <a:off x="3143240" y="899989"/>
            <a:ext cx="2770187" cy="414337"/>
          </a:xfrm>
          <a:prstGeom prst="rect">
            <a:avLst/>
          </a:prstGeom>
          <a:noFill/>
        </p:spPr>
      </p:pic>
      <p:sp>
        <p:nvSpPr>
          <p:cNvPr id="8" name="TextBox 2"/>
          <p:cNvSpPr txBox="1"/>
          <p:nvPr/>
        </p:nvSpPr>
        <p:spPr>
          <a:xfrm>
            <a:off x="611560" y="2268141"/>
            <a:ext cx="8127000" cy="428515"/>
          </a:xfrm>
          <a:prstGeom prst="rect">
            <a:avLst/>
          </a:prstGeom>
          <a:noFill/>
        </p:spPr>
        <p:txBody>
          <a:bodyPr wrap="square" lIns="0" tIns="0" rIns="0" bIns="0" rtlCol="0">
            <a:spAutoFit/>
          </a:bodyPr>
          <a:lstStyle/>
          <a:p>
            <a:pPr algn="ctr" eaLnBrk="0" latinLnBrk="1" hangingPunct="0">
              <a:lnSpc>
                <a:spcPct val="150000"/>
              </a:lnSpc>
            </a:pPr>
            <a:r>
              <a:rPr lang="zh-CN" altLang="en-US" sz="2200" b="1" kern="0" dirty="0" smtClean="0">
                <a:solidFill>
                  <a:srgbClr val="000000"/>
                </a:solidFill>
                <a:latin typeface="黑体" pitchFamily="2" charset="-122"/>
                <a:ea typeface="黑体" pitchFamily="2" charset="-122"/>
              </a:rPr>
              <a:t>考点一　新中国民主制度的确立与外交成就</a:t>
            </a:r>
            <a:endParaRPr lang="zh-CN" altLang="en-US" sz="2200" b="1" dirty="0">
              <a:latin typeface="黑体" pitchFamily="2" charset="-122"/>
              <a:ea typeface="黑体" pitchFamily="2" charset="-122"/>
            </a:endParaRPr>
          </a:p>
        </p:txBody>
      </p:sp>
      <p:pic>
        <p:nvPicPr>
          <p:cNvPr id="9" name="图片 3" descr="textimage0.jpeg"/>
          <p:cNvPicPr>
            <a:picLocks noChangeAspect="1"/>
          </p:cNvPicPr>
          <p:nvPr/>
        </p:nvPicPr>
        <p:blipFill>
          <a:blip r:embed="rId4" cstate="print"/>
          <a:stretch>
            <a:fillRect/>
          </a:stretch>
        </p:blipFill>
        <p:spPr>
          <a:xfrm>
            <a:off x="3851920" y="1980109"/>
            <a:ext cx="1274064" cy="382219"/>
          </a:xfrm>
          <a:prstGeom prst="rect">
            <a:avLst/>
          </a:prstGeom>
        </p:spPr>
      </p:pic>
      <p:sp>
        <p:nvSpPr>
          <p:cNvPr id="6" name="TextBox 2"/>
          <p:cNvSpPr txBox="1"/>
          <p:nvPr/>
        </p:nvSpPr>
        <p:spPr>
          <a:xfrm>
            <a:off x="540000" y="2784658"/>
            <a:ext cx="81270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一、新中国民主制度的确立</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(一)政治协商制度的形成</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中国人民政治协商会议第一届全体会议召开:1949年9月,北平。</a:t>
            </a:r>
            <a:endParaRPr lang="zh-CN" altLang="en-US" dirty="0"/>
          </a:p>
        </p:txBody>
      </p:sp>
      <p:graphicFrame>
        <p:nvGraphicFramePr>
          <p:cNvPr id="7" name="表格 2"/>
          <p:cNvGraphicFramePr>
            <a:graphicFrameLocks noGrp="1"/>
          </p:cNvGraphicFramePr>
          <p:nvPr/>
        </p:nvGraphicFramePr>
        <p:xfrm>
          <a:off x="540000" y="4250124"/>
          <a:ext cx="7740000" cy="2194560"/>
        </p:xfrm>
        <a:graphic>
          <a:graphicData uri="http://schemas.openxmlformats.org/drawingml/2006/table">
            <a:tbl>
              <a:tblPr/>
              <a:tblGrid>
                <a:gridCol w="503608"/>
                <a:gridCol w="7236392"/>
              </a:tblGrid>
              <a:tr h="36408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spc="-100" baseline="0" dirty="0" smtClean="0">
                          <a:solidFill>
                            <a:srgbClr val="000000"/>
                          </a:solidFill>
                          <a:latin typeface="Times New Roman" pitchFamily="65" charset="-122"/>
                          <a:ea typeface="宋体" pitchFamily="65" charset="-122"/>
                        </a:rPr>
                        <a:t>随着人民解放战争的胜利发展,中国共产党团结各民主党派和无党派人士,开始筹建新中国的工作</a:t>
                      </a:r>
                    </a:p>
                  </a:txBody>
                  <a:tcPr marL="45720" marR="45720"/>
                </a:tc>
              </a:tr>
              <a:tr h="1001161">
                <a:tc>
                  <a:txBody>
                    <a:bodyPr/>
                    <a:lstStyle/>
                    <a:p>
                      <a:pPr algn="ctr" eaLnBrk="0" latinLnBrk="1" hangingPunct="0">
                        <a:lnSpc>
                          <a:spcPct val="150000"/>
                        </a:lnSpc>
                        <a:spcBef>
                          <a:spcPts val="0"/>
                        </a:spcBef>
                      </a:pP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a:t>
                      </a:r>
                      <a:endParaRPr lang="en-US" altLang="zh-CN" sz="1400" kern="0" dirty="0" smtClean="0">
                        <a:solidFill>
                          <a:srgbClr val="000000"/>
                        </a:solidFill>
                        <a:latin typeface="Times New Roman" pitchFamily="65" charset="-122"/>
                        <a:ea typeface="宋体" pitchFamily="65" charset="-122"/>
                      </a:endParaRPr>
                    </a:p>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通过了《中国人民政治协商会议共同纲领》,共同纲领确立了新型国家的架构,具有①</a:t>
                      </a:r>
                      <a:r>
                        <a:rPr lang="zh-CN" altLang="en-US" sz="1400" u="sng" kern="0" dirty="0" smtClean="0">
                          <a:solidFill>
                            <a:srgbClr val="FF0000"/>
                          </a:solidFill>
                          <a:latin typeface="Times New Roman" pitchFamily="65" charset="-122"/>
                          <a:ea typeface="宋体" pitchFamily="65" charset="-122"/>
                        </a:rPr>
                        <a:t>　临时宪法    </a:t>
                      </a:r>
                      <a:r>
                        <a:rPr lang="zh-CN" altLang="en-US" sz="1400" kern="0" dirty="0" smtClean="0">
                          <a:solidFill>
                            <a:srgbClr val="000000"/>
                          </a:solidFill>
                          <a:latin typeface="Times New Roman" pitchFamily="65" charset="-122"/>
                          <a:ea typeface="宋体" pitchFamily="65" charset="-122"/>
                        </a:rPr>
                        <a:t>的性质;决定改北平为北京,为新中国的首都,以五星红旗为国旗,《义勇军进行曲》为代国歌,采用公元纪年</a:t>
                      </a:r>
                    </a:p>
                  </a:txBody>
                  <a:tcPr marL="45720" marR="45720"/>
                </a:tc>
              </a:tr>
              <a:tr h="60264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1949年10月1日,开国大典举行,新中国诞生;初步建立了中国共产党领导的多党合作和政治协商制度</a:t>
                      </a:r>
                    </a:p>
                  </a:txBody>
                  <a:tcPr marL="45720" marR="45720"/>
                </a:tc>
              </a:tr>
            </a:tbl>
          </a:graphicData>
        </a:graphic>
      </p:graphicFrame>
      <p:grpSp>
        <p:nvGrpSpPr>
          <p:cNvPr id="13" name="组合 16"/>
          <p:cNvGrpSpPr/>
          <p:nvPr/>
        </p:nvGrpSpPr>
        <p:grpSpPr bwMode="auto">
          <a:xfrm>
            <a:off x="7589154" y="4741097"/>
            <a:ext cx="566811" cy="248033"/>
            <a:chOff x="4881562" y="2969419"/>
            <a:chExt cx="783432" cy="219075"/>
          </a:xfrm>
        </p:grpSpPr>
        <p:sp>
          <p:nvSpPr>
            <p:cNvPr id="1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6" name="组合 16"/>
          <p:cNvGrpSpPr/>
          <p:nvPr/>
        </p:nvGrpSpPr>
        <p:grpSpPr bwMode="auto">
          <a:xfrm>
            <a:off x="1069008" y="5067488"/>
            <a:ext cx="557846" cy="248033"/>
            <a:chOff x="4881562" y="2969419"/>
            <a:chExt cx="783432" cy="219075"/>
          </a:xfrm>
        </p:grpSpPr>
        <p:sp>
          <p:nvSpPr>
            <p:cNvPr id="1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00134"/>
            <a:ext cx="81270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2.政治协商制度的发展</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(1)发展:1954年,全国人民代表大会召开后,中国人民政治协商会议不再</a:t>
            </a:r>
            <a:r>
              <a:rPr dirty="0"/>
              <a:t/>
            </a:r>
            <a:br>
              <a:rPr dirty="0"/>
            </a:br>
            <a:r>
              <a:rPr lang="zh-CN" altLang="en-US" sz="2012" kern="0" dirty="0" smtClean="0">
                <a:solidFill>
                  <a:srgbClr val="000000"/>
                </a:solidFill>
                <a:latin typeface="Times New Roman" pitchFamily="65" charset="-122"/>
                <a:ea typeface="宋体" pitchFamily="65" charset="-122"/>
              </a:rPr>
              <a:t>代行全国人民代表大会职权,主要职能是政治协商和民主监督。</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(2)新发展:1956年,中国共产党提出与民主党派实行②</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长期共存,互</a:t>
            </a:r>
            <a:r>
              <a:rPr dirty="0">
                <a:solidFill>
                  <a:srgbClr val="FF0000"/>
                </a:solidFill>
              </a:rPr>
              <a:t/>
            </a:r>
            <a:br>
              <a:rPr dirty="0">
                <a:solidFill>
                  <a:srgbClr val="FF0000"/>
                </a:solidFill>
              </a:rPr>
            </a:br>
            <a:r>
              <a:rPr lang="zh-CN" altLang="en-US" sz="2012" u="sng" kern="0" dirty="0" smtClean="0">
                <a:solidFill>
                  <a:srgbClr val="FF0000"/>
                </a:solidFill>
                <a:latin typeface="Times New Roman" pitchFamily="65" charset="-122"/>
                <a:ea typeface="宋体" pitchFamily="65" charset="-122"/>
              </a:rPr>
              <a:t>相监督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的方针,标志着中国共产党领导的多党合作和政治协商制度</a:t>
            </a:r>
            <a:r>
              <a:rPr dirty="0"/>
              <a:t/>
            </a:r>
            <a:br>
              <a:rPr dirty="0"/>
            </a:br>
            <a:r>
              <a:rPr lang="zh-CN" altLang="en-US" sz="2012" kern="0" dirty="0" smtClean="0">
                <a:solidFill>
                  <a:srgbClr val="000000"/>
                </a:solidFill>
                <a:latin typeface="Times New Roman" pitchFamily="65" charset="-122"/>
                <a:ea typeface="宋体" pitchFamily="65" charset="-122"/>
              </a:rPr>
              <a:t>发展到一个新阶段。</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(二)人民代表大会制度的创立</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创立原因:共同纲领的规定;新中国的成立和经济建设的大规模展开,</a:t>
            </a:r>
            <a:r>
              <a:rPr dirty="0"/>
              <a:t/>
            </a:r>
            <a:br>
              <a:rPr dirty="0"/>
            </a:br>
            <a:r>
              <a:rPr lang="zh-CN" altLang="en-US" sz="2012" kern="0" dirty="0" smtClean="0">
                <a:solidFill>
                  <a:srgbClr val="000000"/>
                </a:solidFill>
                <a:latin typeface="Times New Roman" pitchFamily="65" charset="-122"/>
                <a:ea typeface="宋体" pitchFamily="65" charset="-122"/>
              </a:rPr>
              <a:t>时机日益成熟。</a:t>
            </a:r>
            <a:endParaRPr lang="zh-CN" altLang="en-US" dirty="0"/>
          </a:p>
        </p:txBody>
      </p:sp>
      <p:grpSp>
        <p:nvGrpSpPr>
          <p:cNvPr id="3" name="组合 16"/>
          <p:cNvGrpSpPr/>
          <p:nvPr/>
        </p:nvGrpSpPr>
        <p:grpSpPr bwMode="auto">
          <a:xfrm>
            <a:off x="6366867" y="2863255"/>
            <a:ext cx="2016223"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461070" y="3307079"/>
            <a:ext cx="1302494"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95688"/>
            <a:ext cx="8127000" cy="4644861"/>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第一届全国人民代表大会召开:1954年9月,北京。</a:t>
            </a:r>
            <a:endParaRPr lang="zh-CN" altLang="en-US" sz="2400"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(1)内容:制定《中华人民共和国宪法》,中华人民共和国全国人民代表</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大会是最高国家权力机关。这就以国家根本大法的形式确立了③</a:t>
            </a:r>
            <a:r>
              <a:rPr lang="zh-CN" altLang="en-US" sz="2012" u="sng" kern="0" dirty="0" smtClean="0">
                <a:solidFill>
                  <a:srgbClr val="FF0000"/>
                </a:solidFill>
                <a:latin typeface="Times New Roman" pitchFamily="65" charset="-122"/>
                <a:ea typeface="宋体" pitchFamily="65" charset="-122"/>
              </a:rPr>
              <a:t>　人</a:t>
            </a:r>
            <a:r>
              <a:rPr dirty="0">
                <a:solidFill>
                  <a:srgbClr val="FF0000"/>
                </a:solidFill>
              </a:rPr>
              <a:t/>
            </a:r>
            <a:br>
              <a:rPr dirty="0">
                <a:solidFill>
                  <a:srgbClr val="FF0000"/>
                </a:solidFill>
              </a:rPr>
            </a:br>
            <a:r>
              <a:rPr lang="zh-CN" altLang="en-US" sz="2012" u="sng" kern="0" dirty="0" smtClean="0">
                <a:solidFill>
                  <a:srgbClr val="FF0000"/>
                </a:solidFill>
                <a:latin typeface="Times New Roman" pitchFamily="65" charset="-122"/>
                <a:ea typeface="宋体" pitchFamily="65" charset="-122"/>
              </a:rPr>
              <a:t>民代表大会制度    </a:t>
            </a:r>
            <a:r>
              <a:rPr lang="zh-CN" altLang="en-US" sz="2012" kern="0" dirty="0" smtClean="0">
                <a:solidFill>
                  <a:srgbClr val="000000"/>
                </a:solidFill>
                <a:latin typeface="Times New Roman" pitchFamily="65" charset="-122"/>
                <a:ea typeface="宋体" pitchFamily="65" charset="-122"/>
              </a:rPr>
              <a:t>。宪法体现了④</a:t>
            </a:r>
            <a:r>
              <a:rPr lang="zh-CN" altLang="en-US" sz="2012" u="sng" kern="0" dirty="0" smtClean="0">
                <a:solidFill>
                  <a:srgbClr val="FF0000"/>
                </a:solidFill>
                <a:latin typeface="Times New Roman" pitchFamily="65" charset="-122"/>
                <a:ea typeface="宋体" pitchFamily="65" charset="-122"/>
              </a:rPr>
              <a:t>　人民民主    </a:t>
            </a:r>
            <a:r>
              <a:rPr lang="zh-CN" altLang="en-US" sz="2012" kern="0" dirty="0" smtClean="0">
                <a:solidFill>
                  <a:srgbClr val="000000"/>
                </a:solidFill>
                <a:latin typeface="Times New Roman" pitchFamily="65" charset="-122"/>
                <a:ea typeface="宋体" pitchFamily="65" charset="-122"/>
              </a:rPr>
              <a:t>和社会主义两大原则,</a:t>
            </a:r>
            <a:r>
              <a:rPr dirty="0"/>
              <a:t/>
            </a:r>
            <a:br>
              <a:rPr dirty="0"/>
            </a:br>
            <a:r>
              <a:rPr lang="zh-CN" altLang="en-US" sz="2012" kern="0" dirty="0" smtClean="0">
                <a:solidFill>
                  <a:srgbClr val="000000"/>
                </a:solidFill>
                <a:latin typeface="Times New Roman" pitchFamily="65" charset="-122"/>
                <a:ea typeface="宋体" pitchFamily="65" charset="-122"/>
              </a:rPr>
              <a:t>是新中国第一部⑤</a:t>
            </a:r>
            <a:r>
              <a:rPr lang="zh-CN" altLang="en-US" sz="2012" u="sng" kern="0" dirty="0" smtClean="0">
                <a:solidFill>
                  <a:srgbClr val="FF0000"/>
                </a:solidFill>
                <a:latin typeface="Times New Roman" pitchFamily="65" charset="-122"/>
                <a:ea typeface="宋体" pitchFamily="65" charset="-122"/>
              </a:rPr>
              <a:t>　社会主义    </a:t>
            </a:r>
            <a:r>
              <a:rPr lang="zh-CN" altLang="en-US" sz="2012" kern="0" dirty="0" smtClean="0">
                <a:solidFill>
                  <a:srgbClr val="000000"/>
                </a:solidFill>
                <a:latin typeface="Times New Roman" pitchFamily="65" charset="-122"/>
                <a:ea typeface="宋体" pitchFamily="65" charset="-122"/>
              </a:rPr>
              <a:t>类型的宪法。</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(2)意义:基本上形成了人民代表大会制度,为民主政治建设奠定了基础。</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(三)民族区域自治制度的建立</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目的:实现民族平等、民族团结和各民族共同繁荣。</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a:t>
            </a:r>
            <a:r>
              <a:rPr lang="zh-CN" altLang="en-US" sz="2012" kern="0" dirty="0" smtClean="0">
                <a:solidFill>
                  <a:srgbClr val="000000"/>
                </a:solidFill>
                <a:latin typeface="Times New Roman" pitchFamily="65" charset="-122"/>
                <a:ea typeface="宋体" pitchFamily="65" charset="-122"/>
              </a:rPr>
              <a:t>含义:在中央政府的统一领导下,各少数民族聚居的地区设立自治区域</a:t>
            </a:r>
            <a:r>
              <a:rPr dirty="0"/>
              <a:t/>
            </a:r>
            <a:br>
              <a:rPr dirty="0"/>
            </a:br>
            <a:r>
              <a:rPr lang="zh-CN" altLang="en-US" sz="2012" kern="0" dirty="0" smtClean="0">
                <a:solidFill>
                  <a:srgbClr val="000000"/>
                </a:solidFill>
                <a:latin typeface="Times New Roman" pitchFamily="65" charset="-122"/>
                <a:ea typeface="宋体" pitchFamily="65" charset="-122"/>
              </a:rPr>
              <a:t>和自治机关,由当地民族当家做主。</a:t>
            </a:r>
            <a:endParaRPr lang="zh-CN" altLang="en-US" dirty="0"/>
          </a:p>
        </p:txBody>
      </p:sp>
      <p:grpSp>
        <p:nvGrpSpPr>
          <p:cNvPr id="3" name="组合 16"/>
          <p:cNvGrpSpPr/>
          <p:nvPr/>
        </p:nvGrpSpPr>
        <p:grpSpPr bwMode="auto">
          <a:xfrm>
            <a:off x="7717681" y="2277666"/>
            <a:ext cx="742751"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539552" y="2747814"/>
            <a:ext cx="2051149"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2" name="组合 16"/>
          <p:cNvGrpSpPr/>
          <p:nvPr/>
        </p:nvGrpSpPr>
        <p:grpSpPr bwMode="auto">
          <a:xfrm>
            <a:off x="4384550" y="2743622"/>
            <a:ext cx="1483593" cy="339091"/>
            <a:chOff x="4881562" y="2969419"/>
            <a:chExt cx="783432"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4"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15" name="组合 16"/>
          <p:cNvGrpSpPr/>
          <p:nvPr/>
        </p:nvGrpSpPr>
        <p:grpSpPr bwMode="auto">
          <a:xfrm>
            <a:off x="2589684" y="3204209"/>
            <a:ext cx="1550268" cy="339091"/>
            <a:chOff x="4881562" y="2969419"/>
            <a:chExt cx="783432" cy="219075"/>
          </a:xfrm>
        </p:grpSpPr>
        <p:sp>
          <p:nvSpPr>
            <p:cNvPr id="1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17"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09347"/>
          </a:xfrm>
          <a:prstGeom prst="rect">
            <a:avLst/>
          </a:prstGeom>
          <a:noFill/>
        </p:spPr>
        <p:txBody>
          <a:bodyPr wrap="square" lIns="0" tIns="0" rIns="0" bIns="0" rtlCol="0">
            <a:spAutoFit/>
          </a:bodyPr>
          <a:lstStyle/>
          <a:p>
            <a:pPr eaLnBrk="0" latinLnBrk="1" hangingPunct="0">
              <a:lnSpc>
                <a:spcPct val="150000"/>
              </a:lnSpc>
            </a:pPr>
            <a:r>
              <a:rPr lang="zh-CN" altLang="en-US" sz="2012" b="1" kern="0" dirty="0" smtClean="0">
                <a:solidFill>
                  <a:srgbClr val="000000"/>
                </a:solidFill>
                <a:latin typeface="Times New Roman" pitchFamily="65" charset="-122"/>
                <a:ea typeface="宋体" pitchFamily="65" charset="-122"/>
              </a:rPr>
              <a:t>3.建立过程</a:t>
            </a:r>
            <a:endParaRPr lang="zh-CN" altLang="en-US" sz="2400" b="1" dirty="0" smtClean="0"/>
          </a:p>
          <a:p>
            <a:pPr eaLnBrk="0" latinLnBrk="1" hangingPunct="0">
              <a:lnSpc>
                <a:spcPct val="150000"/>
              </a:lnSpc>
            </a:pPr>
            <a:r>
              <a:rPr lang="zh-CN" altLang="en-US" sz="2012" kern="0" dirty="0" smtClean="0">
                <a:solidFill>
                  <a:srgbClr val="000000"/>
                </a:solidFill>
                <a:latin typeface="Times New Roman" pitchFamily="65" charset="-122"/>
                <a:ea typeface="宋体" pitchFamily="65" charset="-122"/>
              </a:rPr>
              <a:t>(1)《共同纲领》明确规定,在“各少数民族聚居的地区,应实行民族的</a:t>
            </a:r>
            <a:endParaRPr lang="zh-CN" altLang="en-US" sz="2400" dirty="0" smtClean="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区域自治”。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(2)1954年宪法正式确认,民族区域自治制度为中国的一项基本政治制度。</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(3)1947年,⑥</a:t>
            </a:r>
            <a:r>
              <a:rPr lang="zh-CN" altLang="en-US" sz="2012" u="sng" kern="0" dirty="0" smtClean="0">
                <a:solidFill>
                  <a:srgbClr val="FF0000"/>
                </a:solidFill>
                <a:latin typeface="Times New Roman" pitchFamily="65" charset="-122"/>
                <a:ea typeface="宋体" pitchFamily="65" charset="-122"/>
              </a:rPr>
              <a:t>　内蒙古    </a:t>
            </a:r>
            <a:r>
              <a:rPr lang="zh-CN" altLang="en-US" sz="2012" kern="0" dirty="0" smtClean="0">
                <a:solidFill>
                  <a:srgbClr val="000000"/>
                </a:solidFill>
                <a:latin typeface="Times New Roman" pitchFamily="65" charset="-122"/>
                <a:ea typeface="宋体" pitchFamily="65" charset="-122"/>
              </a:rPr>
              <a:t>自治区成立。后来,新中国共成立了五个自治区。</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4.</a:t>
            </a:r>
            <a:r>
              <a:rPr lang="zh-CN" altLang="en-US" sz="2012" kern="0" dirty="0" smtClean="0">
                <a:solidFill>
                  <a:srgbClr val="000000"/>
                </a:solidFill>
                <a:latin typeface="Times New Roman" pitchFamily="65" charset="-122"/>
                <a:ea typeface="宋体" pitchFamily="65" charset="-122"/>
              </a:rPr>
              <a:t>意义:</a:t>
            </a:r>
            <a:r>
              <a:rPr lang="zh-CN" altLang="en-US" sz="2012" u="sng" kern="0" dirty="0" smtClean="0">
                <a:solidFill>
                  <a:srgbClr val="000000"/>
                </a:solidFill>
                <a:latin typeface="Times New Roman" pitchFamily="65" charset="-122"/>
                <a:ea typeface="宋体" pitchFamily="65" charset="-122"/>
              </a:rPr>
              <a:t>满足了少数民族自己当家做主的愿望,实现了民族平等,保证了祖国统一和民族团结</a:t>
            </a:r>
            <a:r>
              <a:rPr lang="zh-CN" altLang="en-US" sz="201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教材知识补遗</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1.新民主主义社会</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新民主主义社会是过渡时期,是过渡到社会主义的准备阶段。从1949年</a:t>
            </a:r>
            <a:r>
              <a:rPr dirty="0"/>
              <a:t/>
            </a:r>
            <a:br>
              <a:rPr dirty="0"/>
            </a:br>
            <a:r>
              <a:rPr lang="zh-CN" altLang="en-US" sz="2012" kern="0" dirty="0" smtClean="0">
                <a:solidFill>
                  <a:srgbClr val="000000"/>
                </a:solidFill>
                <a:latin typeface="Times New Roman" pitchFamily="65" charset="-122"/>
                <a:ea typeface="宋体" pitchFamily="65" charset="-122"/>
              </a:rPr>
              <a:t>10月新中国成立到1956年社会主义改造基本完成,中国社会的性质是新</a:t>
            </a:r>
            <a:endParaRPr lang="zh-CN" altLang="en-US" dirty="0"/>
          </a:p>
        </p:txBody>
      </p:sp>
      <p:grpSp>
        <p:nvGrpSpPr>
          <p:cNvPr id="3" name="组合 16"/>
          <p:cNvGrpSpPr/>
          <p:nvPr/>
        </p:nvGrpSpPr>
        <p:grpSpPr bwMode="auto">
          <a:xfrm>
            <a:off x="1933228" y="2973363"/>
            <a:ext cx="1270620"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民主主义社会。新民主主义社会不是一个独立的社会形态,而是由新民</a:t>
            </a:r>
            <a:r>
              <a:t/>
            </a:r>
            <a:br/>
            <a:r>
              <a:rPr lang="zh-CN" altLang="en-US" sz="2012" kern="0" dirty="0" smtClean="0">
                <a:solidFill>
                  <a:srgbClr val="000000"/>
                </a:solidFill>
                <a:latin typeface="Times New Roman" pitchFamily="65" charset="-122"/>
                <a:ea typeface="宋体" pitchFamily="65" charset="-122"/>
              </a:rPr>
              <a:t>主主义转变到社会主义的过渡性的社会性质。</a:t>
            </a:r>
            <a:endParaRPr lang="zh-CN" altLang="en-US"/>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新民主主义社会是近代中国由半殖民地半封建社会走向社会主义社会</a:t>
            </a:r>
            <a:r>
              <a:t/>
            </a:r>
            <a:br/>
            <a:r>
              <a:rPr lang="zh-CN" altLang="en-US" sz="2012" kern="0" dirty="0" smtClean="0">
                <a:solidFill>
                  <a:srgbClr val="000000"/>
                </a:solidFill>
                <a:latin typeface="Times New Roman" pitchFamily="65" charset="-122"/>
                <a:ea typeface="宋体" pitchFamily="65" charset="-122"/>
              </a:rPr>
              <a:t>的中介与桥梁,有以下特征:在社会形态上,它不是独立的社会形态,而是</a:t>
            </a:r>
            <a:r>
              <a:t/>
            </a:r>
            <a:br/>
            <a:r>
              <a:rPr lang="zh-CN" altLang="en-US" sz="2012" kern="0" dirty="0" smtClean="0">
                <a:solidFill>
                  <a:srgbClr val="000000"/>
                </a:solidFill>
                <a:latin typeface="Times New Roman" pitchFamily="65" charset="-122"/>
                <a:ea typeface="宋体" pitchFamily="65" charset="-122"/>
              </a:rPr>
              <a:t>属于社会主义体系和逐步过渡到社会主义的过渡性质的社会;在政治</a:t>
            </a:r>
            <a:r>
              <a:t/>
            </a:r>
            <a:br/>
            <a:r>
              <a:rPr lang="zh-CN" altLang="en-US" sz="2012" kern="0" dirty="0" smtClean="0">
                <a:solidFill>
                  <a:srgbClr val="000000"/>
                </a:solidFill>
                <a:latin typeface="Times New Roman" pitchFamily="65" charset="-122"/>
                <a:ea typeface="宋体" pitchFamily="65" charset="-122"/>
              </a:rPr>
              <a:t>上,实行以工人阶级为领导的各革命阶级联合专政的人民民主专政,民</a:t>
            </a:r>
            <a:r>
              <a:t/>
            </a:r>
            <a:br/>
            <a:r>
              <a:rPr lang="zh-CN" altLang="en-US" sz="2012" kern="0" dirty="0" smtClean="0">
                <a:solidFill>
                  <a:srgbClr val="000000"/>
                </a:solidFill>
                <a:latin typeface="Times New Roman" pitchFamily="65" charset="-122"/>
                <a:ea typeface="宋体" pitchFamily="65" charset="-122"/>
              </a:rPr>
              <a:t>族资产阶级作为一个阶级还存在,并在国家政权中占有一定地位;在经</a:t>
            </a:r>
            <a:r>
              <a:t/>
            </a:r>
            <a:br/>
            <a:r>
              <a:rPr lang="zh-CN" altLang="en-US" sz="2012" kern="0" dirty="0" smtClean="0">
                <a:solidFill>
                  <a:srgbClr val="000000"/>
                </a:solidFill>
                <a:latin typeface="Times New Roman" pitchFamily="65" charset="-122"/>
                <a:ea typeface="宋体" pitchFamily="65" charset="-122"/>
              </a:rPr>
              <a:t>济上,实行国营经济主导的包括国营经济、合作社经济、个体经济、私</a:t>
            </a:r>
            <a:r>
              <a:t/>
            </a:r>
            <a:br/>
            <a:r>
              <a:rPr lang="zh-CN" altLang="en-US" sz="2012" kern="0" dirty="0" smtClean="0">
                <a:solidFill>
                  <a:srgbClr val="000000"/>
                </a:solidFill>
                <a:latin typeface="Times New Roman" pitchFamily="65" charset="-122"/>
                <a:ea typeface="宋体" pitchFamily="65" charset="-122"/>
              </a:rPr>
              <a:t>人资本主义和国家资本主义五种经济成分并存的新民主主义经济制度;</a:t>
            </a:r>
            <a:r>
              <a:t/>
            </a:r>
            <a:br/>
            <a:r>
              <a:rPr lang="zh-CN" altLang="en-US" sz="2012" kern="0" dirty="0" smtClean="0">
                <a:solidFill>
                  <a:srgbClr val="000000"/>
                </a:solidFill>
                <a:latin typeface="Times New Roman" pitchFamily="65" charset="-122"/>
                <a:ea typeface="宋体" pitchFamily="65" charset="-122"/>
              </a:rPr>
              <a:t>在文化上,发展以马克思主义为指导的民族的、科学的、大众的文化。</a:t>
            </a:r>
            <a:r>
              <a:t/>
            </a:r>
            <a:br/>
            <a:r>
              <a:rPr lang="zh-CN" altLang="en-US" sz="2012" kern="0" dirty="0" smtClean="0">
                <a:solidFill>
                  <a:srgbClr val="000000"/>
                </a:solidFill>
                <a:latin typeface="Times New Roman" pitchFamily="65" charset="-122"/>
                <a:ea typeface="宋体" pitchFamily="65" charset="-122"/>
              </a:rPr>
              <a:t>新民主主义社会是中国走向社会主义的必由之路。</a:t>
            </a:r>
            <a:endParaRPr lang="zh-CN" altLang="en-US"/>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2.西藏和平解放</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1951年5月23日,中央人民政府和原西藏地方政府在北京签订《关于和</a:t>
            </a:r>
            <a:r>
              <a:rPr dirty="0"/>
              <a:t/>
            </a:r>
            <a:br>
              <a:rPr dirty="0"/>
            </a:br>
            <a:r>
              <a:rPr lang="zh-CN" altLang="en-US" sz="2012" kern="0" dirty="0" smtClean="0">
                <a:solidFill>
                  <a:srgbClr val="000000"/>
                </a:solidFill>
                <a:latin typeface="Times New Roman" pitchFamily="65" charset="-122"/>
                <a:ea typeface="宋体" pitchFamily="65" charset="-122"/>
              </a:rPr>
              <a:t>平解放西藏办法的协议》(简称“十七条协议”),宣告了西藏的和平解</a:t>
            </a:r>
            <a:r>
              <a:rPr dirty="0"/>
              <a:t/>
            </a:r>
            <a:br>
              <a:rPr dirty="0"/>
            </a:br>
            <a:r>
              <a:rPr lang="zh-CN" altLang="en-US" sz="2012" kern="0" dirty="0" smtClean="0">
                <a:solidFill>
                  <a:srgbClr val="000000"/>
                </a:solidFill>
                <a:latin typeface="Times New Roman" pitchFamily="65" charset="-122"/>
                <a:ea typeface="宋体" pitchFamily="65" charset="-122"/>
              </a:rPr>
              <a:t>放。西藏和平解放是中国现代史和中国革命史上的一个重大历史事件,</a:t>
            </a:r>
            <a:r>
              <a:rPr dirty="0"/>
              <a:t/>
            </a:r>
            <a:br>
              <a:rPr dirty="0"/>
            </a:br>
            <a:r>
              <a:rPr lang="zh-CN" altLang="en-US" sz="2012" kern="0" dirty="0" smtClean="0">
                <a:solidFill>
                  <a:srgbClr val="000000"/>
                </a:solidFill>
                <a:latin typeface="Times New Roman" pitchFamily="65" charset="-122"/>
                <a:ea typeface="宋体" pitchFamily="65" charset="-122"/>
              </a:rPr>
              <a:t>也是西藏地方历史上一个划时代的转折点。西藏从此摆脱了帝国主义</a:t>
            </a:r>
            <a:r>
              <a:rPr dirty="0"/>
              <a:t/>
            </a:r>
            <a:br>
              <a:rPr dirty="0"/>
            </a:br>
            <a:r>
              <a:rPr lang="zh-CN" altLang="en-US" sz="2012" kern="0" dirty="0" smtClean="0">
                <a:solidFill>
                  <a:srgbClr val="000000"/>
                </a:solidFill>
                <a:latin typeface="Times New Roman" pitchFamily="65" charset="-122"/>
                <a:ea typeface="宋体" pitchFamily="65" charset="-122"/>
              </a:rPr>
              <a:t>的侵略和羁绊,西藏人民从此更加深切地体会到了中华民族大家庭的温</a:t>
            </a:r>
            <a:r>
              <a:rPr dirty="0"/>
              <a:t/>
            </a:r>
            <a:br>
              <a:rPr dirty="0"/>
            </a:br>
            <a:r>
              <a:rPr lang="zh-CN" altLang="en-US" sz="2012" kern="0" dirty="0" smtClean="0">
                <a:solidFill>
                  <a:srgbClr val="000000"/>
                </a:solidFill>
                <a:latin typeface="Times New Roman" pitchFamily="65" charset="-122"/>
                <a:ea typeface="宋体" pitchFamily="65" charset="-122"/>
              </a:rPr>
              <a:t>暖,西藏地方的历史画卷从此掀开了崭新的一页。</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二、新中国初期的外交</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(一)独立自主的和平外交方针</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a:t>
            </a:r>
            <a:r>
              <a:rPr lang="zh-CN" altLang="en-US" sz="2012" kern="0" dirty="0" smtClean="0">
                <a:solidFill>
                  <a:srgbClr val="000000"/>
                </a:solidFill>
                <a:latin typeface="Times New Roman" pitchFamily="65" charset="-122"/>
                <a:ea typeface="宋体" pitchFamily="65" charset="-122"/>
              </a:rPr>
              <a:t>背景:二战后,以苏联为首的社会主义阵营和以美国为首的资本主义阵</a:t>
            </a:r>
            <a:r>
              <a:rPr dirty="0"/>
              <a:t/>
            </a:r>
            <a:br>
              <a:rPr dirty="0"/>
            </a:br>
            <a:r>
              <a:rPr lang="zh-CN" altLang="en-US" sz="2012" kern="0" dirty="0" smtClean="0">
                <a:solidFill>
                  <a:srgbClr val="000000"/>
                </a:solidFill>
                <a:latin typeface="Times New Roman" pitchFamily="65" charset="-122"/>
                <a:ea typeface="宋体" pitchFamily="65" charset="-122"/>
              </a:rPr>
              <a:t>营之间的激烈对立和斗争。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23680"/>
            <a:ext cx="81270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2.独立自主的和平外交方针</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(1)⑦</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另起炉灶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:不承认国民政府建立的一切旧的屈辱的外交</a:t>
            </a:r>
            <a:r>
              <a:rPr dirty="0"/>
              <a:t/>
            </a:r>
            <a:br>
              <a:rPr dirty="0"/>
            </a:br>
            <a:r>
              <a:rPr lang="zh-CN" altLang="en-US" sz="2012" kern="0" dirty="0" smtClean="0">
                <a:solidFill>
                  <a:srgbClr val="000000"/>
                </a:solidFill>
                <a:latin typeface="Times New Roman" pitchFamily="65" charset="-122"/>
                <a:ea typeface="宋体" pitchFamily="65" charset="-122"/>
              </a:rPr>
              <a:t>关系,而要在新的基础上同各国另行建立新的平等外交关系。</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(2)⑧</a:t>
            </a:r>
            <a:r>
              <a:rPr lang="zh-CN" altLang="en-US" sz="2012" kern="0" dirty="0" smtClean="0">
                <a:solidFill>
                  <a:srgbClr val="FF0000"/>
                </a:solidFill>
                <a:latin typeface="Times New Roman" pitchFamily="65" charset="-122"/>
                <a:ea typeface="宋体" pitchFamily="65" charset="-122"/>
              </a:rPr>
              <a:t>“</a:t>
            </a:r>
            <a:r>
              <a:rPr lang="zh-CN" altLang="en-US" sz="2012" u="sng" kern="0" dirty="0" smtClean="0">
                <a:solidFill>
                  <a:srgbClr val="FF0000"/>
                </a:solidFill>
                <a:latin typeface="Times New Roman" pitchFamily="65" charset="-122"/>
                <a:ea typeface="宋体" pitchFamily="65" charset="-122"/>
              </a:rPr>
              <a:t>　打扫干净屋子再请客    </a:t>
            </a:r>
            <a:r>
              <a:rPr lang="zh-CN" altLang="en-US" sz="2012" kern="0" dirty="0" smtClean="0">
                <a:solidFill>
                  <a:srgbClr val="FF0000"/>
                </a:solidFill>
                <a:latin typeface="Times New Roman" pitchFamily="65" charset="-122"/>
                <a:ea typeface="宋体" pitchFamily="65" charset="-122"/>
              </a:rPr>
              <a:t>”</a:t>
            </a:r>
            <a:r>
              <a:rPr lang="zh-CN" altLang="en-US" sz="2012" kern="0" dirty="0" smtClean="0">
                <a:solidFill>
                  <a:srgbClr val="000000"/>
                </a:solidFill>
                <a:latin typeface="Times New Roman" pitchFamily="65" charset="-122"/>
                <a:ea typeface="宋体" pitchFamily="65" charset="-122"/>
              </a:rPr>
              <a:t>:先清除帝国主义在华残余势力和</a:t>
            </a:r>
            <a:r>
              <a:rPr dirty="0"/>
              <a:t/>
            </a:r>
            <a:br>
              <a:rPr dirty="0"/>
            </a:br>
            <a:r>
              <a:rPr lang="zh-CN" altLang="en-US" sz="2012" kern="0" dirty="0" smtClean="0">
                <a:solidFill>
                  <a:srgbClr val="000000"/>
                </a:solidFill>
                <a:latin typeface="Times New Roman" pitchFamily="65" charset="-122"/>
                <a:ea typeface="宋体" pitchFamily="65" charset="-122"/>
              </a:rPr>
              <a:t>一切特权,巩固新中国的独立与主权;然后再考虑与西方国家建立外交</a:t>
            </a:r>
            <a:r>
              <a:rPr dirty="0"/>
              <a:t/>
            </a:r>
            <a:br>
              <a:rPr dirty="0"/>
            </a:br>
            <a:r>
              <a:rPr lang="zh-CN" altLang="en-US" sz="2012" kern="0" dirty="0" smtClean="0">
                <a:solidFill>
                  <a:srgbClr val="000000"/>
                </a:solidFill>
                <a:latin typeface="Times New Roman" pitchFamily="65" charset="-122"/>
                <a:ea typeface="宋体" pitchFamily="65" charset="-122"/>
              </a:rPr>
              <a:t>关系的问题。</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(3)</a:t>
            </a:r>
            <a:r>
              <a:rPr lang="zh-CN" altLang="en-US" sz="2012" u="sng" kern="0" dirty="0" smtClean="0">
                <a:solidFill>
                  <a:srgbClr val="000000"/>
                </a:solidFill>
                <a:latin typeface="Times New Roman" pitchFamily="65" charset="-122"/>
                <a:ea typeface="宋体" pitchFamily="65" charset="-122"/>
              </a:rPr>
              <a:t>“一边倒”</a:t>
            </a:r>
            <a:r>
              <a:rPr lang="zh-CN" altLang="en-US" sz="2012" kern="0" dirty="0" smtClean="0">
                <a:solidFill>
                  <a:srgbClr val="000000"/>
                </a:solidFill>
                <a:latin typeface="Times New Roman" pitchFamily="65" charset="-122"/>
                <a:ea typeface="宋体" pitchFamily="65" charset="-122"/>
              </a:rPr>
              <a:t>:就是中国政府在外交上坚定地站在社会主义阵营一边。</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3.</a:t>
            </a:r>
            <a:r>
              <a:rPr lang="zh-CN" altLang="en-US" sz="2012" kern="0" dirty="0" smtClean="0">
                <a:solidFill>
                  <a:srgbClr val="000000"/>
                </a:solidFill>
                <a:latin typeface="Times New Roman" pitchFamily="65" charset="-122"/>
                <a:ea typeface="宋体" pitchFamily="65" charset="-122"/>
              </a:rPr>
              <a:t>第一次建交热潮:新中国成立后的第一年里,同17个国家建立了外交关</a:t>
            </a:r>
            <a:r>
              <a:rPr dirty="0"/>
              <a:t/>
            </a:r>
            <a:br>
              <a:rPr dirty="0"/>
            </a:br>
            <a:r>
              <a:rPr lang="zh-CN" altLang="en-US" sz="2012" kern="0" dirty="0" smtClean="0">
                <a:solidFill>
                  <a:srgbClr val="000000"/>
                </a:solidFill>
                <a:latin typeface="Times New Roman" pitchFamily="65" charset="-122"/>
                <a:ea typeface="宋体" pitchFamily="65" charset="-122"/>
              </a:rPr>
              <a:t>系。与苏联签订《中苏友好同盟互助条约》,这对促进中国经济的恢复</a:t>
            </a:r>
            <a:r>
              <a:rPr dirty="0"/>
              <a:t/>
            </a:r>
            <a:br>
              <a:rPr dirty="0"/>
            </a:br>
            <a:r>
              <a:rPr lang="zh-CN" altLang="en-US" sz="2012" kern="0" dirty="0" smtClean="0">
                <a:solidFill>
                  <a:srgbClr val="000000"/>
                </a:solidFill>
                <a:latin typeface="Times New Roman" pitchFamily="65" charset="-122"/>
                <a:ea typeface="宋体" pitchFamily="65" charset="-122"/>
              </a:rPr>
              <a:t>和发展,打破帝国主义孤立封锁中国的政策,具有重要意义。</a:t>
            </a:r>
            <a:endParaRPr lang="zh-CN" altLang="en-US" dirty="0"/>
          </a:p>
        </p:txBody>
      </p:sp>
      <p:grpSp>
        <p:nvGrpSpPr>
          <p:cNvPr id="3" name="组合 16"/>
          <p:cNvGrpSpPr/>
          <p:nvPr/>
        </p:nvGrpSpPr>
        <p:grpSpPr bwMode="auto">
          <a:xfrm>
            <a:off x="1150664" y="1754560"/>
            <a:ext cx="1865735" cy="339091"/>
            <a:chOff x="4881562" y="2969419"/>
            <a:chExt cx="783432" cy="219075"/>
          </a:xfrm>
        </p:grpSpPr>
        <p:sp>
          <p:nvSpPr>
            <p:cNvPr id="4"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5"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grpSp>
        <p:nvGrpSpPr>
          <p:cNvPr id="6" name="组合 16"/>
          <p:cNvGrpSpPr/>
          <p:nvPr/>
        </p:nvGrpSpPr>
        <p:grpSpPr bwMode="auto">
          <a:xfrm>
            <a:off x="1106091" y="2675806"/>
            <a:ext cx="3259410" cy="339091"/>
            <a:chOff x="4881562" y="2969419"/>
            <a:chExt cx="783432"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a:p>
          </p:txBody>
        </p:sp>
        <p:cxnSp>
          <p:nvCxnSpPr>
            <p:cNvPr id="8" name="直接连接符 15"/>
            <p:cNvCxnSpPr>
              <a:cxnSpLocks noChangeShapeType="1"/>
            </p:cNvCxnSpPr>
            <p:nvPr/>
          </p:nvCxnSpPr>
          <p:spPr bwMode="auto">
            <a:xfrm rot="10800000" flipH="1">
              <a:off x="4881562" y="3159919"/>
              <a:ext cx="783431" cy="1588"/>
            </a:xfrm>
            <a:prstGeom prst="line">
              <a:avLst/>
            </a:prstGeom>
            <a:noFill/>
            <a:ln w="9525" algn="ctr">
              <a:solidFill>
                <a:srgbClr val="CF000E"/>
              </a:solidFill>
              <a:round/>
            </a:ln>
          </p:spPr>
        </p:cxn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59329"/>
            <a:ext cx="81270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(二)和平共处五项原则的提出</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1.背景</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(1)美国和一些资本主义国家对中国采取政治上不承认、经济上封锁禁</a:t>
            </a:r>
            <a:r>
              <a:rPr dirty="0"/>
              <a:t/>
            </a:r>
            <a:br>
              <a:rPr dirty="0"/>
            </a:br>
            <a:r>
              <a:rPr lang="zh-CN" altLang="en-US" sz="2012" kern="0" dirty="0" smtClean="0">
                <a:solidFill>
                  <a:srgbClr val="000000"/>
                </a:solidFill>
                <a:latin typeface="Times New Roman" pitchFamily="65" charset="-122"/>
                <a:ea typeface="宋体" pitchFamily="65" charset="-122"/>
              </a:rPr>
              <a:t>运、军事上包围威胁的政策。</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(2)新中国积极同邻近国家和新兴的民族独立国家发展友好关系。</a:t>
            </a:r>
            <a:endParaRPr lang="zh-CN" altLang="en-US" dirty="0"/>
          </a:p>
          <a:p>
            <a:pPr marL="0" indent="0" eaLnBrk="0" latinLnBrk="1" hangingPunct="0">
              <a:lnSpc>
                <a:spcPct val="150000"/>
              </a:lnSpc>
              <a:spcBef>
                <a:spcPts val="0"/>
              </a:spcBef>
              <a:buNone/>
            </a:pPr>
            <a:r>
              <a:rPr lang="zh-CN" altLang="en-US" sz="2012" b="1" kern="0" dirty="0" smtClean="0">
                <a:solidFill>
                  <a:srgbClr val="000000"/>
                </a:solidFill>
                <a:latin typeface="Times New Roman" pitchFamily="65" charset="-122"/>
                <a:ea typeface="宋体" pitchFamily="65" charset="-122"/>
              </a:rPr>
              <a:t>2.提出</a:t>
            </a:r>
            <a:endParaRPr lang="zh-CN" altLang="en-US" b="1"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(1)1953年12月,周恩来在接见印度代表团时,第一次提出了和平共处五</a:t>
            </a:r>
            <a:r>
              <a:rPr dirty="0"/>
              <a:t/>
            </a:r>
            <a:br>
              <a:rPr dirty="0"/>
            </a:br>
            <a:r>
              <a:rPr lang="zh-CN" altLang="en-US" sz="2012" kern="0" dirty="0" smtClean="0">
                <a:solidFill>
                  <a:srgbClr val="000000"/>
                </a:solidFill>
                <a:latin typeface="Times New Roman" pitchFamily="65" charset="-122"/>
                <a:ea typeface="宋体" pitchFamily="65" charset="-122"/>
              </a:rPr>
              <a:t>项原则。</a:t>
            </a:r>
            <a:endParaRPr lang="zh-CN" altLang="en-US" dirty="0"/>
          </a:p>
          <a:p>
            <a:pPr marL="0" indent="0" eaLnBrk="0" latinLnBrk="1" hangingPunct="0">
              <a:lnSpc>
                <a:spcPct val="150000"/>
              </a:lnSpc>
              <a:spcBef>
                <a:spcPts val="0"/>
              </a:spcBef>
              <a:buNone/>
            </a:pPr>
            <a:r>
              <a:rPr lang="zh-CN" altLang="en-US" sz="2012" kern="0" dirty="0" smtClean="0">
                <a:solidFill>
                  <a:srgbClr val="000000"/>
                </a:solidFill>
                <a:latin typeface="Times New Roman" pitchFamily="65" charset="-122"/>
                <a:ea typeface="宋体" pitchFamily="65" charset="-122"/>
              </a:rPr>
              <a:t>(2)1954年,周恩来访问印度和缅甸,发表联合声明,一致同意以和平共处</a:t>
            </a:r>
            <a:r>
              <a:rPr dirty="0"/>
              <a:t/>
            </a:r>
            <a:br>
              <a:rPr dirty="0"/>
            </a:br>
            <a:r>
              <a:rPr lang="zh-CN" altLang="en-US" sz="2012" kern="0" dirty="0" smtClean="0">
                <a:solidFill>
                  <a:srgbClr val="000000"/>
                </a:solidFill>
                <a:latin typeface="Times New Roman" pitchFamily="65" charset="-122"/>
                <a:ea typeface="宋体" pitchFamily="65" charset="-122"/>
              </a:rPr>
              <a:t>五项原则作为指导相互关系的基本原则。</a:t>
            </a:r>
            <a:endParaRPr lang="en-US" altLang="zh-CN" sz="201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010" b="1" kern="0" dirty="0" smtClean="0">
                <a:solidFill>
                  <a:srgbClr val="000000"/>
                </a:solidFill>
                <a:latin typeface="Times New Roman" pitchFamily="65" charset="-122"/>
                <a:ea typeface="宋体" pitchFamily="65" charset="-122"/>
              </a:rPr>
              <a:t>3.</a:t>
            </a:r>
            <a:r>
              <a:rPr lang="zh-CN" altLang="en-US" sz="2010" kern="0" dirty="0" smtClean="0">
                <a:solidFill>
                  <a:srgbClr val="000000"/>
                </a:solidFill>
                <a:latin typeface="Times New Roman" pitchFamily="65" charset="-122"/>
                <a:ea typeface="宋体" pitchFamily="65" charset="-122"/>
              </a:rPr>
              <a:t>内容:互相尊重主权和领土完整、互不侵犯、互不干涉内政、平等互</a:t>
            </a:r>
            <a:endParaRPr lang="zh-CN" altLang="en-US" sz="2010" dirty="0" smtClean="0"/>
          </a:p>
          <a:p>
            <a:pPr eaLnBrk="0" latinLnBrk="1" hangingPunct="0">
              <a:lnSpc>
                <a:spcPct val="150000"/>
              </a:lnSpc>
            </a:pPr>
            <a:r>
              <a:rPr lang="zh-CN" altLang="en-US" sz="2010" kern="0" dirty="0" smtClean="0">
                <a:solidFill>
                  <a:srgbClr val="000000"/>
                </a:solidFill>
                <a:latin typeface="Times New Roman" pitchFamily="65" charset="-122"/>
                <a:ea typeface="宋体" pitchFamily="65" charset="-122"/>
              </a:rPr>
              <a:t>利、和平共处。</a:t>
            </a:r>
            <a:endParaRPr lang="zh-CN" altLang="en-US" sz="2010" dirty="0" smtClean="0"/>
          </a:p>
          <a:p>
            <a:pPr marL="0" indent="0" eaLnBrk="0" latinLnBrk="1" hangingPunct="0">
              <a:lnSpc>
                <a:spcPct val="150000"/>
              </a:lnSpc>
              <a:spcBef>
                <a:spcPts val="0"/>
              </a:spcBef>
              <a:buNone/>
            </a:pPr>
            <a:endParaRPr lang="zh-CN" altLang="en-US" b="1"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2F53C806-B83C-4612-93BB-B6BD0ED12A55}">
  <ds:schemaRefs/>
</ds:datastoreItem>
</file>

<file path=customXml/itemProps10.xml><?xml version="1.0" encoding="utf-8"?>
<ds:datastoreItem xmlns:ds="http://schemas.openxmlformats.org/officeDocument/2006/customXml" ds:itemID="{B7D47172-7880-4922-8A76-A6F82CE40ADB}">
  <ds:schemaRefs/>
</ds:datastoreItem>
</file>

<file path=customXml/itemProps11.xml><?xml version="1.0" encoding="utf-8"?>
<ds:datastoreItem xmlns:ds="http://schemas.openxmlformats.org/officeDocument/2006/customXml" ds:itemID="{69EF1C4A-FC98-4353-A15C-F2BCF01AAAAF}">
  <ds:schemaRefs/>
</ds:datastoreItem>
</file>

<file path=customXml/itemProps12.xml><?xml version="1.0" encoding="utf-8"?>
<ds:datastoreItem xmlns:ds="http://schemas.openxmlformats.org/officeDocument/2006/customXml" ds:itemID="{3F0B7258-115E-4BF7-86E8-C7F960409DCA}">
  <ds:schemaRefs/>
</ds:datastoreItem>
</file>

<file path=customXml/itemProps13.xml><?xml version="1.0" encoding="utf-8"?>
<ds:datastoreItem xmlns:ds="http://schemas.openxmlformats.org/officeDocument/2006/customXml" ds:itemID="{70D2F97E-66A6-4F6B-B3D0-851A77CA64D2}">
  <ds:schemaRefs/>
</ds:datastoreItem>
</file>

<file path=customXml/itemProps14.xml><?xml version="1.0" encoding="utf-8"?>
<ds:datastoreItem xmlns:ds="http://schemas.openxmlformats.org/officeDocument/2006/customXml" ds:itemID="{8432822A-3C14-48E7-8E33-EB5956147767}">
  <ds:schemaRefs/>
</ds:datastoreItem>
</file>

<file path=customXml/itemProps15.xml><?xml version="1.0" encoding="utf-8"?>
<ds:datastoreItem xmlns:ds="http://schemas.openxmlformats.org/officeDocument/2006/customXml" ds:itemID="{249F09D9-A84B-4F96-8A37-93E660C22E9E}">
  <ds:schemaRefs/>
</ds:datastoreItem>
</file>

<file path=customXml/itemProps2.xml><?xml version="1.0" encoding="utf-8"?>
<ds:datastoreItem xmlns:ds="http://schemas.openxmlformats.org/officeDocument/2006/customXml" ds:itemID="{942952FF-DD60-4499-B478-AA49DDF21146}">
  <ds:schemaRefs/>
</ds:datastoreItem>
</file>

<file path=customXml/itemProps3.xml><?xml version="1.0" encoding="utf-8"?>
<ds:datastoreItem xmlns:ds="http://schemas.openxmlformats.org/officeDocument/2006/customXml" ds:itemID="{D3501769-FF23-410A-B8F3-E47D8DBCEFAB}">
  <ds:schemaRefs/>
</ds:datastoreItem>
</file>

<file path=customXml/itemProps4.xml><?xml version="1.0" encoding="utf-8"?>
<ds:datastoreItem xmlns:ds="http://schemas.openxmlformats.org/officeDocument/2006/customXml" ds:itemID="{847B2BE1-952F-406E-9464-CC61DB175F7E}">
  <ds:schemaRefs/>
</ds:datastoreItem>
</file>

<file path=customXml/itemProps5.xml><?xml version="1.0" encoding="utf-8"?>
<ds:datastoreItem xmlns:ds="http://schemas.openxmlformats.org/officeDocument/2006/customXml" ds:itemID="{AACB98DF-6DEC-4230-9DFF-DAF4F8369708}">
  <ds:schemaRefs/>
</ds:datastoreItem>
</file>

<file path=customXml/itemProps6.xml><?xml version="1.0" encoding="utf-8"?>
<ds:datastoreItem xmlns:ds="http://schemas.openxmlformats.org/officeDocument/2006/customXml" ds:itemID="{E3ADEAC2-2333-404D-8353-0446F21C3787}">
  <ds:schemaRefs/>
</ds:datastoreItem>
</file>

<file path=customXml/itemProps7.xml><?xml version="1.0" encoding="utf-8"?>
<ds:datastoreItem xmlns:ds="http://schemas.openxmlformats.org/officeDocument/2006/customXml" ds:itemID="{BE5E05C0-BF76-4AD2-8B3E-E4C4391309D1}">
  <ds:schemaRefs/>
</ds:datastoreItem>
</file>

<file path=customXml/itemProps8.xml><?xml version="1.0" encoding="utf-8"?>
<ds:datastoreItem xmlns:ds="http://schemas.openxmlformats.org/officeDocument/2006/customXml" ds:itemID="{A642732B-4B01-4558-AC22-FB56AF9D30AC}">
  <ds:schemaRefs/>
</ds:datastoreItem>
</file>

<file path=customXml/itemProps9.xml><?xml version="1.0" encoding="utf-8"?>
<ds:datastoreItem xmlns:ds="http://schemas.openxmlformats.org/officeDocument/2006/customXml" ds:itemID="{EEBE4813-2898-405A-86E8-3601ACE00C1F}">
  <ds:schemaRefs/>
</ds:datastoreItem>
</file>

<file path=docProps/app.xml><?xml version="1.0" encoding="utf-8"?>
<Properties xmlns="http://schemas.openxmlformats.org/officeDocument/2006/extended-properties" xmlns:vt="http://schemas.openxmlformats.org/officeDocument/2006/docPropsVTypes">
  <Template/>
  <TotalTime>39</TotalTime>
  <Words>1641</Words>
  <Application>Microsoft Office PowerPoint</Application>
  <PresentationFormat>Custom</PresentationFormat>
  <Paragraphs>130</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自定义设计方案</vt:lpstr>
      <vt:lpstr>高考历史（课标专用）</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高考历史（课标专用）</dc:title>
  <cp:lastModifiedBy>xbany</cp:lastModifiedBy>
  <cp:revision>1</cp:revision>
  <dcterms:modified xsi:type="dcterms:W3CDTF">2019-07-12T05:10:28Z</dcterms:modified>
</cp:coreProperties>
</file>