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23"/>
  </p:notesMasterIdLst>
  <p:sldIdLst>
    <p:sldId id="560" r:id="rId2"/>
    <p:sldId id="561" r:id="rId3"/>
    <p:sldId id="562" r:id="rId4"/>
    <p:sldId id="563" r:id="rId5"/>
    <p:sldId id="564" r:id="rId6"/>
    <p:sldId id="565" r:id="rId7"/>
    <p:sldId id="566" r:id="rId8"/>
    <p:sldId id="567" r:id="rId9"/>
    <p:sldId id="568" r:id="rId10"/>
    <p:sldId id="569" r:id="rId11"/>
    <p:sldId id="570" r:id="rId12"/>
    <p:sldId id="571" r:id="rId13"/>
    <p:sldId id="572" r:id="rId14"/>
    <p:sldId id="573" r:id="rId15"/>
    <p:sldId id="574" r:id="rId16"/>
    <p:sldId id="575" r:id="rId17"/>
    <p:sldId id="576" r:id="rId18"/>
    <p:sldId id="577" r:id="rId19"/>
    <p:sldId id="578" r:id="rId20"/>
    <p:sldId id="579" r:id="rId21"/>
    <p:sldId id="580"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E20000"/>
    <a:srgbClr val="FFE389"/>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777" autoAdjust="0"/>
    <p:restoredTop sz="92206" autoAdjust="0"/>
  </p:normalViewPr>
  <p:slideViewPr>
    <p:cSldViewPr>
      <p:cViewPr varScale="1">
        <p:scale>
          <a:sx n="83" d="100"/>
          <a:sy n="83" d="100"/>
        </p:scale>
        <p:origin x="-1176" y="-78"/>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2019-3-20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39962329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18063329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4021595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1697031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116499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35500223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1590357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7412948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2401858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2274555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p:txBody>
          <a:bodyPr/>
          <a:lstStyle/>
          <a:p>
            <a:fld id="{216C5678-EE20-4FA5-88E2-6E0BD67A2E26}" type="datetime1">
              <a:rPr lang="en-US" smtClean="0"/>
              <a:pPr/>
              <a:t>3/20/2019</a:t>
            </a:fld>
            <a:endParaRPr lang="en-US" dirty="0"/>
          </a:p>
        </p:txBody>
      </p:sp>
      <p:sp>
        <p:nvSpPr>
          <p:cNvPr id="8" name="Slide Number Placeholder 7"/>
          <p:cNvSpPr>
            <a:spLocks noGrp="1"/>
          </p:cNvSpPr>
          <p:nvPr>
            <p:ph type="sldNum" sz="quarter" idx="11"/>
          </p:nvPr>
        </p:nvSpPr>
        <p:spPr/>
        <p:txBody>
          <a:bodyPr/>
          <a:lstStyle/>
          <a:p>
            <a:fld id="{BA9B540C-44DA-4F69-89C9-7C84606640D3}" type="slidenum">
              <a:rPr lang="en-US" smtClean="0"/>
              <a:pPr/>
              <a:t>‹#›</a:t>
            </a:fld>
            <a:endParaRPr lang="en-US" dirty="0"/>
          </a:p>
        </p:txBody>
      </p:sp>
      <p:sp>
        <p:nvSpPr>
          <p:cNvPr id="9" name="Footer Placeholder 8"/>
          <p:cNvSpPr>
            <a:spLocks noGrp="1"/>
          </p:cNvSpPr>
          <p:nvPr>
            <p:ph type="ftr" sz="quarter" idx="12"/>
          </p:nvPr>
        </p:nvSpPr>
        <p:spPr/>
        <p:txBody>
          <a:bodyPr/>
          <a:lstStyle/>
          <a:p>
            <a:r>
              <a:rPr lang="en-US" smtClean="0"/>
              <a:t>Footer Text</a:t>
            </a:r>
            <a:endParaRPr lang="en-US"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EA051B39-B140-43FE-96DB-472A2B59CE7C}"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DA600BB2-27C5-458B-ABCE-839C88CF47CE}"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524809"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体系构建</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随堂演练</a:t>
            </a:r>
          </a:p>
        </p:txBody>
      </p:sp>
      <p:cxnSp>
        <p:nvCxnSpPr>
          <p:cNvPr id="8" name="直接连接符 7"/>
          <p:cNvCxnSpPr/>
          <p:nvPr userDrawn="1"/>
        </p:nvCxnSpPr>
        <p:spPr>
          <a:xfrm>
            <a:off x="5738301"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p:txBody>
          <a:bodyPr/>
          <a:lstStyle/>
          <a:p>
            <a:fld id="{B11D738E-8962-435F-8C43-147B8DD7E819}"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9CAEA93-55E7-4DA9-90C2-089A26EEFEC4}"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p:txBody>
          <a:bodyPr/>
          <a:lstStyle/>
          <a:p>
            <a:fld id="{E34CF3C7-6809-4F39-BD67-A75817BDDE0A}"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p:txBody>
          <a:bodyPr/>
          <a:lstStyle/>
          <a:p>
            <a:fld id="{F7EAEB24-CE78-465C-A726-91D0868FA48F}" type="datetime1">
              <a:rPr lang="en-US" smtClean="0"/>
              <a:pPr/>
              <a:t>3/20/2019</a:t>
            </a:fld>
            <a:endParaRPr lang="en-US"/>
          </a:p>
        </p:txBody>
      </p:sp>
      <p:sp>
        <p:nvSpPr>
          <p:cNvPr id="8" name="Footer Placeholder 7"/>
          <p:cNvSpPr>
            <a:spLocks noGrp="1"/>
          </p:cNvSpPr>
          <p:nvPr>
            <p:ph type="ftr" sz="quarter" idx="11"/>
          </p:nvPr>
        </p:nvSpPr>
        <p:spPr/>
        <p:txBody>
          <a:bodyPr/>
          <a:lstStyle/>
          <a:p>
            <a:r>
              <a:rPr lang="en-US" smtClean="0"/>
              <a:t>Footer Text</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0BAADF0-1749-4E8B-9691-B44A5F8C0895}" type="datetime1">
              <a:rPr lang="en-US" smtClean="0"/>
              <a:pPr/>
              <a:t>3/20/2019</a:t>
            </a:fld>
            <a:endParaRPr lang="en-US"/>
          </a:p>
        </p:txBody>
      </p:sp>
      <p:sp>
        <p:nvSpPr>
          <p:cNvPr id="4" name="Footer Placeholder 3"/>
          <p:cNvSpPr>
            <a:spLocks noGrp="1"/>
          </p:cNvSpPr>
          <p:nvPr>
            <p:ph type="ftr" sz="quarter" idx="11"/>
          </p:nvPr>
        </p:nvSpPr>
        <p:spPr/>
        <p:txBody>
          <a:bodyPr/>
          <a:lstStyle/>
          <a:p>
            <a:r>
              <a:rPr lang="en-US" smtClean="0"/>
              <a:t>Footer Text</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AF628A-A867-4937-BBE5-207DB6F9C51A}" type="datetime1">
              <a:rPr lang="en-US" smtClean="0"/>
              <a:pPr/>
              <a:t>3/20/2019</a:t>
            </a:fld>
            <a:endParaRPr lang="en-US"/>
          </a:p>
        </p:txBody>
      </p:sp>
      <p:sp>
        <p:nvSpPr>
          <p:cNvPr id="3" name="Footer Placeholder 2"/>
          <p:cNvSpPr>
            <a:spLocks noGrp="1"/>
          </p:cNvSpPr>
          <p:nvPr>
            <p:ph type="ftr" sz="quarter" idx="11"/>
          </p:nvPr>
        </p:nvSpPr>
        <p:spPr/>
        <p:txBody>
          <a:bodyPr/>
          <a:lstStyle/>
          <a:p>
            <a:r>
              <a:rPr lang="en-US" smtClean="0"/>
              <a:t>Footer Text</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18BBB94-68E6-4675-A946-F1C5994EDBD7}"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C3B8377-21E3-4835-B75D-4E2847E2750F}"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0C4986D-6BE9-4264-908F-02DB36FD8D6C}" type="datetime1">
              <a:rPr lang="en-US" smtClean="0"/>
              <a:pPr/>
              <a:t>3/20/2019</a:t>
            </a:fld>
            <a:endParaRPr lang="en-US"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n-US" smtClean="0"/>
              <a:t>Footer Text</a:t>
            </a:r>
            <a:endParaRPr lang="en-US"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A9B540C-44DA-4F69-89C9-7C84606640D3}" type="slidenum">
              <a:rPr lang="en-US" smtClean="0"/>
              <a:pPr/>
              <a:t>‹#›</a:t>
            </a:fld>
            <a:endParaRPr lang="en-US"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3" r:id="rId13"/>
    <p:sldLayoutId id="2147483661" r:id="rId14"/>
    <p:sldLayoutId id="2147483664" r:id="rId15"/>
    <p:sldLayoutId id="2147483665" r:id="rId16"/>
    <p:sldLayoutId id="2147483666" r:id="rId17"/>
    <p:sldLayoutId id="2147483667" r:id="rId18"/>
    <p:sldLayoutId id="2147483654" r:id="rId19"/>
    <p:sldLayoutId id="2147483656" r:id="rId20"/>
    <p:sldLayoutId id="2147483657" r:id="rId21"/>
    <p:sldLayoutId id="2147483658" r:id="rId22"/>
    <p:sldLayoutId id="2147483659" r:id="rId23"/>
  </p:sldLayoutIdLst>
  <p:hf hdr="0" ft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Office_Word___2.docx"/><Relationship Id="rId3" Type="http://schemas.openxmlformats.org/officeDocument/2006/relationships/slide" Target="slide14.xml"/><Relationship Id="rId7" Type="http://schemas.openxmlformats.org/officeDocument/2006/relationships/slide" Target="slide18.xml"/><Relationship Id="rId2" Type="http://schemas.openxmlformats.org/officeDocument/2006/relationships/slideLayout" Target="../slideLayouts/slideLayout17.xml"/><Relationship Id="rId1" Type="http://schemas.openxmlformats.org/officeDocument/2006/relationships/vmlDrawing" Target="../drawings/vmlDrawing2.vml"/><Relationship Id="rId6" Type="http://schemas.openxmlformats.org/officeDocument/2006/relationships/slide" Target="slide17.xml"/><Relationship Id="rId5" Type="http://schemas.openxmlformats.org/officeDocument/2006/relationships/slide" Target="slide16.xml"/><Relationship Id="rId4" Type="http://schemas.openxmlformats.org/officeDocument/2006/relationships/slide" Target="slide1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Office_Word___1.docx"/></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2881142"/>
            <a:ext cx="6948264" cy="954422"/>
          </a:xfrm>
        </p:spPr>
        <p:txBody>
          <a:bodyPr/>
          <a:lstStyle/>
          <a:p>
            <a:r>
              <a:rPr lang="zh-CN" altLang="zh-CN" sz="2700" dirty="0"/>
              <a:t>专题十三　中国特色的社会主义现代化之</a:t>
            </a:r>
            <a:r>
              <a:rPr lang="zh-CN" altLang="zh-CN" sz="2700" dirty="0" smtClean="0"/>
              <a:t>路</a:t>
            </a:r>
            <a:r>
              <a:rPr lang="en-US" altLang="zh-CN" sz="2700" dirty="0" smtClean="0"/>
              <a:t/>
            </a:r>
            <a:br>
              <a:rPr lang="en-US" altLang="zh-CN" sz="2700" dirty="0" smtClean="0"/>
            </a:br>
            <a:r>
              <a:rPr lang="en-US" altLang="zh-CN" sz="2700" dirty="0"/>
              <a:t> </a:t>
            </a:r>
            <a:r>
              <a:rPr lang="en-US" altLang="zh-CN" sz="2700" dirty="0" smtClean="0"/>
              <a:t>         ——</a:t>
            </a:r>
            <a:r>
              <a:rPr lang="zh-CN" altLang="zh-CN" sz="2700" dirty="0"/>
              <a:t>中共十一届三中全会至今</a:t>
            </a:r>
          </a:p>
        </p:txBody>
      </p:sp>
    </p:spTree>
    <p:extLst>
      <p:ext uri="{BB962C8B-B14F-4D97-AF65-F5344CB8AC3E}">
        <p14:creationId xmlns:p14="http://schemas.microsoft.com/office/powerpoint/2010/main" xmlns="" val="1474908043"/>
      </p:ext>
    </p:extLst>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三、新时期的理论成果、社会生活与科技文化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新时期的理论成果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邓小平理论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发展</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创立了建设有中国特色社会主义理论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中共十三大系统提出了社会主义初级阶段理论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规定党在社会主义初级阶段的基本路线。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深化</a:t>
            </a:r>
            <a:r>
              <a:rPr lang="en-US" altLang="zh-CN" sz="2200">
                <a:solidFill>
                  <a:srgbClr val="000000"/>
                </a:solidFill>
                <a:latin typeface="Times New Roman" panose="02020603050405020304" pitchFamily="18" charset="0"/>
                <a:cs typeface="Times New Roman" panose="02020603050405020304" pitchFamily="18" charset="0"/>
              </a:rPr>
              <a:t>:1992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邓小平发表南方谈话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阐明了社会主义的本质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中共十四大正式确立了建立社会主义市场经济体制的目标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中共十五大决定把邓小平理论确立为党的指导思想。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三个代表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重要思想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是指导中国特色社会主义事业不断开创新局面的强大思想武器。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25403721"/>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科学发展观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是马克思主义关于发展的世界观和方法论的集中体现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对新形势下实现什么样的发展、怎样发展的重大问题作出了科学回答。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习近平新时代中国特色社会主义思想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是马克思主义中国化最新成果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是中国特色社会主义理论体系的重要组成部分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是全党全国人民为实现中华民族伟大复兴而奋斗的行动指南。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62913661"/>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3" name="矩形 2"/>
          <p:cNvSpPr>
            <a:spLocks noChangeAspect="1"/>
          </p:cNvSpPr>
          <p:nvPr/>
        </p:nvSpPr>
        <p:spPr>
          <a:xfrm>
            <a:off x="508000" y="1701069"/>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新时期的社会生活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物质生活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人们的衣食住行发生了翻天覆地的变化。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交通事业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2006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青藏铁路全线通车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给拉萨的旅游业和商业带来繁荣。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改革开放后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中国已发展成为世界民航大国。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smtClean="0">
                <a:solidFill>
                  <a:srgbClr val="000000"/>
                </a:solidFill>
                <a:latin typeface="Times New Roman" panose="02020603050405020304" pitchFamily="18" charset="0"/>
                <a:cs typeface="Times New Roman" panose="02020603050405020304" pitchFamily="18" charset="0"/>
              </a:rPr>
              <a:t>通</a:t>
            </a:r>
            <a:r>
              <a:rPr lang="zh-CN" altLang="en-US" sz="2200" dirty="0" smtClean="0">
                <a:solidFill>
                  <a:srgbClr val="000000"/>
                </a:solidFill>
                <a:latin typeface="Times New Roman" panose="02020603050405020304" pitchFamily="18" charset="0"/>
                <a:cs typeface="Times New Roman" panose="02020603050405020304" pitchFamily="18" charset="0"/>
              </a:rPr>
              <a:t>信</a:t>
            </a:r>
            <a:r>
              <a:rPr lang="zh-CN" altLang="zh-CN" sz="2200" dirty="0" smtClean="0">
                <a:solidFill>
                  <a:srgbClr val="000000"/>
                </a:solidFill>
                <a:latin typeface="Times New Roman" panose="02020603050405020304" pitchFamily="18" charset="0"/>
                <a:cs typeface="Times New Roman" panose="02020603050405020304" pitchFamily="18" charset="0"/>
              </a:rPr>
              <a:t>事业</a:t>
            </a:r>
            <a:r>
              <a:rPr lang="en-US" altLang="zh-CN" sz="2200" dirty="0">
                <a:solidFill>
                  <a:srgbClr val="000000"/>
                </a:solidFill>
                <a:latin typeface="Times New Roman" panose="02020603050405020304" pitchFamily="18" charset="0"/>
                <a:cs typeface="Times New Roman" panose="02020603050405020304" pitchFamily="18" charset="0"/>
              </a:rPr>
              <a:t>:2003</a:t>
            </a:r>
            <a:r>
              <a:rPr lang="zh-CN" altLang="zh-CN" sz="2200" dirty="0">
                <a:solidFill>
                  <a:srgbClr val="000000"/>
                </a:solidFill>
                <a:latin typeface="Times New Roman" panose="02020603050405020304" pitchFamily="18" charset="0"/>
                <a:cs typeface="Times New Roman" panose="02020603050405020304" pitchFamily="18" charset="0"/>
              </a:rPr>
              <a:t>年末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中国拥有的固定电话和移动电话数量跃居世界第一位。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大众传媒</a:t>
            </a:r>
            <a:r>
              <a:rPr lang="en-US" altLang="zh-CN" sz="2200" dirty="0">
                <a:solidFill>
                  <a:srgbClr val="000000"/>
                </a:solidFill>
                <a:latin typeface="Times New Roman" panose="02020603050405020304" pitchFamily="18" charset="0"/>
                <a:cs typeface="Times New Roman" panose="02020603050405020304" pitchFamily="18" charset="0"/>
              </a:rPr>
              <a:t>:1994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中国正式接入互联网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不仅改变了人们的生活方式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也改变着人们的生产、学习、娱乐方式。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35717696"/>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 name="矩形 1"/>
          <p:cNvSpPr>
            <a:spLocks noChangeAspect="1"/>
          </p:cNvSpPr>
          <p:nvPr/>
        </p:nvSpPr>
        <p:spPr>
          <a:xfrm>
            <a:off x="508000" y="1196752"/>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新时期的科技与文教事业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科技新成就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载人航天</a:t>
            </a:r>
            <a:r>
              <a:rPr lang="en-US" altLang="zh-CN" sz="2200" dirty="0">
                <a:solidFill>
                  <a:srgbClr val="000000"/>
                </a:solidFill>
                <a:latin typeface="Times New Roman" panose="02020603050405020304" pitchFamily="18" charset="0"/>
                <a:cs typeface="Times New Roman" panose="02020603050405020304" pitchFamily="18" charset="0"/>
              </a:rPr>
              <a:t>:2003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神舟五号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飞船发射成功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中国成为世界上第三个掌握载人航天技术的国家。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信息技术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改革开放后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银河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系列电子计算机研究取得突破。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生物技术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中国在依靠基因工程技术改良动植物品种、治疗人类重大疾病的药物研究等方面达到了国际先进水平。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文学艺术的发展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坚持贯彻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文学艺术重现生机。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教育事业的发展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三个面向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的指导方针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科教兴国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普及九年义务教育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完善中高等教育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推动西部和少数民族地区教育的发展。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3814379"/>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9" name="椭圆 8">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10" name="椭圆 9">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2" name="椭圆 11">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1458110"/>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实现了土地集体所有权与经营权的分离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确立了土地集体所有制基础上以户为单位的新型农业耕作模式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新型农业耕作模式</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有利于农业规模化</a:t>
            </a:r>
            <a:r>
              <a:rPr lang="zh-CN" altLang="zh-CN" sz="2200" dirty="0" smtClean="0">
                <a:solidFill>
                  <a:srgbClr val="000000"/>
                </a:solidFill>
                <a:latin typeface="Times New Roman" panose="02020603050405020304" pitchFamily="18" charset="0"/>
                <a:cs typeface="Times New Roman" panose="02020603050405020304" pitchFamily="18" charset="0"/>
              </a:rPr>
              <a:t>生产</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不利于集体经济的发展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促进了农业科技的</a:t>
            </a:r>
            <a:r>
              <a:rPr lang="zh-CN" altLang="zh-CN" sz="2200" dirty="0" smtClean="0">
                <a:solidFill>
                  <a:srgbClr val="000000"/>
                </a:solidFill>
                <a:latin typeface="Times New Roman" panose="02020603050405020304" pitchFamily="18" charset="0"/>
                <a:cs typeface="Times New Roman" panose="02020603050405020304" pitchFamily="18" charset="0"/>
              </a:rPr>
              <a:t>提高</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推动了农业生产商品化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1889487" y="2265329"/>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4" name="矩形 3"/>
          <p:cNvSpPr>
            <a:spLocks noChangeAspect="1"/>
          </p:cNvSpPr>
          <p:nvPr/>
        </p:nvSpPr>
        <p:spPr>
          <a:xfrm>
            <a:off x="508000" y="3494387"/>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可知题干中的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新型农业耕作模式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指的是家庭承包责任制。家庭承包责任制是将集体劳动变成个体劳动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不利于规模化生产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家庭承包责任制充分调动了农民的生产积极性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促进了集体经济的发展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个体劳动的形式不利于改进生产技术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农民生产积极性的提高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促进了生产力的发展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多余的产品必然会流向市场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对农业商品化有一定的推动作用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5" name="椭圆 14">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6" name="椭圆 15">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1" name="椭圆 10">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1426598"/>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《广东省经济特区条例》</a:t>
            </a:r>
            <a:r>
              <a:rPr lang="zh-CN" altLang="zh-CN" sz="2200" dirty="0">
                <a:solidFill>
                  <a:srgbClr val="000000"/>
                </a:solidFill>
                <a:latin typeface="Times New Roman" panose="02020603050405020304" pitchFamily="18" charset="0"/>
                <a:cs typeface="Times New Roman" panose="02020603050405020304" pitchFamily="18" charset="0"/>
              </a:rPr>
              <a:t>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客商将所得利润用于在特区内进行再投资为期五年以上者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可申请减免用于再投资部分的所得税。这一规定有助于</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鼓励客商在特区长期投资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增强政府对经济计划的管理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合理规范客商的企业经营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国有企业获得融资的渠道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2586949" y="2233817"/>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4" name="矩形 3"/>
          <p:cNvSpPr>
            <a:spLocks noChangeAspect="1"/>
          </p:cNvSpPr>
          <p:nvPr/>
        </p:nvSpPr>
        <p:spPr>
          <a:xfrm>
            <a:off x="508000" y="4255692"/>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客商将所得利润用于在特区内进行再投资为期五年以上者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可申请减免用于再投资部分的所得税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可知这一规定有助于鼓励客商在特区长期投资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材料反映了鼓励市场投资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并非对经济计划管理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材料未涉及合理规范客商的企业经营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材料未涉及国有企业融资问题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1197454"/>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5" name="椭圆 14">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6" name="椭圆 1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1" name="椭圆 10">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1526707"/>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习</a:t>
            </a:r>
            <a:r>
              <a:rPr lang="zh-CN" altLang="zh-CN" sz="2200" dirty="0">
                <a:solidFill>
                  <a:srgbClr val="000000"/>
                </a:solidFill>
                <a:latin typeface="Times New Roman" panose="02020603050405020304" pitchFamily="18" charset="0"/>
                <a:cs typeface="Times New Roman" panose="02020603050405020304" pitchFamily="18" charset="0"/>
              </a:rPr>
              <a:t>近平总书记在外交利益方面倡导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既以为人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己愈有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既以与人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己愈多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的外交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在外交理念方面表达了承担更多国际责任和义务的担当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同乘发展快车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和欢迎各国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搭便车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的新理论。这表明中国</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已处于世界外交舞台中心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成为世界各国外交的领跑者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为国际社会广泛认可和接受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树立大国外交的思想范式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1752495" y="2736201"/>
            <a:ext cx="442750" cy="46974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4" name="矩形 3"/>
          <p:cNvSpPr>
            <a:spLocks noChangeAspect="1"/>
          </p:cNvSpPr>
          <p:nvPr/>
        </p:nvSpPr>
        <p:spPr>
          <a:xfrm>
            <a:off x="508000" y="475940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既以为人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己愈有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既以与人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己愈多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承担更多国际责任和义务的担当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等信息体现了中国的外交理念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反映了中国树立大国外交的思想范式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53452086"/>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椭圆 10">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1394647"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15" name="椭圆 14">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1515957"/>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.1993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国务院发布《关于加快粮食流通体制改革的通知》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要求农产品形成以市场购销为主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合同订购为辅的格局。</a:t>
            </a:r>
            <a:r>
              <a:rPr lang="en-US" altLang="zh-CN" sz="2200">
                <a:solidFill>
                  <a:srgbClr val="000000"/>
                </a:solidFill>
                <a:latin typeface="Times New Roman" panose="02020603050405020304" pitchFamily="18" charset="0"/>
                <a:cs typeface="Times New Roman" panose="02020603050405020304" pitchFamily="18" charset="0"/>
              </a:rPr>
              <a:t>1993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在全国范围内取消了实行</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多年的口粮定量办法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价格随行就市。这表明当时中国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社会主义市场经济体制</a:t>
            </a:r>
            <a:r>
              <a:rPr lang="zh-CN" altLang="zh-CN" sz="2200" smtClean="0">
                <a:solidFill>
                  <a:srgbClr val="000000"/>
                </a:solidFill>
                <a:latin typeface="Times New Roman" panose="02020603050405020304" pitchFamily="18" charset="0"/>
                <a:cs typeface="Times New Roman" panose="02020603050405020304" pitchFamily="18" charset="0"/>
              </a:rPr>
              <a:t>建立</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改革开放后工业发展迅速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经济体制由计划向市场</a:t>
            </a:r>
            <a:r>
              <a:rPr lang="zh-CN" altLang="zh-CN" sz="2200" smtClean="0">
                <a:solidFill>
                  <a:srgbClr val="000000"/>
                </a:solidFill>
                <a:latin typeface="Times New Roman" panose="02020603050405020304" pitchFamily="18" charset="0"/>
                <a:cs typeface="Times New Roman" panose="02020603050405020304" pitchFamily="18" charset="0"/>
              </a:rPr>
              <a:t>过渡</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粮食的产量位居世界前列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16" name="矩形 15"/>
          <p:cNvSpPr>
            <a:spLocks noChangeAspect="1"/>
          </p:cNvSpPr>
          <p:nvPr/>
        </p:nvSpPr>
        <p:spPr>
          <a:xfrm>
            <a:off x="2195736" y="2731471"/>
            <a:ext cx="442750" cy="463204"/>
          </a:xfrm>
          <a:prstGeom prst="rect">
            <a:avLst/>
          </a:prstGeom>
        </p:spPr>
        <p:txBody>
          <a:bodyPr wrap="square">
            <a:spAutoFit/>
          </a:bodyPr>
          <a:lstStyle/>
          <a:p>
            <a:pPr>
              <a:lnSpc>
                <a:spcPct val="120000"/>
              </a:lnSpc>
            </a:pPr>
            <a:r>
              <a:rPr lang="en-US" altLang="zh-CN" sz="2200" smtClean="0">
                <a:solidFill>
                  <a:srgbClr val="FF0000"/>
                </a:solidFill>
              </a:rPr>
              <a:t>C</a:t>
            </a:r>
            <a:endParaRPr lang="zh-CN" altLang="en-US" sz="2200" dirty="0">
              <a:solidFill>
                <a:srgbClr val="FF0000"/>
              </a:solidFill>
            </a:endParaRPr>
          </a:p>
        </p:txBody>
      </p:sp>
      <p:sp>
        <p:nvSpPr>
          <p:cNvPr id="6" name="矩形 5"/>
          <p:cNvSpPr>
            <a:spLocks noChangeAspect="1"/>
          </p:cNvSpPr>
          <p:nvPr/>
        </p:nvSpPr>
        <p:spPr>
          <a:xfrm>
            <a:off x="508000" y="3995421"/>
            <a:ext cx="8240464" cy="2529923"/>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中国社会主义市场经济体制是在</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世纪初建立起来的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改革开放后工业发展迅速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但这与材料中粮食流通体制改革无关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要求农产品形成以市场购销为主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合同订购为辅的格局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取消</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口粮定量办法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价格随行就市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可知中国经济体制由计划经济逐步向市场经济过渡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材料是关于粮食流通体制及口粮定量办法的调整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与粮食产量无关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74970154"/>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椭圆 10">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7" name="椭圆 6">
            <a:hlinkClick r:id="rId6" action="ppaction://hlinksldjump"/>
          </p:cNvPr>
          <p:cNvSpPr/>
          <p:nvPr/>
        </p:nvSpPr>
        <p:spPr>
          <a:xfrm>
            <a:off x="1727684"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5</a:t>
            </a:r>
            <a:endParaRPr lang="zh-CN" altLang="en-US" dirty="0">
              <a:solidFill>
                <a:schemeClr val="bg1"/>
              </a:solidFill>
            </a:endParaRPr>
          </a:p>
        </p:txBody>
      </p:sp>
      <p:sp>
        <p:nvSpPr>
          <p:cNvPr id="3" name="矩形 2"/>
          <p:cNvSpPr>
            <a:spLocks noChangeAspect="1"/>
          </p:cNvSpPr>
          <p:nvPr/>
        </p:nvSpPr>
        <p:spPr>
          <a:xfrm>
            <a:off x="508000" y="1426904"/>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东北</a:t>
            </a:r>
            <a:r>
              <a:rPr lang="zh-CN" altLang="zh-CN" sz="2200">
                <a:solidFill>
                  <a:srgbClr val="000000"/>
                </a:solidFill>
                <a:latin typeface="Times New Roman" panose="02020603050405020304" pitchFamily="18" charset="0"/>
                <a:cs typeface="Times New Roman" panose="02020603050405020304" pitchFamily="18" charset="0"/>
              </a:rPr>
              <a:t>地区</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zh-CN" altLang="en-US" sz="2200">
                <a:solidFill>
                  <a:srgbClr val="000000"/>
                </a:solidFill>
                <a:latin typeface="Times New Roman" panose="02020603050405020304" pitchFamily="18" charset="0"/>
                <a:cs typeface="Times New Roman" panose="02020603050405020304" pitchFamily="18" charset="0"/>
              </a:rPr>
              <a:t>中华人民共和国</a:t>
            </a:r>
            <a:r>
              <a:rPr lang="zh-CN" altLang="zh-CN" sz="2200" smtClean="0">
                <a:solidFill>
                  <a:srgbClr val="000000"/>
                </a:solidFill>
                <a:latin typeface="Times New Roman" panose="02020603050405020304" pitchFamily="18" charset="0"/>
                <a:cs typeface="Times New Roman" panose="02020603050405020304" pitchFamily="18" charset="0"/>
              </a:rPr>
              <a:t>工业</a:t>
            </a:r>
            <a:r>
              <a:rPr lang="zh-CN" altLang="zh-CN" sz="2200" dirty="0">
                <a:solidFill>
                  <a:srgbClr val="000000"/>
                </a:solidFill>
                <a:latin typeface="Times New Roman" panose="02020603050405020304" pitchFamily="18" charset="0"/>
                <a:cs typeface="Times New Roman" panose="02020603050405020304" pitchFamily="18" charset="0"/>
              </a:rPr>
              <a:t>的摇篮和重要的工业基地。阅读材料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1950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毛泽东就我国工业化和经济建设发表了具有重大和深远意义的讲话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把建设东北工业基地的重大任务提到全党面前。他指出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东北条件比全国较好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把敌人赶走了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土地改革完成了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已经转入到经济建设。东北是全国的工业基地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希望搞好东北工业基地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给全国出机器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给全国出专家。</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在苏联和其他友好国家的帮助下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全国范围内新建、改建了</a:t>
            </a:r>
            <a:r>
              <a:rPr lang="en-US" altLang="zh-CN" sz="2200" dirty="0">
                <a:solidFill>
                  <a:srgbClr val="000000"/>
                </a:solidFill>
                <a:latin typeface="Times New Roman" panose="02020603050405020304" pitchFamily="18" charset="0"/>
                <a:cs typeface="Times New Roman" panose="02020603050405020304" pitchFamily="18" charset="0"/>
              </a:rPr>
              <a:t>156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个重点项目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其中有</a:t>
            </a:r>
            <a:r>
              <a:rPr lang="en-US" altLang="zh-CN" sz="2200" dirty="0">
                <a:solidFill>
                  <a:srgbClr val="000000"/>
                </a:solidFill>
                <a:latin typeface="Times New Roman" panose="02020603050405020304" pitchFamily="18" charset="0"/>
                <a:cs typeface="Times New Roman" panose="02020603050405020304" pitchFamily="18" charset="0"/>
              </a:rPr>
              <a:t>57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项落户东北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约占全国的三分之一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从而奠定了东北重工业区的基础。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摘编自郭永虎《毛泽东与东北老工业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基地的建设与发展》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63989135"/>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椭圆 10">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7" name="椭圆 6">
            <a:hlinkClick r:id="rId6" action="ppaction://hlinksldjump"/>
          </p:cNvPr>
          <p:cNvSpPr/>
          <p:nvPr/>
        </p:nvSpPr>
        <p:spPr>
          <a:xfrm>
            <a:off x="1727684"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5</a:t>
            </a:r>
            <a:endParaRPr lang="zh-CN" altLang="en-US" dirty="0">
              <a:solidFill>
                <a:schemeClr val="bg1"/>
              </a:solidFill>
            </a:endParaRPr>
          </a:p>
        </p:txBody>
      </p:sp>
      <p:sp>
        <p:nvSpPr>
          <p:cNvPr id="4" name="矩形 3"/>
          <p:cNvSpPr>
            <a:spLocks noChangeAspect="1"/>
          </p:cNvSpPr>
          <p:nvPr/>
        </p:nvSpPr>
        <p:spPr>
          <a:xfrm>
            <a:off x="508000" y="135522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改革开放以来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政府重点支持优势产业、大企业和企业集团的发展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以及对国企进行股份制改造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非国有经济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特别是民营经济很难进入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其他产业也难以发展起来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在计划经济向市场经济转轨过程中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东北三省错失了乡镇企业、轻工业大发展的历史性机遇。</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国家指令性计划指标已降到</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黑龙江仍高达</a:t>
            </a:r>
            <a:r>
              <a:rPr lang="en-US" altLang="zh-CN" sz="2200" dirty="0">
                <a:solidFill>
                  <a:srgbClr val="000000"/>
                </a:solidFill>
                <a:latin typeface="Times New Roman" panose="02020603050405020304" pitchFamily="18" charset="0"/>
                <a:cs typeface="Times New Roman" panose="02020603050405020304" pitchFamily="18" charset="0"/>
              </a:rPr>
              <a:t>52%,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产品又大都被低价调拨。东北地区仍然存在着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等、靠、要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缺乏对市场的认识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不善于捕捉机遇</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老企业、矿城较多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工伤人员多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矿工退休年龄早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医疗费用中职业病、慢性病费用所占比例大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养老保险、医疗保险和失业保险的支出均高于全国平均水平。</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长春市工业设备的平均役龄在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年以上的约占</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万多台机床中</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年代水平的约占</a:t>
            </a:r>
            <a:r>
              <a:rPr lang="en-US" altLang="zh-CN" sz="2200" dirty="0">
                <a:solidFill>
                  <a:srgbClr val="000000"/>
                </a:solidFill>
                <a:latin typeface="Times New Roman" panose="02020603050405020304" pitchFamily="18" charset="0"/>
                <a:cs typeface="Times New Roman" panose="02020603050405020304" pitchFamily="18" charset="0"/>
              </a:rPr>
              <a:t>17%,70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年代水平的占</a:t>
            </a:r>
            <a:r>
              <a:rPr lang="en-US" altLang="zh-CN" sz="2200" dirty="0">
                <a:solidFill>
                  <a:srgbClr val="000000"/>
                </a:solidFill>
                <a:latin typeface="Times New Roman" panose="02020603050405020304" pitchFamily="18" charset="0"/>
                <a:cs typeface="Times New Roman" panose="02020603050405020304" pitchFamily="18" charset="0"/>
              </a:rPr>
              <a:t>47.2%,60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年代水平的占</a:t>
            </a:r>
            <a:r>
              <a:rPr lang="en-US" altLang="zh-CN" sz="2200" dirty="0">
                <a:solidFill>
                  <a:srgbClr val="000000"/>
                </a:solidFill>
                <a:latin typeface="Times New Roman" panose="02020603050405020304" pitchFamily="18" charset="0"/>
                <a:cs typeface="Times New Roman" panose="02020603050405020304" pitchFamily="18" charset="0"/>
              </a:rPr>
              <a:t>19.7%,50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年代水平的占</a:t>
            </a:r>
            <a:r>
              <a:rPr lang="en-US" altLang="zh-CN" sz="2200" dirty="0">
                <a:solidFill>
                  <a:srgbClr val="000000"/>
                </a:solidFill>
                <a:latin typeface="Times New Roman" panose="02020603050405020304" pitchFamily="18" charset="0"/>
                <a:cs typeface="Times New Roman" panose="02020603050405020304" pitchFamily="18" charset="0"/>
              </a:rPr>
              <a:t>15.4%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摘编自邹富《东北老工业基地的困境及出路》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48200501"/>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pic>
        <p:nvPicPr>
          <p:cNvPr id="2" name="图片 1"/>
          <p:cNvPicPr>
            <a:picLocks noChangeAspect="1"/>
          </p:cNvPicPr>
          <p:nvPr/>
        </p:nvPicPr>
        <p:blipFill>
          <a:blip r:embed="rId3"/>
          <a:stretch>
            <a:fillRect/>
          </a:stretch>
        </p:blipFill>
        <p:spPr>
          <a:xfrm>
            <a:off x="1442919" y="1003418"/>
            <a:ext cx="6258161" cy="5707128"/>
          </a:xfrm>
          <a:prstGeom prst="rect">
            <a:avLst/>
          </a:prstGeom>
        </p:spPr>
      </p:pic>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椭圆 10">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7" name="椭圆 6">
            <a:hlinkClick r:id="rId6" action="ppaction://hlinksldjump"/>
          </p:cNvPr>
          <p:cNvSpPr/>
          <p:nvPr/>
        </p:nvSpPr>
        <p:spPr>
          <a:xfrm>
            <a:off x="1727684"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5</a:t>
            </a:r>
            <a:endParaRPr lang="zh-CN" altLang="en-US" dirty="0">
              <a:solidFill>
                <a:schemeClr val="bg1"/>
              </a:solidFill>
            </a:endParaRPr>
          </a:p>
        </p:txBody>
      </p:sp>
      <p:sp>
        <p:nvSpPr>
          <p:cNvPr id="3" name="矩形 2"/>
          <p:cNvSpPr>
            <a:spLocks noChangeAspect="1"/>
          </p:cNvSpPr>
          <p:nvPr/>
        </p:nvSpPr>
        <p:spPr>
          <a:xfrm>
            <a:off x="508000" y="2697304"/>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概括东北老工业基地形成的原因和主要作用。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国家重点扶持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一五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东北条件较好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东北是全国工业基地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苏联的援助。作用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奠定了东北重工业区的基础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或带动全国工业化发展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4911831"/>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1" name="椭圆 10">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7" name="椭圆 6">
            <a:hlinkClick r:id="rId7" action="ppaction://hlinksldjump"/>
          </p:cNvPr>
          <p:cNvSpPr/>
          <p:nvPr/>
        </p:nvSpPr>
        <p:spPr>
          <a:xfrm>
            <a:off x="1727684"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5</a:t>
            </a:r>
            <a:endParaRPr lang="zh-CN" altLang="en-US" dirty="0">
              <a:solidFill>
                <a:schemeClr val="bg1"/>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71815228"/>
              </p:ext>
            </p:extLst>
          </p:nvPr>
        </p:nvGraphicFramePr>
        <p:xfrm>
          <a:off x="877455" y="2935335"/>
          <a:ext cx="7389091" cy="4215213"/>
        </p:xfrm>
        <a:graphic>
          <a:graphicData uri="http://schemas.openxmlformats.org/presentationml/2006/ole">
            <p:oleObj spid="_x0000_s55298" name="文档" r:id="rId8" imgW="3998962" imgH="2281959" progId="Word.Document.12">
              <p:embed/>
            </p:oleObj>
          </a:graphicData>
        </a:graphic>
      </p:graphicFrame>
      <p:sp>
        <p:nvSpPr>
          <p:cNvPr id="5" name="矩形 4"/>
          <p:cNvSpPr>
            <a:spLocks noChangeAspect="1"/>
          </p:cNvSpPr>
          <p:nvPr/>
        </p:nvSpPr>
        <p:spPr>
          <a:xfrm>
            <a:off x="508000" y="1319986"/>
            <a:ext cx="8128000" cy="16769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根据材料二并结合所学知识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东北工业的困境和突破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为主题进行论证。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史论结合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行文流畅</a:t>
            </a:r>
            <a:r>
              <a:rPr lang="en-US" altLang="zh-CN" sz="2200" dirty="0">
                <a:solidFill>
                  <a:srgbClr val="000000"/>
                </a:solidFill>
                <a:latin typeface="Times New Roman" panose="02020603050405020304" pitchFamily="18" charset="0"/>
                <a:cs typeface="Times New Roman" panose="02020603050405020304" pitchFamily="18" charset="0"/>
              </a:rPr>
              <a:t>;250</a:t>
            </a:r>
            <a:r>
              <a:rPr lang="zh-CN" altLang="zh-CN" sz="2200" dirty="0">
                <a:solidFill>
                  <a:srgbClr val="000000"/>
                </a:solidFill>
                <a:latin typeface="Times New Roman" panose="02020603050405020304" pitchFamily="18" charset="0"/>
                <a:cs typeface="Times New Roman" panose="02020603050405020304" pitchFamily="18" charset="0"/>
              </a:rPr>
              <a:t>字左右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6643759"/>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625475972"/>
              </p:ext>
            </p:extLst>
          </p:nvPr>
        </p:nvGraphicFramePr>
        <p:xfrm>
          <a:off x="508000" y="1457977"/>
          <a:ext cx="8128000" cy="4196045"/>
        </p:xfrm>
        <a:graphic>
          <a:graphicData uri="http://schemas.openxmlformats.org/presentationml/2006/ole">
            <p:oleObj spid="_x0000_s54274" name="文档" r:id="rId4" imgW="3957084" imgH="2043250" progId="Word.Document.12">
              <p:embed/>
            </p:oleObj>
          </a:graphicData>
        </a:graphic>
      </p:graphicFrame>
    </p:spTree>
    <p:extLst>
      <p:ext uri="{BB962C8B-B14F-4D97-AF65-F5344CB8AC3E}">
        <p14:creationId xmlns:p14="http://schemas.microsoft.com/office/powerpoint/2010/main" xmlns="" val="2926956267"/>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 name="矩形 1"/>
          <p:cNvSpPr>
            <a:spLocks noChangeAspect="1"/>
          </p:cNvSpPr>
          <p:nvPr/>
        </p:nvSpPr>
        <p:spPr>
          <a:xfrm>
            <a:off x="508000" y="1236647"/>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一、改革开放以来的中国内政和外交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民主与法制建设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依法治国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1978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中共十一届三中全会提出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有法可依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有法必依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执法必严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违法必究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的法制建设方针。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颁布了</a:t>
            </a:r>
            <a:r>
              <a:rPr lang="en-US" altLang="zh-CN" sz="2200" dirty="0">
                <a:solidFill>
                  <a:srgbClr val="000000"/>
                </a:solidFill>
                <a:latin typeface="Times New Roman" panose="02020603050405020304" pitchFamily="18" charset="0"/>
                <a:cs typeface="Times New Roman" panose="02020603050405020304" pitchFamily="18" charset="0"/>
              </a:rPr>
              <a:t>1982</a:t>
            </a:r>
            <a:r>
              <a:rPr lang="zh-CN" altLang="zh-CN" sz="2200" dirty="0">
                <a:solidFill>
                  <a:srgbClr val="000000"/>
                </a:solidFill>
                <a:latin typeface="Times New Roman" panose="02020603050405020304" pitchFamily="18" charset="0"/>
                <a:cs typeface="Times New Roman" panose="02020603050405020304" pitchFamily="18" charset="0"/>
              </a:rPr>
              <a:t>年宪法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并进行了多次修订。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相继出台了各种法律法规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逐步建成了比较完备的法律体系。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1999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依法治国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被正式写入宪法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中国进入建设法制化社会的新时期。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平反冤假错案的同时进行政治体制改革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改进人民代表大会制度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完善政治协商制度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加强基层政权和基层民主建设。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基层民主选举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包括农村村民自治制度和城市居民自治制度。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一国两制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的理论与实践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理论</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年代初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邓小平提出了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一国两制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的伟大构想。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和平统一、一国两制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是完成祖国统一大业的基本方针。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在一个中国的前提下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国家的主体实行社会主义制度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台湾、香港和澳门保持原有的资本主义制度长期不变。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实践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1997</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中国政府恢复对香港行使主权。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1999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中国政府恢复对澳门行使主权。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一国两制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的指导下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海峡两岸关系得到发展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两岸交流不断增强。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40729862"/>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全方位外交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反对霸权主义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维护世界和平。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奉行不结盟、全方位的外交政策。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开展以联合国为中心的多边外交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积极参与地区性国际组织的外交活动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发展与周边国家的睦邻友好关系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中国特色大国外交全面推进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形成全方位、多层次、立体化的外交布局。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中国的国际地位不断提高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成为维护和促进世界和平、稳定与发展的坚定力量。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94211442"/>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3" name="矩形 2"/>
          <p:cNvSpPr>
            <a:spLocks noChangeAspect="1"/>
          </p:cNvSpPr>
          <p:nvPr/>
        </p:nvSpPr>
        <p:spPr>
          <a:xfrm>
            <a:off x="508000" y="1108023"/>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二、中国特色社会主义建设道路的确立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中共十一届三中全会及经济体制改革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中共十一届三中全会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实现</a:t>
            </a:r>
            <a:r>
              <a:rPr lang="zh-CN" altLang="zh-CN" sz="2200" smtClean="0">
                <a:solidFill>
                  <a:srgbClr val="000000"/>
                </a:solidFill>
                <a:latin typeface="Times New Roman" panose="02020603050405020304" pitchFamily="18" charset="0"/>
                <a:cs typeface="Times New Roman" panose="02020603050405020304" pitchFamily="18" charset="0"/>
              </a:rPr>
              <a:t>工作</a:t>
            </a:r>
            <a:r>
              <a:rPr lang="zh-CN" altLang="en-US" sz="2200">
                <a:solidFill>
                  <a:srgbClr val="000000"/>
                </a:solidFill>
                <a:latin typeface="Times New Roman" panose="02020603050405020304" pitchFamily="18" charset="0"/>
                <a:cs typeface="Times New Roman" panose="02020603050405020304" pitchFamily="18" charset="0"/>
              </a:rPr>
              <a:t>重点</a:t>
            </a:r>
            <a:r>
              <a:rPr lang="zh-CN" altLang="zh-CN" sz="2200" smtClean="0">
                <a:solidFill>
                  <a:srgbClr val="000000"/>
                </a:solidFill>
                <a:latin typeface="Times New Roman" panose="02020603050405020304" pitchFamily="18" charset="0"/>
                <a:cs typeface="Times New Roman" panose="02020603050405020304" pitchFamily="18" charset="0"/>
              </a:rPr>
              <a:t>转移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做出改革开放的伟大决策。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农村经济体制改革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举措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实行以家庭承包经营为主要形式的责任制。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极大地调动了农民的积极性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促进了农业生产的发展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促进了城市的经济体制改革。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城市经济体制改革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内容</a:t>
            </a:r>
            <a:r>
              <a:rPr lang="en-US" altLang="zh-CN" sz="2200" dirty="0">
                <a:solidFill>
                  <a:srgbClr val="000000"/>
                </a:solidFill>
                <a:latin typeface="Times New Roman" panose="02020603050405020304" pitchFamily="18" charset="0"/>
                <a:cs typeface="Times New Roman" panose="02020603050405020304" pitchFamily="18" charset="0"/>
              </a:rPr>
              <a:t>:1984</a:t>
            </a:r>
            <a:r>
              <a:rPr lang="zh-CN" altLang="zh-CN" sz="2200" dirty="0">
                <a:solidFill>
                  <a:srgbClr val="000000"/>
                </a:solidFill>
                <a:latin typeface="Times New Roman" panose="02020603050405020304" pitchFamily="18" charset="0"/>
                <a:cs typeface="Times New Roman" panose="02020603050405020304" pitchFamily="18" charset="0"/>
              </a:rPr>
              <a:t>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以城市为重点的经济体制改革全面展开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其中心环节是增强企业活力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把企业搞活。中共十四大后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推进建立以股份制为主要形式的现代企业制度。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增强了企业竞争力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有利于国民经济健康稳定发展。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3108339"/>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社会主义市场经济体制的建立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(1)1992</a:t>
            </a:r>
            <a:r>
              <a:rPr lang="zh-CN" altLang="zh-CN" sz="2200" dirty="0">
                <a:solidFill>
                  <a:srgbClr val="000000"/>
                </a:solidFill>
                <a:latin typeface="Times New Roman" panose="02020603050405020304" pitchFamily="18" charset="0"/>
                <a:cs typeface="Times New Roman" panose="02020603050405020304" pitchFamily="18" charset="0"/>
              </a:rPr>
              <a:t>年南方谈话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邓小平提出要搞好社会主义市场经济。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(2)1992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中共十四大明确提出我国经济体制改革的目标是建立社会主义市场经济体制。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(3)1997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中共十五大完善了社会主义市场经济理论。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(4)21</a:t>
            </a:r>
            <a:r>
              <a:rPr lang="zh-CN" altLang="zh-CN" sz="2200" dirty="0">
                <a:solidFill>
                  <a:srgbClr val="000000"/>
                </a:solidFill>
                <a:latin typeface="Times New Roman" panose="02020603050405020304" pitchFamily="18" charset="0"/>
                <a:cs typeface="Times New Roman" panose="02020603050405020304" pitchFamily="18" charset="0"/>
              </a:rPr>
              <a:t>世纪初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社会主义市场经济体制基本建立起来。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72205109"/>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3" name="矩形 2"/>
          <p:cNvSpPr>
            <a:spLocks noChangeAspect="1"/>
          </p:cNvSpPr>
          <p:nvPr/>
        </p:nvSpPr>
        <p:spPr>
          <a:xfrm>
            <a:off x="508000" y="123664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对外开放格局的初步形成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1980</a:t>
            </a:r>
            <a:r>
              <a:rPr lang="zh-CN" altLang="zh-CN" sz="2200" dirty="0">
                <a:solidFill>
                  <a:srgbClr val="000000"/>
                </a:solidFill>
                <a:latin typeface="Times New Roman" panose="02020603050405020304" pitchFamily="18" charset="0"/>
                <a:cs typeface="Times New Roman" panose="02020603050405020304" pitchFamily="18" charset="0"/>
              </a:rPr>
              <a:t>年起先后建立深圳、珠海、汕头、厦门、</a:t>
            </a:r>
            <a:r>
              <a:rPr lang="zh-CN" altLang="zh-CN" sz="2200" dirty="0" smtClean="0">
                <a:solidFill>
                  <a:srgbClr val="000000"/>
                </a:solidFill>
                <a:latin typeface="Times New Roman" panose="02020603050405020304" pitchFamily="18" charset="0"/>
                <a:cs typeface="Times New Roman" panose="02020603050405020304" pitchFamily="18" charset="0"/>
              </a:rPr>
              <a:t>海南</a:t>
            </a:r>
            <a:r>
              <a:rPr lang="zh-CN" altLang="en-US" sz="2200" dirty="0" smtClean="0">
                <a:solidFill>
                  <a:srgbClr val="000000"/>
                </a:solidFill>
                <a:latin typeface="Times New Roman" panose="02020603050405020304" pitchFamily="18" charset="0"/>
                <a:cs typeface="Times New Roman" panose="02020603050405020304" pitchFamily="18" charset="0"/>
              </a:rPr>
              <a:t>等</a:t>
            </a:r>
            <a:r>
              <a:rPr lang="zh-CN" altLang="zh-CN" sz="2200" dirty="0" smtClean="0">
                <a:solidFill>
                  <a:srgbClr val="000000"/>
                </a:solidFill>
                <a:latin typeface="Times New Roman" panose="02020603050405020304" pitchFamily="18" charset="0"/>
                <a:cs typeface="Times New Roman" panose="02020603050405020304" pitchFamily="18" charset="0"/>
              </a:rPr>
              <a:t>经济特区</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1984</a:t>
            </a:r>
            <a:r>
              <a:rPr lang="zh-CN" altLang="zh-CN" sz="2200" dirty="0">
                <a:solidFill>
                  <a:srgbClr val="000000"/>
                </a:solidFill>
                <a:latin typeface="Times New Roman" panose="02020603050405020304" pitchFamily="18" charset="0"/>
                <a:cs typeface="Times New Roman" panose="02020603050405020304" pitchFamily="18" charset="0"/>
              </a:rPr>
              <a:t>年国家开放天津、上海等</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个沿海港口城市。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1985</a:t>
            </a:r>
            <a:r>
              <a:rPr lang="zh-CN" altLang="zh-CN" sz="2200" dirty="0">
                <a:solidFill>
                  <a:srgbClr val="000000"/>
                </a:solidFill>
                <a:latin typeface="Times New Roman" panose="02020603050405020304" pitchFamily="18" charset="0"/>
                <a:cs typeface="Times New Roman" panose="02020603050405020304" pitchFamily="18" charset="0"/>
              </a:rPr>
              <a:t>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长江三角洲、珠江三角洲、闽东南地区及环渤海地区相继成为沿海经济开放区。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1990</a:t>
            </a:r>
            <a:r>
              <a:rPr lang="zh-CN" altLang="zh-CN" sz="2200" dirty="0">
                <a:solidFill>
                  <a:srgbClr val="000000"/>
                </a:solidFill>
                <a:latin typeface="Times New Roman" panose="02020603050405020304" pitchFamily="18" charset="0"/>
                <a:cs typeface="Times New Roman" panose="02020603050405020304" pitchFamily="18" charset="0"/>
              </a:rPr>
              <a:t>年中央政府决定开发、开放上海浦东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浦东新区成为</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年代中国改革开放的重点和标志。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2001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中国正式加入世界贸易组织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标志着中国对外开放进入一个新阶段。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全方位、多层次、宽领域。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26489917"/>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主管人员">
      <a:dk1>
        <a:sysClr val="windowText" lastClr="000000"/>
      </a:dk1>
      <a:lt1>
        <a:sysClr val="window" lastClr="C6EED8"/>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598</TotalTime>
  <Words>2053</Words>
  <Application>Microsoft Office PowerPoint</Application>
  <PresentationFormat>全屏显示(4:3)</PresentationFormat>
  <Paragraphs>172</Paragraphs>
  <Slides>21</Slides>
  <Notes>12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23" baseType="lpstr">
      <vt:lpstr>主管人员</vt:lpstr>
      <vt:lpstr>文档</vt:lpstr>
      <vt:lpstr>专题十三　中国特色的社会主义现代化之路           ——中共十一届三中全会至今</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1</cp:revision>
  <dcterms:created xsi:type="dcterms:W3CDTF">2014-12-26T02:01:49Z</dcterms:created>
  <dcterms:modified xsi:type="dcterms:W3CDTF">2019-03-20T07:32:59Z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