
<file path=[Content_Types].xml><?xml version="1.0" encoding="utf-8"?>
<Types xmlns="http://schemas.openxmlformats.org/package/2006/content-types">
  <Override PartName="/customXml/itemProps3.xml" ContentType="application/vnd.openxmlformats-officedocument.customXmlProperties+xml"/>
  <Override PartName="/customXml/itemProps15.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customXml/itemProps1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customXml/itemProps11.xml" ContentType="application/vnd.openxmlformats-officedocument.customXmlProperties+xml"/>
  <Override PartName="/customXml/itemProps22.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customXml/itemProps20.xml" ContentType="application/vnd.openxmlformats-officedocument.customXmlProperties+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customXml/itemProps8.xml" ContentType="application/vnd.openxmlformats-officedocument.customXml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customXml/itemProps6.xml" ContentType="application/vnd.openxmlformats-officedocument.customXmlProperties+xml"/>
  <Override PartName="/ppt/notesSlides/notesSlide7.xml" ContentType="application/vnd.openxmlformats-officedocument.presentationml.notes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18.xml" ContentType="application/vnd.openxmlformats-officedocument.customXmlPropertie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2.xml" ContentType="application/vnd.openxmlformats-officedocument.customXmlProperties+xml"/>
  <Override PartName="/customXml/itemProps16.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customXml/itemProps14.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customXml/itemProps12.xml" ContentType="application/vnd.openxmlformats-officedocument.customXmlProperties+xml"/>
  <Override PartName="/customXml/itemProps21.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customXml/itemProps9.xml" ContentType="application/vnd.openxmlformats-officedocument.customXml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customXml/itemProps7.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19.xml" ContentType="application/vnd.openxmlformats-officedocument.customXmlProperties+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23"/>
  </p:sldMasterIdLst>
  <p:notesMasterIdLst>
    <p:notesMasterId r:id="rId48"/>
  </p:notesMasterIdLst>
  <p:sldIdLst>
    <p:sldId id="286" r:id="rId24"/>
    <p:sldId id="287" r:id="rId25"/>
    <p:sldId id="260" r:id="rId26"/>
    <p:sldId id="261" r:id="rId27"/>
    <p:sldId id="263" r:id="rId28"/>
    <p:sldId id="264" r:id="rId29"/>
    <p:sldId id="265" r:id="rId30"/>
    <p:sldId id="266" r:id="rId31"/>
    <p:sldId id="267" r:id="rId32"/>
    <p:sldId id="268" r:id="rId33"/>
    <p:sldId id="269" r:id="rId34"/>
    <p:sldId id="270" r:id="rId35"/>
    <p:sldId id="271" r:id="rId36"/>
    <p:sldId id="272" r:id="rId37"/>
    <p:sldId id="273" r:id="rId38"/>
    <p:sldId id="274" r:id="rId39"/>
    <p:sldId id="275" r:id="rId40"/>
    <p:sldId id="277" r:id="rId41"/>
    <p:sldId id="278" r:id="rId42"/>
    <p:sldId id="280" r:id="rId43"/>
    <p:sldId id="281" r:id="rId44"/>
    <p:sldId id="282" r:id="rId45"/>
    <p:sldId id="284" r:id="rId46"/>
    <p:sldId id="285" r:id="rId47"/>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678" autoAdjust="0"/>
  </p:normalViewPr>
  <p:slideViewPr>
    <p:cSldViewPr>
      <p:cViewPr>
        <p:scale>
          <a:sx n="80" d="100"/>
          <a:sy n="80" d="100"/>
        </p:scale>
        <p:origin x="-1272" y="-27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slide" Target="slides/slide3.xml"/><Relationship Id="rId39" Type="http://schemas.openxmlformats.org/officeDocument/2006/relationships/slide" Target="slides/slide16.xml"/><Relationship Id="rId3" Type="http://schemas.openxmlformats.org/officeDocument/2006/relationships/customXml" Target="../customXml/item3.xml"/><Relationship Id="rId21" Type="http://schemas.openxmlformats.org/officeDocument/2006/relationships/customXml" Target="../customXml/item21.xml"/><Relationship Id="rId34" Type="http://schemas.openxmlformats.org/officeDocument/2006/relationships/slide" Target="slides/slide11.xml"/><Relationship Id="rId42" Type="http://schemas.openxmlformats.org/officeDocument/2006/relationships/slide" Target="slides/slide19.xml"/><Relationship Id="rId47" Type="http://schemas.openxmlformats.org/officeDocument/2006/relationships/slide" Target="slides/slide24.xml"/><Relationship Id="rId50" Type="http://schemas.openxmlformats.org/officeDocument/2006/relationships/viewProps" Target="viewProps.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slide" Target="slides/slide2.xml"/><Relationship Id="rId33" Type="http://schemas.openxmlformats.org/officeDocument/2006/relationships/slide" Target="slides/slide10.xml"/><Relationship Id="rId38" Type="http://schemas.openxmlformats.org/officeDocument/2006/relationships/slide" Target="slides/slide15.xml"/><Relationship Id="rId46" Type="http://schemas.openxmlformats.org/officeDocument/2006/relationships/slide" Target="slides/slide23.xml"/><Relationship Id="rId2" Type="http://schemas.openxmlformats.org/officeDocument/2006/relationships/customXml" Target="../customXml/item2.xml"/><Relationship Id="rId16" Type="http://schemas.openxmlformats.org/officeDocument/2006/relationships/customXml" Target="../customXml/item16.xml"/><Relationship Id="rId20" Type="http://schemas.openxmlformats.org/officeDocument/2006/relationships/customXml" Target="../customXml/item20.xml"/><Relationship Id="rId29" Type="http://schemas.openxmlformats.org/officeDocument/2006/relationships/slide" Target="slides/slide6.xml"/><Relationship Id="rId41"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1.xml"/><Relationship Id="rId32" Type="http://schemas.openxmlformats.org/officeDocument/2006/relationships/slide" Target="slides/slide9.xml"/><Relationship Id="rId37" Type="http://schemas.openxmlformats.org/officeDocument/2006/relationships/slide" Target="slides/slide14.xml"/><Relationship Id="rId40" Type="http://schemas.openxmlformats.org/officeDocument/2006/relationships/slide" Target="slides/slide17.xml"/><Relationship Id="rId45" Type="http://schemas.openxmlformats.org/officeDocument/2006/relationships/slide" Target="slides/slide22.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slideMaster" Target="slideMasters/slideMaster1.xml"/><Relationship Id="rId28" Type="http://schemas.openxmlformats.org/officeDocument/2006/relationships/slide" Target="slides/slide5.xml"/><Relationship Id="rId36" Type="http://schemas.openxmlformats.org/officeDocument/2006/relationships/slide" Target="slides/slide13.xml"/><Relationship Id="rId49" Type="http://schemas.openxmlformats.org/officeDocument/2006/relationships/presProps" Target="presProps.xml"/><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slide" Target="slides/slide8.xml"/><Relationship Id="rId44" Type="http://schemas.openxmlformats.org/officeDocument/2006/relationships/slide" Target="slides/slide21.xml"/><Relationship Id="rId52"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slide" Target="slides/slide4.xml"/><Relationship Id="rId30" Type="http://schemas.openxmlformats.org/officeDocument/2006/relationships/slide" Target="slides/slide7.xml"/><Relationship Id="rId35" Type="http://schemas.openxmlformats.org/officeDocument/2006/relationships/slide" Target="slides/slide12.xml"/><Relationship Id="rId43" Type="http://schemas.openxmlformats.org/officeDocument/2006/relationships/slide" Target="slides/slide20.xml"/><Relationship Id="rId48" Type="http://schemas.openxmlformats.org/officeDocument/2006/relationships/notesMaster" Target="notesMasters/notesMaster1.xml"/><Relationship Id="rId8" Type="http://schemas.openxmlformats.org/officeDocument/2006/relationships/customXml" Target="../customXml/item8.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2019-7-12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25663"/>
            <a:ext cx="7772400" cy="146526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76675"/>
            <a:ext cx="6400800" cy="174783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0EAB5FA-2E17-4F7D-8F74-E029F71F0010}"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AEF63-38AD-439D-BA5A-85BBF1A4CDA0}"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0EAB5FA-2E17-4F7D-8F74-E029F71F0010}"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AEF63-38AD-439D-BA5A-85BBF1A4CDA0}"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356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356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0EAB5FA-2E17-4F7D-8F74-E029F71F0010}"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AEF63-38AD-439D-BA5A-85BBF1A4CDA0}"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0EAB5FA-2E17-4F7D-8F74-E029F71F0010}"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AEF63-38AD-439D-BA5A-85BBF1A4CDA0}"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395788"/>
            <a:ext cx="7772400" cy="135890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898775"/>
            <a:ext cx="7772400" cy="1497013"/>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0EAB5FA-2E17-4F7D-8F74-E029F71F0010}"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AEF63-38AD-439D-BA5A-85BBF1A4CDA0}"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0EAB5FA-2E17-4F7D-8F74-E029F71F0010}"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8AEF63-38AD-439D-BA5A-85BBF1A4CDA0}"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1938"/>
            <a:ext cx="4040188"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0113"/>
            <a:ext cx="4040188"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1938"/>
            <a:ext cx="4041775"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0113"/>
            <a:ext cx="4041775"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0EAB5FA-2E17-4F7D-8F74-E029F71F0010}" type="datetimeFigureOut">
              <a:rPr lang="zh-CN" altLang="en-US" smtClean="0"/>
              <a:pPr/>
              <a:t>2019-7-12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68AEF63-38AD-439D-BA5A-85BBF1A4CDA0}"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0EAB5FA-2E17-4F7D-8F74-E029F71F0010}" type="datetimeFigureOut">
              <a:rPr lang="zh-CN" altLang="en-US" smtClean="0"/>
              <a:pPr/>
              <a:t>2019-7-12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68AEF63-38AD-439D-BA5A-85BBF1A4CDA0}"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0EAB5FA-2E17-4F7D-8F74-E029F71F0010}" type="datetimeFigureOut">
              <a:rPr lang="zh-CN" altLang="en-US" smtClean="0"/>
              <a:pPr/>
              <a:t>2019-7-12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68AEF63-38AD-439D-BA5A-85BBF1A4CDA0}"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588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3723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1925"/>
            <a:ext cx="3008313" cy="46783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0EAB5FA-2E17-4F7D-8F74-E029F71F0010}"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8AEF63-38AD-439D-BA5A-85BBF1A4CDA0}"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787900"/>
            <a:ext cx="5486400" cy="5651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1188"/>
            <a:ext cx="5486400" cy="410368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53050"/>
            <a:ext cx="5486400" cy="8032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0EAB5FA-2E17-4F7D-8F74-E029F71F0010}"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8AEF63-38AD-439D-BA5A-85BBF1A4CDA0}"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3982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95438"/>
            <a:ext cx="8229600" cy="45148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40475"/>
            <a:ext cx="2133600" cy="363538"/>
          </a:xfrm>
          <a:prstGeom prst="rect">
            <a:avLst/>
          </a:prstGeom>
        </p:spPr>
        <p:txBody>
          <a:bodyPr vert="horz" lIns="91440" tIns="45720" rIns="91440" bIns="45720" rtlCol="0" anchor="ctr"/>
          <a:lstStyle>
            <a:lvl1pPr algn="l">
              <a:defRPr sz="1200">
                <a:solidFill>
                  <a:schemeClr val="tx1">
                    <a:tint val="75000"/>
                  </a:schemeClr>
                </a:solidFill>
              </a:defRPr>
            </a:lvl1pPr>
          </a:lstStyle>
          <a:p>
            <a:fld id="{A0EAB5FA-2E17-4F7D-8F74-E029F71F0010}" type="datetimeFigureOut">
              <a:rPr lang="zh-CN" altLang="en-US" smtClean="0"/>
              <a:pPr/>
              <a:t>2019-7-12</a:t>
            </a:fld>
            <a:endParaRPr lang="zh-CN" altLang="en-US"/>
          </a:p>
        </p:txBody>
      </p:sp>
      <p:sp>
        <p:nvSpPr>
          <p:cNvPr id="5" name="页脚占位符 4"/>
          <p:cNvSpPr>
            <a:spLocks noGrp="1"/>
          </p:cNvSpPr>
          <p:nvPr>
            <p:ph type="ftr" sz="quarter" idx="3"/>
          </p:nvPr>
        </p:nvSpPr>
        <p:spPr>
          <a:xfrm>
            <a:off x="3124200" y="6340475"/>
            <a:ext cx="2895600" cy="36353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40475"/>
            <a:ext cx="2133600" cy="363538"/>
          </a:xfrm>
          <a:prstGeom prst="rect">
            <a:avLst/>
          </a:prstGeom>
        </p:spPr>
        <p:txBody>
          <a:bodyPr vert="horz" lIns="91440" tIns="45720" rIns="91440" bIns="45720" rtlCol="0" anchor="ctr"/>
          <a:lstStyle>
            <a:lvl1pPr algn="r">
              <a:defRPr sz="1200">
                <a:solidFill>
                  <a:schemeClr val="tx1">
                    <a:tint val="75000"/>
                  </a:schemeClr>
                </a:solidFill>
              </a:defRPr>
            </a:lvl1pPr>
          </a:lstStyle>
          <a:p>
            <a:fld id="{B68AEF63-38AD-439D-BA5A-85BBF1A4CDA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customXml" Target="../../customXml/item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customXml" Target="../../customXml/item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customXml" Target="../../customXml/item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customXml" Target="../../customXml/item2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customXml" Target="../../customXml/item2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customXml" Target="../../customXml/item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customXml" Target="../../customXml/item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customXml" Target="../../customXml/item2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customXml" Target="../../customXml/item19.xml"/><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customXml" Target="../../customXml/item1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customXml" Target="../../customXml/item1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customXml" Target="../../customXml/item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customXml" Target="../../customXml/item1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customXml" Target="../../customXml/item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customXml" Target="../../customXml/item1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customXml" Target="../../customXml/item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customXml" Target="../../customXml/item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customXml" Target="../../customXml/item1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customXml" Target="../../customXml/item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customXml" Target="../../customXml/item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customXml" Target="../../customXml/item1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customXml" Target="../../customXml/item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0" y="5401859"/>
            <a:ext cx="9144000" cy="1114754"/>
          </a:xfrm>
          <a:prstGeom prst="rect">
            <a:avLst/>
          </a:prstGeom>
        </p:spPr>
        <p:txBody>
          <a:bodyPr/>
          <a:lstStyle/>
          <a:p>
            <a:pPr algn="ctr">
              <a:lnSpc>
                <a:spcPts val="4000"/>
              </a:lnSpc>
              <a:defRPr/>
            </a:pPr>
            <a:r>
              <a:rPr lang="zh-CN" altLang="en-US" sz="2400" kern="0" dirty="0" smtClean="0">
                <a:solidFill>
                  <a:schemeClr val="bg1"/>
                </a:solidFill>
                <a:latin typeface="黑体" panose="02010609060101010101" pitchFamily="49" charset="-122"/>
                <a:ea typeface="黑体" panose="02010609060101010101" pitchFamily="49" charset="-122"/>
                <a:cs typeface="+mj-cs"/>
              </a:rPr>
              <a:t>第八单元　中国近代文明的进一步深化</a:t>
            </a:r>
            <a:endParaRPr lang="zh-CN" altLang="en-US" sz="2800" b="0" kern="0" dirty="0">
              <a:solidFill>
                <a:schemeClr val="bg1"/>
              </a:solidFill>
              <a:latin typeface="黑体" panose="02010609060101010101" pitchFamily="49" charset="-122"/>
              <a:ea typeface="黑体" panose="02010609060101010101" pitchFamily="49" charset="-122"/>
              <a:cs typeface="+mj-cs"/>
            </a:endParaRPr>
          </a:p>
        </p:txBody>
      </p:sp>
      <p:sp>
        <p:nvSpPr>
          <p:cNvPr id="3075" name="Rectangle 2"/>
          <p:cNvSpPr>
            <a:spLocks noGrp="1" noChangeArrowheads="1"/>
          </p:cNvSpPr>
          <p:nvPr>
            <p:ph type="ctrTitle" idx="4294967295"/>
          </p:nvPr>
        </p:nvSpPr>
        <p:spPr bwMode="auto">
          <a:xfrm>
            <a:off x="0" y="4246563"/>
            <a:ext cx="9144000" cy="684212"/>
          </a:xfrm>
          <a:prstGeom prst="rect">
            <a:avLst/>
          </a:prstGeom>
          <a:noFill/>
          <a:ln>
            <a:miter lim="800000"/>
          </a:ln>
        </p:spPr>
        <p:txBody>
          <a:bodyPr>
            <a:normAutofit fontScale="90000"/>
          </a:bodyPr>
          <a:lstStyle/>
          <a:p>
            <a:r>
              <a:rPr lang="zh-CN" altLang="en-US" sz="4000" b="1" dirty="0" smtClean="0">
                <a:solidFill>
                  <a:srgbClr val="FFFF00"/>
                </a:solidFill>
                <a:ea typeface="黑体" panose="02010609060101010101" pitchFamily="49" charset="-122"/>
              </a:rPr>
              <a:t>高考历史（课标专用）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565236"/>
            <a:ext cx="8127000" cy="5663345"/>
          </a:xfrm>
          <a:prstGeom prst="rect">
            <a:avLst/>
          </a:prstGeom>
          <a:noFill/>
        </p:spPr>
        <p:txBody>
          <a:bodyPr wrap="square" lIns="0" tIns="0" rIns="0" bIns="0" rtlCol="0">
            <a:spAutoFit/>
          </a:bodyPr>
          <a:lstStyle/>
          <a:p>
            <a:pPr eaLnBrk="0" latinLnBrk="1" hangingPunct="0">
              <a:lnSpc>
                <a:spcPct val="150000"/>
              </a:lnSpc>
            </a:pPr>
            <a:endParaRPr lang="zh-CN" altLang="en-US" sz="2400" dirty="0" smtClean="0"/>
          </a:p>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教材知识补遗</a:t>
            </a:r>
            <a:endParaRPr lang="zh-CN" altLang="en-US" sz="2400" b="1" dirty="0" smtClean="0"/>
          </a:p>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近代中国的五种经济成分</a:t>
            </a:r>
            <a:endParaRPr lang="zh-CN" altLang="en-US" sz="2400" b="1"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(1)自然经济</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自然经济是近代中国社会最落后的经济形式。鸦片战争后,西方列强向</a:t>
            </a:r>
            <a:r>
              <a:rPr dirty="0"/>
              <a:t/>
            </a:r>
            <a:br>
              <a:rPr dirty="0"/>
            </a:br>
            <a:r>
              <a:rPr lang="zh-CN" altLang="en-US" sz="2012" kern="0" dirty="0" smtClean="0">
                <a:solidFill>
                  <a:srgbClr val="000000"/>
                </a:solidFill>
                <a:latin typeface="Times New Roman" pitchFamily="65" charset="-122"/>
                <a:ea typeface="宋体" pitchFamily="65" charset="-122"/>
              </a:rPr>
              <a:t>中国倾销商品、掠夺原料,逐渐把中国卷入资本主义世界市场;家庭手</a:t>
            </a:r>
            <a:r>
              <a:rPr dirty="0"/>
              <a:t/>
            </a:r>
            <a:br>
              <a:rPr dirty="0"/>
            </a:br>
            <a:r>
              <a:rPr lang="zh-CN" altLang="en-US" sz="2012" kern="0" dirty="0" smtClean="0">
                <a:solidFill>
                  <a:srgbClr val="000000"/>
                </a:solidFill>
                <a:latin typeface="Times New Roman" pitchFamily="65" charset="-122"/>
                <a:ea typeface="宋体" pitchFamily="65" charset="-122"/>
              </a:rPr>
              <a:t>工业逐步破产,农产品商品化加速发展,自然经济开始逐步解体。</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(2)外国资本主义</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外国资本主义企业资金和技术雄厚,利用中外之间不平等的经济秩序榨</a:t>
            </a:r>
            <a:r>
              <a:rPr dirty="0"/>
              <a:t/>
            </a:r>
            <a:br>
              <a:rPr dirty="0"/>
            </a:br>
            <a:r>
              <a:rPr lang="zh-CN" altLang="en-US" sz="2012" kern="0" dirty="0" smtClean="0">
                <a:solidFill>
                  <a:srgbClr val="000000"/>
                </a:solidFill>
                <a:latin typeface="Times New Roman" pitchFamily="65" charset="-122"/>
                <a:ea typeface="宋体" pitchFamily="65" charset="-122"/>
              </a:rPr>
              <a:t>取超额利润,是阻碍中国经济发展的重要因素。但同时为中国带来了近</a:t>
            </a:r>
            <a:r>
              <a:rPr dirty="0"/>
              <a:t/>
            </a:r>
            <a:br>
              <a:rPr dirty="0"/>
            </a:br>
            <a:r>
              <a:rPr lang="zh-CN" altLang="en-US" sz="2012" kern="0" dirty="0" smtClean="0">
                <a:solidFill>
                  <a:srgbClr val="000000"/>
                </a:solidFill>
                <a:latin typeface="Times New Roman" pitchFamily="65" charset="-122"/>
                <a:ea typeface="宋体" pitchFamily="65" charset="-122"/>
              </a:rPr>
              <a:t>代化的科学技术和企业管理经验,对中国落后的自然经济有明显的冲</a:t>
            </a:r>
            <a:r>
              <a:rPr dirty="0"/>
              <a:t/>
            </a:r>
            <a:br>
              <a:rPr dirty="0"/>
            </a:br>
            <a:r>
              <a:rPr lang="zh-CN" altLang="en-US" sz="2012" kern="0" dirty="0" smtClean="0">
                <a:solidFill>
                  <a:srgbClr val="000000"/>
                </a:solidFill>
                <a:latin typeface="Times New Roman" pitchFamily="65" charset="-122"/>
                <a:ea typeface="宋体" pitchFamily="65" charset="-122"/>
              </a:rPr>
              <a:t>击、瓦解作用,客观上为民族资本主义的发展创造了条件。</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88556"/>
            <a:ext cx="8127000" cy="3715889"/>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(3)洋务企业</a:t>
            </a:r>
            <a:endParaRPr lang="zh-CN" altLang="en-US" sz="2400"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洋务企业中的军事工业采用机器生产方式,其产品由政府调拨,不进入</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市场流通,在经营管理上带有浓厚的封建色彩,基本属于封建性近代工</a:t>
            </a:r>
            <a:r>
              <a:rPr dirty="0"/>
              <a:t/>
            </a:r>
            <a:br>
              <a:rPr dirty="0"/>
            </a:br>
            <a:r>
              <a:rPr lang="zh-CN" altLang="en-US" sz="2012" kern="0" dirty="0" smtClean="0">
                <a:solidFill>
                  <a:srgbClr val="000000"/>
                </a:solidFill>
                <a:latin typeface="Times New Roman" pitchFamily="65" charset="-122"/>
                <a:ea typeface="宋体" pitchFamily="65" charset="-122"/>
              </a:rPr>
              <a:t>业。民用工业基本上是建立在利润、市场和价值规律基础上的近代资</a:t>
            </a:r>
            <a:r>
              <a:rPr dirty="0"/>
              <a:t/>
            </a:r>
            <a:br>
              <a:rPr dirty="0"/>
            </a:br>
            <a:r>
              <a:rPr lang="zh-CN" altLang="en-US" sz="2012" kern="0" dirty="0" smtClean="0">
                <a:solidFill>
                  <a:srgbClr val="000000"/>
                </a:solidFill>
                <a:latin typeface="Times New Roman" pitchFamily="65" charset="-122"/>
                <a:ea typeface="宋体" pitchFamily="65" charset="-122"/>
              </a:rPr>
              <a:t>本主义企业,但也有一定程度的封建性。洋务企业的兴办,引进了外国</a:t>
            </a:r>
            <a:r>
              <a:rPr dirty="0"/>
              <a:t/>
            </a:r>
            <a:br>
              <a:rPr dirty="0"/>
            </a:br>
            <a:r>
              <a:rPr lang="zh-CN" altLang="en-US" sz="2012" kern="0" dirty="0" smtClean="0">
                <a:solidFill>
                  <a:srgbClr val="000000"/>
                </a:solidFill>
                <a:latin typeface="Times New Roman" pitchFamily="65" charset="-122"/>
                <a:ea typeface="宋体" pitchFamily="65" charset="-122"/>
              </a:rPr>
              <a:t>先进的机器设备,是中国从手工业生产向机器生产过渡的标志,是中国</a:t>
            </a:r>
            <a:r>
              <a:rPr dirty="0"/>
              <a:t/>
            </a:r>
            <a:br>
              <a:rPr dirty="0"/>
            </a:br>
            <a:r>
              <a:rPr lang="zh-CN" altLang="en-US" sz="2012" kern="0" dirty="0" smtClean="0">
                <a:solidFill>
                  <a:srgbClr val="000000"/>
                </a:solidFill>
                <a:latin typeface="Times New Roman" pitchFamily="65" charset="-122"/>
                <a:ea typeface="宋体" pitchFamily="65" charset="-122"/>
              </a:rPr>
              <a:t>经济近代化的开端。它对外国资本主义的经济侵略有一定的抵制作用,</a:t>
            </a:r>
            <a:r>
              <a:rPr dirty="0"/>
              <a:t/>
            </a:r>
            <a:br>
              <a:rPr dirty="0"/>
            </a:br>
            <a:r>
              <a:rPr lang="zh-CN" altLang="en-US" sz="2012" kern="0" dirty="0" smtClean="0">
                <a:solidFill>
                  <a:srgbClr val="000000"/>
                </a:solidFill>
                <a:latin typeface="Times New Roman" pitchFamily="65" charset="-122"/>
                <a:ea typeface="宋体" pitchFamily="65" charset="-122"/>
              </a:rPr>
              <a:t>对中国民族资本主义的产生有诱导作用。</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23680"/>
            <a:ext cx="8127000" cy="4644861"/>
          </a:xfrm>
          <a:prstGeom prst="rect">
            <a:avLst/>
          </a:prstGeom>
          <a:noFill/>
        </p:spPr>
        <p:txBody>
          <a:bodyPr wrap="square" lIns="0" tIns="0" rIns="0" bIns="0" rtlCol="0">
            <a:spAutoFit/>
          </a:bodyPr>
          <a:lstStyle/>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(4)</a:t>
            </a:r>
            <a:r>
              <a:rPr lang="zh-CN" altLang="en-US" sz="2012" kern="0" dirty="0" smtClean="0">
                <a:solidFill>
                  <a:srgbClr val="000000"/>
                </a:solidFill>
                <a:latin typeface="Times New Roman" pitchFamily="65" charset="-122"/>
                <a:ea typeface="宋体" pitchFamily="65" charset="-122"/>
              </a:rPr>
              <a:t>民族资本主义</a:t>
            </a:r>
            <a:endParaRPr lang="zh-CN" altLang="en-US" sz="2400"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民族资本主义是在中国社会半殖民地半封建化过程中产生和发展起来</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的</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受外国资本主义和本国封建势力的压迫与束缚</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同时又对它们存在</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一定的依赖性。民族资本主义是一种革命和进步的经济成分</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既瓦解着</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自然经济</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又对外国经济侵略起抵制作用。</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(5)官僚资本主义</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官僚资本主义不是中国资本主义正常发展的结果,而是半殖民地半封建</a:t>
            </a:r>
            <a:r>
              <a:rPr dirty="0"/>
              <a:t/>
            </a:r>
            <a:br>
              <a:rPr dirty="0"/>
            </a:br>
            <a:r>
              <a:rPr lang="zh-CN" altLang="en-US" sz="2012" kern="0" dirty="0" smtClean="0">
                <a:solidFill>
                  <a:srgbClr val="000000"/>
                </a:solidFill>
                <a:latin typeface="Times New Roman" pitchFamily="65" charset="-122"/>
                <a:ea typeface="宋体" pitchFamily="65" charset="-122"/>
              </a:rPr>
              <a:t>社会的特殊产物。它是代表大地主大资产阶级利益的国家政权同帝国</a:t>
            </a:r>
            <a:r>
              <a:rPr dirty="0"/>
              <a:t/>
            </a:r>
            <a:br>
              <a:rPr dirty="0"/>
            </a:br>
            <a:r>
              <a:rPr lang="zh-CN" altLang="en-US" sz="2012" kern="0" dirty="0" smtClean="0">
                <a:solidFill>
                  <a:srgbClr val="000000"/>
                </a:solidFill>
                <a:latin typeface="Times New Roman" pitchFamily="65" charset="-122"/>
                <a:ea typeface="宋体" pitchFamily="65" charset="-122"/>
              </a:rPr>
              <a:t>主义、本国封建地主阶级和旧式富农相结合而形成的国家垄断资本主</a:t>
            </a:r>
            <a:r>
              <a:rPr dirty="0"/>
              <a:t/>
            </a:r>
            <a:br>
              <a:rPr dirty="0"/>
            </a:br>
            <a:r>
              <a:rPr lang="zh-CN" altLang="en-US" sz="2012" kern="0" dirty="0" smtClean="0">
                <a:solidFill>
                  <a:srgbClr val="000000"/>
                </a:solidFill>
                <a:latin typeface="Times New Roman" pitchFamily="65" charset="-122"/>
                <a:ea typeface="宋体" pitchFamily="65" charset="-122"/>
              </a:rPr>
              <a:t>义。它压迫和阻碍民族资本主义的发展,是国民政府统治的经济基础。</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12773"/>
            <a:ext cx="8127000" cy="4223720"/>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200" b="1" kern="0" dirty="0" smtClean="0">
                <a:solidFill>
                  <a:srgbClr val="000000"/>
                </a:solidFill>
                <a:latin typeface="黑体" pitchFamily="2" charset="-122"/>
                <a:ea typeface="黑体" pitchFamily="2" charset="-122"/>
              </a:rPr>
              <a:t>考点三　三民主义与新文化运动</a:t>
            </a:r>
            <a:endParaRPr lang="zh-CN" altLang="en-US" sz="2200" b="1" dirty="0">
              <a:latin typeface="黑体" pitchFamily="2" charset="-122"/>
              <a:ea typeface="黑体" pitchFamily="2" charset="-122"/>
            </a:endParaRPr>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一、孙中山的三民主义</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1.背景</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(1)鸦片战争后,先进的中国人试图在维护或基本保持封建制度的前提</a:t>
            </a:r>
            <a:r>
              <a:rPr dirty="0"/>
              <a:t/>
            </a:r>
            <a:br>
              <a:rPr dirty="0"/>
            </a:br>
            <a:r>
              <a:rPr lang="zh-CN" altLang="en-US" sz="2012" kern="0" dirty="0" smtClean="0">
                <a:solidFill>
                  <a:srgbClr val="000000"/>
                </a:solidFill>
                <a:latin typeface="Times New Roman" pitchFamily="65" charset="-122"/>
                <a:ea typeface="宋体" pitchFamily="65" charset="-122"/>
              </a:rPr>
              <a:t>下,通过各种改良,使中国摆脱民族危机,但却屡屡碰壁。</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(2)19世纪末,以孙中山为代表的资产阶级革命派登上历史舞台。</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(3)1905年,中国同盟会成立后,孙中山在①</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民报·发刊词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上,将同</a:t>
            </a:r>
            <a:r>
              <a:rPr dirty="0"/>
              <a:t/>
            </a:r>
            <a:br>
              <a:rPr dirty="0"/>
            </a:br>
            <a:r>
              <a:rPr lang="zh-CN" altLang="en-US" sz="2012" kern="0" dirty="0" smtClean="0">
                <a:solidFill>
                  <a:srgbClr val="000000"/>
                </a:solidFill>
                <a:latin typeface="Times New Roman" pitchFamily="65" charset="-122"/>
                <a:ea typeface="宋体" pitchFamily="65" charset="-122"/>
              </a:rPr>
              <a:t>盟会的纲领进一步阐发为“民族”“民权”“民生”三大主义,以建立</a:t>
            </a:r>
            <a:r>
              <a:rPr dirty="0"/>
              <a:t/>
            </a:r>
            <a:br>
              <a:rPr dirty="0"/>
            </a:br>
            <a:r>
              <a:rPr lang="zh-CN" altLang="en-US" sz="2012" kern="0" dirty="0" smtClean="0">
                <a:solidFill>
                  <a:srgbClr val="000000"/>
                </a:solidFill>
                <a:latin typeface="Times New Roman" pitchFamily="65" charset="-122"/>
                <a:ea typeface="宋体" pitchFamily="65" charset="-122"/>
              </a:rPr>
              <a:t>资产阶级民主共和国为目标,</a:t>
            </a:r>
            <a:r>
              <a:rPr lang="zh-CN" altLang="en-US" sz="2012" u="sng" kern="0" dirty="0" smtClean="0">
                <a:solidFill>
                  <a:srgbClr val="000000"/>
                </a:solidFill>
                <a:latin typeface="Times New Roman" pitchFamily="65" charset="-122"/>
                <a:ea typeface="宋体" pitchFamily="65" charset="-122"/>
              </a:rPr>
              <a:t>成为革命的指导思想</a:t>
            </a:r>
            <a:r>
              <a:rPr lang="zh-CN" altLang="en-US" sz="2012" kern="0" dirty="0" smtClean="0">
                <a:solidFill>
                  <a:srgbClr val="000000"/>
                </a:solidFill>
                <a:latin typeface="Times New Roman" pitchFamily="65" charset="-122"/>
                <a:ea typeface="宋体" pitchFamily="65" charset="-122"/>
              </a:rPr>
              <a:t>。</a:t>
            </a:r>
            <a:endParaRPr lang="zh-CN" altLang="en-US" b="1" dirty="0"/>
          </a:p>
        </p:txBody>
      </p:sp>
      <p:grpSp>
        <p:nvGrpSpPr>
          <p:cNvPr id="6" name="组合 16"/>
          <p:cNvGrpSpPr/>
          <p:nvPr/>
        </p:nvGrpSpPr>
        <p:grpSpPr bwMode="auto">
          <a:xfrm>
            <a:off x="5154920" y="4083581"/>
            <a:ext cx="2210152"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789771"/>
          <a:ext cx="7740000" cy="1645920"/>
        </p:xfrm>
        <a:graphic>
          <a:graphicData uri="http://schemas.openxmlformats.org/drawingml/2006/table">
            <a:tbl>
              <a:tblPr/>
              <a:tblGrid>
                <a:gridCol w="1007664"/>
                <a:gridCol w="6732336"/>
              </a:tblGrid>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民族主义</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就是用革命手段推翻清朝封建统治</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民权主义</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就是通过政治革命,推翻②</a:t>
                      </a:r>
                      <a:r>
                        <a:rPr lang="zh-CN" altLang="en-US" sz="1500" u="sng" kern="0" dirty="0" smtClean="0">
                          <a:solidFill>
                            <a:srgbClr val="FF0000"/>
                          </a:solidFill>
                          <a:latin typeface="Times New Roman" pitchFamily="65" charset="-122"/>
                          <a:ea typeface="宋体" pitchFamily="65" charset="-122"/>
                        </a:rPr>
                        <a:t>　封建帝制    </a:t>
                      </a:r>
                      <a:r>
                        <a:rPr lang="zh-CN" altLang="en-US" sz="1500" kern="0" dirty="0" smtClean="0">
                          <a:solidFill>
                            <a:srgbClr val="000000"/>
                          </a:solidFill>
                          <a:latin typeface="Times New Roman" pitchFamily="65" charset="-122"/>
                          <a:ea typeface="宋体" pitchFamily="65" charset="-122"/>
                        </a:rPr>
                        <a:t>,建立资产阶级民主共和国</a:t>
                      </a:r>
                    </a:p>
                  </a:txBody>
                  <a:tcPr marL="45720" marR="45720"/>
                </a:tc>
              </a:tr>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民生主义</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主张核定地价,现有地价归原主所有,革命后因社会进步所增涨的地价归国家所有,由国民共享</a:t>
                      </a:r>
                    </a:p>
                  </a:txBody>
                  <a:tcPr marL="45720" marR="45720"/>
                </a:tc>
              </a:tr>
            </a:tbl>
          </a:graphicData>
        </a:graphic>
      </p:graphicFrame>
      <p:sp>
        <p:nvSpPr>
          <p:cNvPr id="3" name="矩形 2"/>
          <p:cNvSpPr/>
          <p:nvPr/>
        </p:nvSpPr>
        <p:spPr>
          <a:xfrm>
            <a:off x="504056" y="1274986"/>
            <a:ext cx="4572000" cy="497637"/>
          </a:xfrm>
          <a:prstGeom prst="rect">
            <a:avLst/>
          </a:prstGeom>
        </p:spPr>
        <p:txBody>
          <a:bodyPr>
            <a:spAutoFit/>
          </a:bodyPr>
          <a:lstStyle/>
          <a:p>
            <a:pPr eaLnBrk="0" latinLnBrk="1" hangingPunct="0">
              <a:lnSpc>
                <a:spcPct val="150000"/>
              </a:lnSpc>
            </a:pPr>
            <a:r>
              <a:rPr lang="zh-CN" altLang="en-US" sz="2010" b="1" kern="0" dirty="0" smtClean="0">
                <a:solidFill>
                  <a:srgbClr val="000000"/>
                </a:solidFill>
                <a:latin typeface="Times New Roman" pitchFamily="65" charset="-122"/>
                <a:ea typeface="宋体" pitchFamily="65" charset="-122"/>
              </a:rPr>
              <a:t>2.内容</a:t>
            </a:r>
            <a:endParaRPr lang="zh-CN" altLang="en-US" sz="2010" b="1" dirty="0"/>
          </a:p>
        </p:txBody>
      </p:sp>
      <p:sp>
        <p:nvSpPr>
          <p:cNvPr id="4" name="矩形 3"/>
          <p:cNvSpPr/>
          <p:nvPr/>
        </p:nvSpPr>
        <p:spPr>
          <a:xfrm>
            <a:off x="467544" y="3344251"/>
            <a:ext cx="7830616" cy="1948226"/>
          </a:xfrm>
          <a:prstGeom prst="rect">
            <a:avLst/>
          </a:prstGeom>
        </p:spPr>
        <p:txBody>
          <a:bodyPr wrap="square">
            <a:spAutoFit/>
          </a:bodyPr>
          <a:lstStyle/>
          <a:p>
            <a:pPr eaLnBrk="0" latinLnBrk="1" hangingPunct="0">
              <a:lnSpc>
                <a:spcPct val="150000"/>
              </a:lnSpc>
            </a:pPr>
            <a:r>
              <a:rPr lang="en-US" altLang="zh-CN" sz="2010" b="1" kern="0" dirty="0" smtClean="0">
                <a:solidFill>
                  <a:srgbClr val="000000"/>
                </a:solidFill>
                <a:latin typeface="Times New Roman" pitchFamily="65" charset="-122"/>
                <a:ea typeface="宋体" pitchFamily="65" charset="-122"/>
              </a:rPr>
              <a:t>3.</a:t>
            </a:r>
            <a:r>
              <a:rPr lang="zh-CN" altLang="en-US" sz="2010" b="1" kern="0" dirty="0" smtClean="0">
                <a:solidFill>
                  <a:srgbClr val="000000"/>
                </a:solidFill>
                <a:latin typeface="Times New Roman" pitchFamily="65" charset="-122"/>
                <a:ea typeface="宋体" pitchFamily="65" charset="-122"/>
              </a:rPr>
              <a:t>评价</a:t>
            </a:r>
            <a:endParaRPr lang="zh-CN" altLang="en-US" sz="2010" b="1" dirty="0" smtClean="0"/>
          </a:p>
          <a:p>
            <a:pPr eaLnBrk="0" latinLnBrk="1" hangingPunct="0">
              <a:lnSpc>
                <a:spcPct val="150000"/>
              </a:lnSpc>
            </a:pPr>
            <a:r>
              <a:rPr lang="en-US" altLang="zh-CN" sz="2010" kern="0" dirty="0" smtClean="0">
                <a:solidFill>
                  <a:srgbClr val="000000"/>
                </a:solidFill>
                <a:latin typeface="Times New Roman" pitchFamily="65" charset="-122"/>
                <a:ea typeface="宋体" pitchFamily="65" charset="-122"/>
              </a:rPr>
              <a:t>(1)</a:t>
            </a:r>
            <a:r>
              <a:rPr lang="zh-CN" altLang="en-US" sz="2010" kern="0" dirty="0" smtClean="0">
                <a:solidFill>
                  <a:srgbClr val="000000"/>
                </a:solidFill>
                <a:latin typeface="Times New Roman" pitchFamily="65" charset="-122"/>
                <a:ea typeface="宋体" pitchFamily="65" charset="-122"/>
              </a:rPr>
              <a:t>表达了资产阶级在政治、经济上的利益和要求</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反映了</a:t>
            </a:r>
            <a:r>
              <a:rPr lang="zh-CN" altLang="en-US" sz="2010" u="sng" kern="0" dirty="0" smtClean="0">
                <a:solidFill>
                  <a:srgbClr val="000000"/>
                </a:solidFill>
                <a:latin typeface="Times New Roman" pitchFamily="65" charset="-122"/>
                <a:ea typeface="宋体" pitchFamily="65" charset="-122"/>
              </a:rPr>
              <a:t>中国人民实</a:t>
            </a:r>
            <a:r>
              <a:rPr lang="zh-CN" altLang="en-US" sz="2010" dirty="0" smtClean="0"/>
              <a:t/>
            </a:r>
            <a:br>
              <a:rPr lang="zh-CN" altLang="en-US" sz="2010" dirty="0" smtClean="0"/>
            </a:br>
            <a:r>
              <a:rPr lang="zh-CN" altLang="en-US" sz="2010" u="sng" kern="0" dirty="0" smtClean="0">
                <a:solidFill>
                  <a:srgbClr val="000000"/>
                </a:solidFill>
                <a:latin typeface="Times New Roman" pitchFamily="65" charset="-122"/>
                <a:ea typeface="宋体" pitchFamily="65" charset="-122"/>
              </a:rPr>
              <a:t>现民族独立和民主权利的愿望</a:t>
            </a:r>
            <a:r>
              <a:rPr lang="en-US" altLang="zh-CN" sz="2010" u="sng" kern="0" dirty="0" smtClean="0">
                <a:solidFill>
                  <a:srgbClr val="000000"/>
                </a:solidFill>
                <a:latin typeface="Times New Roman" pitchFamily="65" charset="-122"/>
                <a:ea typeface="宋体" pitchFamily="65" charset="-122"/>
              </a:rPr>
              <a:t>,</a:t>
            </a:r>
            <a:r>
              <a:rPr lang="zh-CN" altLang="en-US" sz="2010" u="sng" kern="0" dirty="0" smtClean="0">
                <a:solidFill>
                  <a:srgbClr val="000000"/>
                </a:solidFill>
                <a:latin typeface="Times New Roman" pitchFamily="65" charset="-122"/>
                <a:ea typeface="宋体" pitchFamily="65" charset="-122"/>
              </a:rPr>
              <a:t>是辛亥革命的指导思想</a:t>
            </a:r>
            <a:r>
              <a:rPr lang="zh-CN" altLang="en-US" sz="2010" kern="0" dirty="0" smtClean="0">
                <a:solidFill>
                  <a:srgbClr val="000000"/>
                </a:solidFill>
                <a:latin typeface="Times New Roman" pitchFamily="65" charset="-122"/>
                <a:ea typeface="宋体" pitchFamily="65" charset="-122"/>
              </a:rPr>
              <a:t>。</a:t>
            </a:r>
            <a:endParaRPr lang="zh-CN" altLang="en-US" sz="2010" dirty="0" smtClean="0"/>
          </a:p>
          <a:p>
            <a:pPr eaLnBrk="0" latinLnBrk="1" hangingPunct="0">
              <a:lnSpc>
                <a:spcPct val="150000"/>
              </a:lnSpc>
            </a:pPr>
            <a:r>
              <a:rPr lang="en-US" altLang="zh-CN" sz="2010" kern="0" dirty="0" smtClean="0">
                <a:solidFill>
                  <a:srgbClr val="000000"/>
                </a:solidFill>
                <a:latin typeface="Times New Roman" pitchFamily="65" charset="-122"/>
                <a:ea typeface="宋体" pitchFamily="65" charset="-122"/>
              </a:rPr>
              <a:t>(2)</a:t>
            </a:r>
            <a:r>
              <a:rPr lang="zh-CN" altLang="en-US" sz="2010" kern="0" dirty="0" smtClean="0">
                <a:solidFill>
                  <a:srgbClr val="000000"/>
                </a:solidFill>
                <a:latin typeface="Times New Roman" pitchFamily="65" charset="-122"/>
                <a:ea typeface="宋体" pitchFamily="65" charset="-122"/>
              </a:rPr>
              <a:t>带有明显的时代局限和阶级局限。</a:t>
            </a:r>
            <a:endParaRPr lang="zh-CN" altLang="en-US" sz="2010" dirty="0"/>
          </a:p>
        </p:txBody>
      </p:sp>
      <p:grpSp>
        <p:nvGrpSpPr>
          <p:cNvPr id="5" name="组合 16"/>
          <p:cNvGrpSpPr/>
          <p:nvPr/>
        </p:nvGrpSpPr>
        <p:grpSpPr bwMode="auto">
          <a:xfrm>
            <a:off x="3753624" y="2361098"/>
            <a:ext cx="1080120" cy="339091"/>
            <a:chOff x="4881562" y="2969419"/>
            <a:chExt cx="783432" cy="219075"/>
          </a:xfrm>
        </p:grpSpPr>
        <p:sp>
          <p:nvSpPr>
            <p:cNvPr id="6"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7"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424488" cy="51067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4.实践</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(1)1911年,辛亥革命爆发,1912年建立了中华民国,推翻了清朝的封建统治。</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(2)颁布《中华民国临时约法》,确认国家主权属于国民全体,国民在政</a:t>
            </a:r>
            <a:r>
              <a:rPr dirty="0"/>
              <a:t/>
            </a:r>
            <a:br>
              <a:rPr dirty="0"/>
            </a:br>
            <a:r>
              <a:rPr lang="zh-CN" altLang="en-US" sz="2012" kern="0" dirty="0" smtClean="0">
                <a:solidFill>
                  <a:srgbClr val="000000"/>
                </a:solidFill>
                <a:latin typeface="Times New Roman" pitchFamily="65" charset="-122"/>
                <a:ea typeface="宋体" pitchFamily="65" charset="-122"/>
              </a:rPr>
              <a:t>治上一律平等。它对建立资产阶级共和制度,反对封建专制制度具有进</a:t>
            </a:r>
            <a:r>
              <a:rPr dirty="0"/>
              <a:t/>
            </a:r>
            <a:br>
              <a:rPr dirty="0"/>
            </a:br>
            <a:r>
              <a:rPr lang="zh-CN" altLang="en-US" sz="2012" kern="0" dirty="0" smtClean="0">
                <a:solidFill>
                  <a:srgbClr val="000000"/>
                </a:solidFill>
                <a:latin typeface="Times New Roman" pitchFamily="65" charset="-122"/>
                <a:ea typeface="宋体" pitchFamily="65" charset="-122"/>
              </a:rPr>
              <a:t>步意义。</a:t>
            </a:r>
            <a:endParaRPr lang="zh-CN" altLang="en-US" dirty="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(3)孙中山领导发动了③</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二次革命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“护国运动”</a:t>
            </a:r>
            <a:r>
              <a:rPr lang="zh-CN" altLang="en-US" sz="2010" kern="0" dirty="0" smtClean="0">
                <a:solidFill>
                  <a:srgbClr val="000000"/>
                </a:solidFill>
                <a:latin typeface="Times New Roman" pitchFamily="65" charset="-122"/>
                <a:ea typeface="宋体" pitchFamily="65" charset="-122"/>
              </a:rPr>
              <a:t>“护法运动”,</a:t>
            </a:r>
            <a:endParaRPr lang="en-US" altLang="zh-CN" sz="201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捍卫了民主共和制度。</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itchFamily="65" charset="-122"/>
                <a:ea typeface="宋体" pitchFamily="65" charset="-122"/>
              </a:rPr>
              <a:t>二、新文化运动</a:t>
            </a:r>
            <a:endParaRPr lang="zh-CN" altLang="en-US" sz="2010" b="1" dirty="0" smtClean="0"/>
          </a:p>
          <a:p>
            <a:pPr eaLnBrk="0" latinLnBrk="1" hangingPunct="0">
              <a:lnSpc>
                <a:spcPct val="150000"/>
              </a:lnSpc>
            </a:pPr>
            <a:r>
              <a:rPr lang="zh-CN" altLang="en-US" sz="2010" b="1" kern="0" dirty="0" smtClean="0">
                <a:solidFill>
                  <a:srgbClr val="000000"/>
                </a:solidFill>
                <a:latin typeface="Times New Roman" pitchFamily="65" charset="-122"/>
                <a:ea typeface="宋体" pitchFamily="65" charset="-122"/>
              </a:rPr>
              <a:t>1.背景</a:t>
            </a:r>
            <a:endParaRPr lang="zh-CN" altLang="en-US" sz="2010" b="1" dirty="0" smtClean="0"/>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(1)</a:t>
            </a:r>
            <a:r>
              <a:rPr lang="zh-CN" altLang="en-US" sz="2010" u="sng" kern="0" dirty="0" smtClean="0">
                <a:solidFill>
                  <a:srgbClr val="000000"/>
                </a:solidFill>
                <a:latin typeface="Times New Roman" pitchFamily="65" charset="-122"/>
                <a:ea typeface="宋体" pitchFamily="65" charset="-122"/>
              </a:rPr>
              <a:t>辛亥革命时期,民主、自由、平等、博爱等思想进一步传播</a:t>
            </a:r>
            <a:r>
              <a:rPr lang="zh-CN" altLang="en-US" sz="2010" kern="0" dirty="0" smtClean="0">
                <a:solidFill>
                  <a:srgbClr val="000000"/>
                </a:solidFill>
                <a:latin typeface="Times New Roman" pitchFamily="65" charset="-122"/>
                <a:ea typeface="宋体" pitchFamily="65" charset="-122"/>
              </a:rPr>
              <a:t>。</a:t>
            </a:r>
            <a:endParaRPr lang="zh-CN" altLang="en-US" sz="2010" dirty="0" smtClean="0"/>
          </a:p>
          <a:p>
            <a:pPr marL="0" indent="0" eaLnBrk="0" latinLnBrk="1" hangingPunct="0">
              <a:lnSpc>
                <a:spcPct val="150000"/>
              </a:lnSpc>
              <a:spcBef>
                <a:spcPts val="0"/>
              </a:spcBef>
              <a:buNone/>
            </a:pPr>
            <a:endParaRPr lang="zh-CN" altLang="en-US" sz="2010" dirty="0"/>
          </a:p>
        </p:txBody>
      </p:sp>
      <p:grpSp>
        <p:nvGrpSpPr>
          <p:cNvPr id="3" name="组合 16"/>
          <p:cNvGrpSpPr/>
          <p:nvPr/>
        </p:nvGrpSpPr>
        <p:grpSpPr bwMode="auto">
          <a:xfrm>
            <a:off x="3236992" y="3459480"/>
            <a:ext cx="1911072"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0583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(2)一战期间,民族资本主义进一步发展,民族资产阶级要求冲破封建思</a:t>
            </a:r>
            <a:r>
              <a:rPr dirty="0"/>
              <a:t/>
            </a:r>
            <a:br>
              <a:rPr dirty="0"/>
            </a:br>
            <a:r>
              <a:rPr lang="zh-CN" altLang="en-US" sz="2012" kern="0" dirty="0" smtClean="0">
                <a:solidFill>
                  <a:srgbClr val="000000"/>
                </a:solidFill>
                <a:latin typeface="Times New Roman" pitchFamily="65" charset="-122"/>
                <a:ea typeface="宋体" pitchFamily="65" charset="-122"/>
              </a:rPr>
              <a:t>想牢笼,实行民主制度。</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(3)袁世凯为复辟帝制,在思想文化领域掀起一股④</a:t>
            </a:r>
            <a:r>
              <a:rPr lang="zh-CN" altLang="en-US" sz="2012" u="sng" kern="0" dirty="0" smtClean="0">
                <a:solidFill>
                  <a:srgbClr val="FF0000"/>
                </a:solidFill>
                <a:latin typeface="Times New Roman" pitchFamily="65" charset="-122"/>
                <a:ea typeface="宋体" pitchFamily="65" charset="-122"/>
              </a:rPr>
              <a:t>　尊孔复古    </a:t>
            </a:r>
            <a:r>
              <a:rPr lang="zh-CN" altLang="en-US" sz="2012" kern="0" dirty="0" smtClean="0">
                <a:solidFill>
                  <a:srgbClr val="000000"/>
                </a:solidFill>
                <a:latin typeface="Times New Roman" pitchFamily="65" charset="-122"/>
                <a:ea typeface="宋体" pitchFamily="65" charset="-122"/>
              </a:rPr>
              <a:t>的逆流。以陈独秀为代表的中国先进知识分子奋起反击,新文化运动应运而生。</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2.兴起</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a:t>
            </a:r>
            <a:r>
              <a:rPr lang="zh-CN" altLang="en-US" sz="2012" u="sng" kern="0" dirty="0" smtClean="0">
                <a:solidFill>
                  <a:srgbClr val="000000"/>
                </a:solidFill>
                <a:latin typeface="Times New Roman" pitchFamily="65" charset="-122"/>
                <a:ea typeface="宋体" pitchFamily="65" charset="-122"/>
              </a:rPr>
              <a:t>1915年,陈独秀创办《青年杂志》</a:t>
            </a:r>
            <a:r>
              <a:rPr lang="zh-CN" altLang="en-US" sz="2012" kern="0" dirty="0" smtClean="0">
                <a:solidFill>
                  <a:srgbClr val="000000"/>
                </a:solidFill>
                <a:latin typeface="Times New Roman" pitchFamily="65" charset="-122"/>
                <a:ea typeface="宋体" pitchFamily="65" charset="-122"/>
              </a:rPr>
              <a:t>(第二卷起改名为⑤</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新青年</a:t>
            </a:r>
            <a:r>
              <a:rPr lang="zh-CN" altLang="en-US" sz="2010" u="sng" kern="0" dirty="0" smtClean="0">
                <a:solidFill>
                  <a:srgbClr val="FF0000"/>
                </a:solidFill>
                <a:latin typeface="Times New Roman" pitchFamily="65" charset="-122"/>
                <a:ea typeface="宋体" pitchFamily="65" charset="-122"/>
              </a:rPr>
              <a:t>    </a:t>
            </a:r>
            <a:r>
              <a:rPr lang="en-US" altLang="zh-CN" sz="2010" kern="0" dirty="0" smtClean="0">
                <a:solidFill>
                  <a:srgbClr val="FF0000"/>
                </a:solidFill>
                <a:latin typeface="Times New Roman" pitchFamily="65" charset="-122"/>
                <a:ea typeface="宋体" pitchFamily="65" charset="-122"/>
              </a:rPr>
              <a:t>》</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在创刊号上发表</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敬告青年</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一文</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提倡民主与科学</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反对封建文化</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揭开了新文化运动的序幕。</a:t>
            </a:r>
            <a:endParaRPr lang="zh-CN" altLang="en-US" sz="2010" dirty="0" smtClean="0"/>
          </a:p>
          <a:p>
            <a:pPr eaLnBrk="0" latinLnBrk="1" hangingPunct="0">
              <a:lnSpc>
                <a:spcPct val="150000"/>
              </a:lnSpc>
            </a:pPr>
            <a:r>
              <a:rPr lang="en-US" altLang="zh-CN" sz="2010" kern="0" dirty="0" smtClean="0">
                <a:solidFill>
                  <a:srgbClr val="000000"/>
                </a:solidFill>
                <a:latin typeface="Times New Roman" pitchFamily="65" charset="-122"/>
                <a:ea typeface="宋体" pitchFamily="65" charset="-122"/>
              </a:rPr>
              <a:t>(2)1916</a:t>
            </a:r>
            <a:r>
              <a:rPr lang="zh-CN" altLang="en-US" sz="2010" kern="0" dirty="0" smtClean="0">
                <a:solidFill>
                  <a:srgbClr val="000000"/>
                </a:solidFill>
                <a:latin typeface="Times New Roman" pitchFamily="65" charset="-122"/>
                <a:ea typeface="宋体" pitchFamily="65" charset="-122"/>
              </a:rPr>
              <a:t>年底</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蔡元培就任北大校长</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实行⑥</a:t>
            </a:r>
            <a:r>
              <a:rPr lang="zh-CN" altLang="en-US" sz="2010" kern="0" dirty="0" smtClean="0">
                <a:solidFill>
                  <a:srgbClr val="FF0000"/>
                </a:solidFill>
                <a:latin typeface="Times New Roman" pitchFamily="65" charset="-122"/>
                <a:ea typeface="宋体" pitchFamily="65" charset="-122"/>
              </a:rPr>
              <a:t>“</a:t>
            </a:r>
            <a:r>
              <a:rPr lang="zh-CN" altLang="en-US" sz="2010" u="sng" kern="0" dirty="0" smtClean="0">
                <a:solidFill>
                  <a:srgbClr val="FF0000"/>
                </a:solidFill>
                <a:latin typeface="Times New Roman" pitchFamily="65" charset="-122"/>
                <a:ea typeface="宋体" pitchFamily="65" charset="-122"/>
              </a:rPr>
              <a:t>　思想自由</a:t>
            </a:r>
            <a:r>
              <a:rPr lang="en-US" altLang="zh-CN" sz="2010" u="sng" kern="0" dirty="0" smtClean="0">
                <a:solidFill>
                  <a:srgbClr val="FF0000"/>
                </a:solidFill>
                <a:latin typeface="Times New Roman" pitchFamily="65" charset="-122"/>
                <a:ea typeface="宋体" pitchFamily="65" charset="-122"/>
              </a:rPr>
              <a:t>,</a:t>
            </a:r>
            <a:r>
              <a:rPr lang="zh-CN" altLang="en-US" sz="2010" u="sng" kern="0" dirty="0" smtClean="0">
                <a:solidFill>
                  <a:srgbClr val="FF0000"/>
                </a:solidFill>
                <a:latin typeface="Times New Roman" pitchFamily="65" charset="-122"/>
                <a:ea typeface="宋体" pitchFamily="65" charset="-122"/>
              </a:rPr>
              <a:t>兼容并包    </a:t>
            </a:r>
            <a:r>
              <a:rPr lang="zh-CN" altLang="en-US" sz="2010" kern="0" dirty="0" smtClean="0">
                <a:solidFill>
                  <a:srgbClr val="FF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的办学方针</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推动了新文化运动的发展。</a:t>
            </a:r>
            <a:endParaRPr lang="zh-CN" altLang="en-US" sz="2010" dirty="0" smtClean="0"/>
          </a:p>
          <a:p>
            <a:pPr marL="0" indent="0" eaLnBrk="0" latinLnBrk="1" hangingPunct="0">
              <a:lnSpc>
                <a:spcPct val="150000"/>
              </a:lnSpc>
              <a:spcBef>
                <a:spcPts val="0"/>
              </a:spcBef>
              <a:buNone/>
            </a:pPr>
            <a:endParaRPr lang="zh-CN" altLang="en-US" dirty="0"/>
          </a:p>
        </p:txBody>
      </p:sp>
      <p:grpSp>
        <p:nvGrpSpPr>
          <p:cNvPr id="3" name="组合 16"/>
          <p:cNvGrpSpPr/>
          <p:nvPr/>
        </p:nvGrpSpPr>
        <p:grpSpPr bwMode="auto">
          <a:xfrm>
            <a:off x="6050260" y="2074977"/>
            <a:ext cx="1474068"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6618704" y="3467100"/>
            <a:ext cx="1728192"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9" name="组合 16"/>
          <p:cNvGrpSpPr/>
          <p:nvPr/>
        </p:nvGrpSpPr>
        <p:grpSpPr bwMode="auto">
          <a:xfrm>
            <a:off x="5124440" y="4841761"/>
            <a:ext cx="3040340" cy="339091"/>
            <a:chOff x="4881562" y="2969419"/>
            <a:chExt cx="783432"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8579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(3)代表人物:陈独秀、李大钊、胡适、鲁迅等。</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(4)《新青年》成为新文化运动的主要阵地,北大成为新文化运动的主</a:t>
            </a:r>
            <a:r>
              <a:rPr dirty="0"/>
              <a:t/>
            </a:r>
            <a:br>
              <a:rPr dirty="0"/>
            </a:br>
            <a:r>
              <a:rPr lang="zh-CN" altLang="en-US" sz="2012" kern="0" dirty="0" smtClean="0">
                <a:solidFill>
                  <a:srgbClr val="000000"/>
                </a:solidFill>
                <a:latin typeface="Times New Roman" pitchFamily="65" charset="-122"/>
                <a:ea typeface="宋体" pitchFamily="65" charset="-122"/>
              </a:rPr>
              <a:t>要活动基地。</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3.内容</a:t>
            </a:r>
            <a:endParaRPr lang="zh-CN" altLang="en-US" b="1" dirty="0"/>
          </a:p>
        </p:txBody>
      </p:sp>
      <p:graphicFrame>
        <p:nvGraphicFramePr>
          <p:cNvPr id="3" name="表格 2"/>
          <p:cNvGraphicFramePr>
            <a:graphicFrameLocks noGrp="1"/>
          </p:cNvGraphicFramePr>
          <p:nvPr/>
        </p:nvGraphicFramePr>
        <p:xfrm>
          <a:off x="540000" y="3065909"/>
          <a:ext cx="7740000" cy="2674620"/>
        </p:xfrm>
        <a:graphic>
          <a:graphicData uri="http://schemas.openxmlformats.org/drawingml/2006/table">
            <a:tbl>
              <a:tblPr/>
              <a:tblGrid>
                <a:gridCol w="2159792"/>
                <a:gridCol w="5580208"/>
              </a:tblGrid>
              <a:tr h="373320">
                <a:tc>
                  <a:txBody>
                    <a:bodyPr/>
                    <a:lstStyle/>
                    <a:p>
                      <a:pPr algn="ctr" eaLnBrk="0" latinLnBrk="1" hangingPunct="0">
                        <a:lnSpc>
                          <a:spcPct val="150000"/>
                        </a:lnSpc>
                        <a:spcBef>
                          <a:spcPts val="0"/>
                        </a:spcBef>
                      </a:pPr>
                      <a:r>
                        <a:rPr lang="zh-CN" altLang="en-US" sz="1500" u="sng" kern="0" dirty="0" smtClean="0">
                          <a:solidFill>
                            <a:srgbClr val="000000"/>
                          </a:solidFill>
                          <a:latin typeface="Times New Roman" pitchFamily="65" charset="-122"/>
                          <a:ea typeface="宋体" pitchFamily="65" charset="-122"/>
                        </a:rPr>
                        <a:t>提倡民主与科学,反对专制和愚昧、迷信</a:t>
                      </a:r>
                    </a:p>
                  </a:txBody>
                  <a:tcPr marL="45720" marR="45720"/>
                </a:tc>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陈独秀号召青年,以民主和科学并重,“战胜恶社会”</a:t>
                      </a:r>
                    </a:p>
                  </a:txBody>
                  <a:tcPr marL="45720" marR="45720"/>
                </a:tc>
              </a:tr>
              <a:tr h="602640">
                <a:tc>
                  <a:txBody>
                    <a:bodyPr/>
                    <a:lstStyle/>
                    <a:p>
                      <a:pPr algn="ctr" eaLnBrk="0" latinLnBrk="1" hangingPunct="0">
                        <a:lnSpc>
                          <a:spcPct val="150000"/>
                        </a:lnSpc>
                        <a:spcBef>
                          <a:spcPts val="0"/>
                        </a:spcBef>
                      </a:pPr>
                      <a:r>
                        <a:rPr lang="zh-CN" altLang="en-US" sz="1500" u="sng" kern="0" dirty="0" smtClean="0">
                          <a:solidFill>
                            <a:srgbClr val="000000"/>
                          </a:solidFill>
                          <a:latin typeface="Times New Roman" pitchFamily="65" charset="-122"/>
                          <a:ea typeface="宋体" pitchFamily="65" charset="-122"/>
                        </a:rPr>
                        <a:t>提倡新道德,反对旧道德</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陈独秀指出:“孔教与共和</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存其一必废其一。”有人甚至提出“打倒孔家店”的口号</a:t>
                      </a:r>
                    </a:p>
                  </a:txBody>
                  <a:tcPr marL="45720" marR="45720"/>
                </a:tc>
              </a:tr>
              <a:tr h="831960">
                <a:tc>
                  <a:txBody>
                    <a:bodyPr/>
                    <a:lstStyle/>
                    <a:p>
                      <a:pPr algn="ctr" eaLnBrk="0" latinLnBrk="1" hangingPunct="0">
                        <a:lnSpc>
                          <a:spcPct val="150000"/>
                        </a:lnSpc>
                        <a:spcBef>
                          <a:spcPts val="0"/>
                        </a:spcBef>
                      </a:pPr>
                      <a:endParaRPr lang="en-US" altLang="zh-CN" sz="1500" u="sng"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r>
                        <a:rPr lang="zh-CN" altLang="en-US" sz="1500" u="sng" kern="0" dirty="0" smtClean="0">
                          <a:solidFill>
                            <a:srgbClr val="000000"/>
                          </a:solidFill>
                          <a:latin typeface="Times New Roman" pitchFamily="65" charset="-122"/>
                          <a:ea typeface="宋体" pitchFamily="65" charset="-122"/>
                        </a:rPr>
                        <a:t>提倡新文学,反对旧文学</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1917年,胡适发表《文学改良刍议》一文,还主张用白话文代替文言文。陈独秀发表《文学革命论》。鲁迅写出⑦</a:t>
                      </a:r>
                      <a:r>
                        <a:rPr lang="zh-CN" altLang="en-US" sz="1500" kern="0" dirty="0" smtClean="0">
                          <a:solidFill>
                            <a:srgbClr val="FF0000"/>
                          </a:solidFill>
                          <a:latin typeface="Times New Roman" pitchFamily="65" charset="-122"/>
                          <a:ea typeface="宋体" pitchFamily="65" charset="-122"/>
                        </a:rPr>
                        <a:t>《</a:t>
                      </a:r>
                      <a:r>
                        <a:rPr lang="zh-CN" altLang="en-US" sz="1500" u="sng" kern="0" dirty="0" smtClean="0">
                          <a:solidFill>
                            <a:srgbClr val="FF0000"/>
                          </a:solidFill>
                          <a:latin typeface="Times New Roman" pitchFamily="65" charset="-122"/>
                          <a:ea typeface="宋体" pitchFamily="65" charset="-122"/>
                        </a:rPr>
                        <a:t>　狂人日记    </a:t>
                      </a:r>
                      <a:r>
                        <a:rPr lang="zh-CN" altLang="en-US" sz="1500" kern="0" dirty="0" smtClean="0">
                          <a:solidFill>
                            <a:srgbClr val="FF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《孔乙己》等小说,深刻揭露封建礼教“吃人”的本质</a:t>
                      </a:r>
                    </a:p>
                  </a:txBody>
                  <a:tcPr marL="45720" marR="45720"/>
                </a:tc>
              </a:tr>
            </a:tbl>
          </a:graphicData>
        </a:graphic>
      </p:graphicFrame>
      <p:grpSp>
        <p:nvGrpSpPr>
          <p:cNvPr id="4" name="组合 16"/>
          <p:cNvGrpSpPr/>
          <p:nvPr/>
        </p:nvGrpSpPr>
        <p:grpSpPr bwMode="auto">
          <a:xfrm>
            <a:off x="6633944" y="4989205"/>
            <a:ext cx="1466448" cy="339091"/>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3066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4.影响</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(1)猛烈冲击了⑧</a:t>
            </a:r>
            <a:r>
              <a:rPr lang="zh-CN" altLang="en-US" sz="2012" u="sng" kern="0" dirty="0" smtClean="0">
                <a:solidFill>
                  <a:srgbClr val="FF0000"/>
                </a:solidFill>
                <a:latin typeface="Times New Roman" pitchFamily="65" charset="-122"/>
                <a:ea typeface="宋体" pitchFamily="65" charset="-122"/>
              </a:rPr>
              <a:t>　封建思想    </a:t>
            </a:r>
            <a:r>
              <a:rPr lang="zh-CN" altLang="en-US" sz="2012" kern="0" dirty="0" smtClean="0">
                <a:solidFill>
                  <a:srgbClr val="000000"/>
                </a:solidFill>
                <a:latin typeface="Times New Roman" pitchFamily="65" charset="-122"/>
                <a:ea typeface="宋体" pitchFamily="65" charset="-122"/>
              </a:rPr>
              <a:t>的统治地位,使</a:t>
            </a:r>
            <a:r>
              <a:rPr lang="zh-CN" altLang="en-US" sz="2012" u="sng" kern="0" dirty="0" smtClean="0">
                <a:solidFill>
                  <a:srgbClr val="000000"/>
                </a:solidFill>
                <a:latin typeface="Times New Roman" pitchFamily="65" charset="-122"/>
                <a:ea typeface="宋体" pitchFamily="65" charset="-122"/>
              </a:rPr>
              <a:t>人们的思想得到空前解</a:t>
            </a:r>
            <a:r>
              <a:rPr dirty="0"/>
              <a:t/>
            </a:r>
            <a:br>
              <a:rPr dirty="0"/>
            </a:br>
            <a:r>
              <a:rPr lang="zh-CN" altLang="en-US" sz="2012" u="sng" kern="0" dirty="0" smtClean="0">
                <a:solidFill>
                  <a:srgbClr val="000000"/>
                </a:solidFill>
                <a:latin typeface="Times New Roman" pitchFamily="65" charset="-122"/>
                <a:ea typeface="宋体" pitchFamily="65" charset="-122"/>
              </a:rPr>
              <a:t>放</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(2)知识分子受到⑨</a:t>
            </a:r>
            <a:r>
              <a:rPr lang="zh-CN" altLang="en-US" sz="2012" u="sng" kern="0" dirty="0" smtClean="0">
                <a:solidFill>
                  <a:srgbClr val="FF0000"/>
                </a:solidFill>
                <a:latin typeface="Times New Roman" pitchFamily="65" charset="-122"/>
                <a:ea typeface="宋体" pitchFamily="65" charset="-122"/>
              </a:rPr>
              <a:t>　民主    </a:t>
            </a:r>
            <a:r>
              <a:rPr lang="zh-CN" altLang="en-US" sz="2012" kern="0" dirty="0" smtClean="0">
                <a:solidFill>
                  <a:srgbClr val="000000"/>
                </a:solidFill>
                <a:latin typeface="Times New Roman" pitchFamily="65" charset="-122"/>
                <a:ea typeface="宋体" pitchFamily="65" charset="-122"/>
              </a:rPr>
              <a:t>与科学的洗礼,也</a:t>
            </a:r>
            <a:r>
              <a:rPr lang="zh-CN" altLang="en-US" sz="2012" u="sng" kern="0" dirty="0" smtClean="0">
                <a:solidFill>
                  <a:srgbClr val="000000"/>
                </a:solidFill>
                <a:latin typeface="Times New Roman" pitchFamily="65" charset="-122"/>
                <a:ea typeface="宋体" pitchFamily="65" charset="-122"/>
              </a:rPr>
              <a:t>为马克思主义在中国的</a:t>
            </a:r>
            <a:r>
              <a:rPr dirty="0"/>
              <a:t/>
            </a:r>
            <a:br>
              <a:rPr dirty="0"/>
            </a:br>
            <a:r>
              <a:rPr lang="zh-CN" altLang="en-US" sz="2012" u="sng" kern="0" dirty="0" smtClean="0">
                <a:solidFill>
                  <a:srgbClr val="000000"/>
                </a:solidFill>
                <a:latin typeface="Times New Roman" pitchFamily="65" charset="-122"/>
                <a:ea typeface="宋体" pitchFamily="65" charset="-122"/>
              </a:rPr>
              <a:t>传播创造了有利条件</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559" kern="0" spc="1169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1.比较太平天国运动和辛亥革命</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(1)相同点:都主张推翻清朝统治;都建立了与清朝对立的政权;其失败都</a:t>
            </a:r>
            <a:r>
              <a:rPr dirty="0"/>
              <a:t/>
            </a:r>
            <a:br>
              <a:rPr dirty="0"/>
            </a:br>
            <a:r>
              <a:rPr lang="zh-CN" altLang="en-US" sz="2012" kern="0" dirty="0" smtClean="0">
                <a:solidFill>
                  <a:srgbClr val="000000"/>
                </a:solidFill>
                <a:latin typeface="Times New Roman" pitchFamily="65" charset="-122"/>
                <a:ea typeface="宋体" pitchFamily="65" charset="-122"/>
              </a:rPr>
              <a:t>是由于</a:t>
            </a:r>
            <a:r>
              <a:rPr lang="zh-CN" altLang="en-US" sz="2012" u="sng" kern="0" dirty="0" smtClean="0">
                <a:solidFill>
                  <a:srgbClr val="000000"/>
                </a:solidFill>
                <a:latin typeface="Times New Roman" pitchFamily="65" charset="-122"/>
                <a:ea typeface="宋体" pitchFamily="65" charset="-122"/>
              </a:rPr>
              <a:t>阶级和时代的局限</a:t>
            </a:r>
            <a:r>
              <a:rPr lang="zh-CN" altLang="en-US" sz="2012" kern="0" dirty="0" smtClean="0">
                <a:solidFill>
                  <a:srgbClr val="000000"/>
                </a:solidFill>
                <a:latin typeface="Times New Roman" pitchFamily="65" charset="-122"/>
                <a:ea typeface="宋体" pitchFamily="65" charset="-122"/>
              </a:rPr>
              <a:t>;都有体现资本主义色彩的施政方案。</a:t>
            </a:r>
            <a:endParaRPr lang="zh-CN" altLang="en-US" dirty="0"/>
          </a:p>
        </p:txBody>
      </p:sp>
      <p:pic>
        <p:nvPicPr>
          <p:cNvPr id="3" name="图片 3" descr="textimage1.jpeg"/>
          <p:cNvPicPr>
            <a:picLocks noChangeAspect="1"/>
          </p:cNvPicPr>
          <p:nvPr/>
        </p:nvPicPr>
        <p:blipFill>
          <a:blip r:embed="rId4" cstate="print"/>
          <a:stretch>
            <a:fillRect/>
          </a:stretch>
        </p:blipFill>
        <p:spPr>
          <a:xfrm>
            <a:off x="3934968" y="3429000"/>
            <a:ext cx="1274064" cy="382219"/>
          </a:xfrm>
          <a:prstGeom prst="rect">
            <a:avLst/>
          </a:prstGeom>
        </p:spPr>
      </p:pic>
      <p:grpSp>
        <p:nvGrpSpPr>
          <p:cNvPr id="4" name="组合 16"/>
          <p:cNvGrpSpPr/>
          <p:nvPr/>
        </p:nvGrpSpPr>
        <p:grpSpPr bwMode="auto">
          <a:xfrm>
            <a:off x="2388900" y="1620069"/>
            <a:ext cx="1535028" cy="339091"/>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7" name="组合 16"/>
          <p:cNvGrpSpPr/>
          <p:nvPr/>
        </p:nvGrpSpPr>
        <p:grpSpPr bwMode="auto">
          <a:xfrm>
            <a:off x="2658264" y="2529885"/>
            <a:ext cx="1008112" cy="339091"/>
            <a:chOff x="4881562" y="2969419"/>
            <a:chExt cx="783432" cy="219075"/>
          </a:xfrm>
        </p:grpSpPr>
        <p:sp>
          <p:nvSpPr>
            <p:cNvPr id="8"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9"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833804"/>
          <a:ext cx="7740000" cy="1965960"/>
        </p:xfrm>
        <a:graphic>
          <a:graphicData uri="http://schemas.openxmlformats.org/drawingml/2006/table">
            <a:tbl>
              <a:tblPr/>
              <a:tblGrid>
                <a:gridCol w="1223688"/>
                <a:gridCol w="3240360"/>
                <a:gridCol w="3275952"/>
              </a:tblGrid>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太平天国运动</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辛亥革命</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性质</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反封建反侵略的农民运动</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资产阶级民主革命</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领导阶级</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农民阶级</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资产阶级</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结果</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沉重打击了清王朝的统治,加速了它的衰落和崩溃</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推翻了清王朝,结束了中国两千多年的封建君主专制制度,建立了资产阶级共和国</a:t>
                      </a:r>
                    </a:p>
                  </a:txBody>
                  <a:tcPr marL="45720" marR="45720"/>
                </a:tc>
              </a:tr>
            </a:tbl>
          </a:graphicData>
        </a:graphic>
      </p:graphicFrame>
      <p:sp>
        <p:nvSpPr>
          <p:cNvPr id="3" name="矩形 2"/>
          <p:cNvSpPr/>
          <p:nvPr/>
        </p:nvSpPr>
        <p:spPr>
          <a:xfrm>
            <a:off x="503407" y="1185761"/>
            <a:ext cx="1260281" cy="497637"/>
          </a:xfrm>
          <a:prstGeom prst="rect">
            <a:avLst/>
          </a:prstGeom>
        </p:spPr>
        <p:txBody>
          <a:bodyPr wrap="none">
            <a:spAutoFit/>
          </a:bodyPr>
          <a:lstStyle/>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(2)不同点</a:t>
            </a:r>
            <a:endParaRPr lang="zh-CN" altLang="en-US" sz="2010" dirty="0"/>
          </a:p>
        </p:txBody>
      </p:sp>
      <p:sp>
        <p:nvSpPr>
          <p:cNvPr id="4" name="TextBox 2"/>
          <p:cNvSpPr txBox="1"/>
          <p:nvPr/>
        </p:nvSpPr>
        <p:spPr>
          <a:xfrm>
            <a:off x="540000" y="3827011"/>
            <a:ext cx="8127000" cy="92897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2.综合分析近代中国的思想解放潮流</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(1)主题:</a:t>
            </a:r>
            <a:r>
              <a:rPr lang="zh-CN" altLang="en-US" sz="2012" u="sng" kern="0" dirty="0" smtClean="0">
                <a:solidFill>
                  <a:srgbClr val="000000"/>
                </a:solidFill>
                <a:latin typeface="Times New Roman" pitchFamily="65" charset="-122"/>
                <a:ea typeface="宋体" pitchFamily="65" charset="-122"/>
              </a:rPr>
              <a:t>向西方学习,探索救国救民之路</a:t>
            </a:r>
            <a:r>
              <a:rPr lang="zh-CN" altLang="en-US" sz="2012"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86182" y="1446436"/>
            <a:ext cx="1714512" cy="461665"/>
          </a:xfrm>
          <a:prstGeom prst="rect">
            <a:avLst/>
          </a:prstGeom>
          <a:noFill/>
        </p:spPr>
        <p:txBody>
          <a:bodyPr wrap="square" rtlCol="0">
            <a:spAutoFit/>
          </a:bodyPr>
          <a:lstStyle/>
          <a:p>
            <a:r>
              <a:rPr lang="zh-CN" altLang="en-US" sz="2400" b="1" dirty="0" smtClean="0"/>
              <a:t>考点</a:t>
            </a:r>
            <a:r>
              <a:rPr lang="zh-CN" altLang="en-US" sz="2400" b="1" dirty="0"/>
              <a:t>清单</a:t>
            </a:r>
          </a:p>
        </p:txBody>
      </p:sp>
      <p:pic>
        <p:nvPicPr>
          <p:cNvPr id="7169" name="Picture 1" descr="E:\静\2018\图书出版\53A\PPT课件\未标题-2-03.png"/>
          <p:cNvPicPr>
            <a:picLocks noChangeAspect="1" noChangeArrowheads="1"/>
          </p:cNvPicPr>
          <p:nvPr/>
        </p:nvPicPr>
        <p:blipFill>
          <a:blip r:embed="rId3" cstate="print"/>
          <a:srcRect/>
          <a:stretch>
            <a:fillRect/>
          </a:stretch>
        </p:blipFill>
        <p:spPr bwMode="auto">
          <a:xfrm>
            <a:off x="3143240" y="934230"/>
            <a:ext cx="2770187" cy="414337"/>
          </a:xfrm>
          <a:prstGeom prst="rect">
            <a:avLst/>
          </a:prstGeom>
          <a:noFill/>
        </p:spPr>
      </p:pic>
      <p:sp>
        <p:nvSpPr>
          <p:cNvPr id="8" name="TextBox 2"/>
          <p:cNvSpPr txBox="1"/>
          <p:nvPr/>
        </p:nvSpPr>
        <p:spPr>
          <a:xfrm>
            <a:off x="539552" y="2484165"/>
            <a:ext cx="8127000" cy="428515"/>
          </a:xfrm>
          <a:prstGeom prst="rect">
            <a:avLst/>
          </a:prstGeom>
          <a:noFill/>
        </p:spPr>
        <p:txBody>
          <a:bodyPr wrap="square" lIns="0" tIns="0" rIns="0" bIns="0" rtlCol="0">
            <a:spAutoFit/>
          </a:bodyPr>
          <a:lstStyle/>
          <a:p>
            <a:pPr algn="ctr" eaLnBrk="0" latinLnBrk="1" hangingPunct="0">
              <a:lnSpc>
                <a:spcPct val="150000"/>
              </a:lnSpc>
            </a:pPr>
            <a:r>
              <a:rPr lang="zh-CN" altLang="en-US" sz="2200" b="1" kern="0" dirty="0" smtClean="0">
                <a:solidFill>
                  <a:srgbClr val="000000"/>
                </a:solidFill>
                <a:latin typeface="黑体" pitchFamily="2" charset="-122"/>
                <a:ea typeface="黑体" pitchFamily="2" charset="-122"/>
              </a:rPr>
              <a:t>考点一　辛亥革命</a:t>
            </a:r>
          </a:p>
        </p:txBody>
      </p:sp>
      <p:pic>
        <p:nvPicPr>
          <p:cNvPr id="9" name="图片 3" descr="textimage0.jpeg"/>
          <p:cNvPicPr>
            <a:picLocks noChangeAspect="1"/>
          </p:cNvPicPr>
          <p:nvPr/>
        </p:nvPicPr>
        <p:blipFill>
          <a:blip r:embed="rId4" cstate="print"/>
          <a:stretch>
            <a:fillRect/>
          </a:stretch>
        </p:blipFill>
        <p:spPr>
          <a:xfrm>
            <a:off x="4067944" y="1980109"/>
            <a:ext cx="1274064" cy="382219"/>
          </a:xfrm>
          <a:prstGeom prst="rect">
            <a:avLst/>
          </a:prstGeom>
        </p:spPr>
      </p:pic>
      <p:sp>
        <p:nvSpPr>
          <p:cNvPr id="6" name="TextBox 2"/>
          <p:cNvSpPr txBox="1"/>
          <p:nvPr/>
        </p:nvSpPr>
        <p:spPr>
          <a:xfrm>
            <a:off x="540000" y="2849712"/>
            <a:ext cx="8127000" cy="3666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1.背景</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(1)《辛丑条约》签订后,中国人普遍感到清政府腐败无能,应当推翻。</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(2)清政府打出①</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新政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“预备立宪”的幌子,进行改革。</a:t>
            </a:r>
            <a:r>
              <a:rPr lang="zh-CN" altLang="en-US" sz="2012" u="sng" kern="0" dirty="0" smtClean="0">
                <a:solidFill>
                  <a:srgbClr val="000000"/>
                </a:solidFill>
                <a:latin typeface="Times New Roman" pitchFamily="65" charset="-122"/>
                <a:ea typeface="宋体" pitchFamily="65" charset="-122"/>
              </a:rPr>
              <a:t>这些</a:t>
            </a:r>
            <a:r>
              <a:rPr dirty="0"/>
              <a:t/>
            </a:r>
            <a:br>
              <a:rPr dirty="0"/>
            </a:br>
            <a:r>
              <a:rPr lang="zh-CN" altLang="en-US" sz="2012" u="sng" kern="0" dirty="0" smtClean="0">
                <a:solidFill>
                  <a:srgbClr val="000000"/>
                </a:solidFill>
                <a:latin typeface="Times New Roman" pitchFamily="65" charset="-122"/>
                <a:ea typeface="宋体" pitchFamily="65" charset="-122"/>
              </a:rPr>
              <a:t>改革客观上促进了资本主义的发展,为革命准备了条件</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(3)革命知识分子的队伍不断壮大,积极宣传天赋人权、自由平等学说,</a:t>
            </a:r>
            <a:r>
              <a:rPr dirty="0"/>
              <a:t/>
            </a:r>
            <a:br>
              <a:rPr dirty="0"/>
            </a:br>
            <a:r>
              <a:rPr lang="zh-CN" altLang="en-US" sz="2012" kern="0" dirty="0" smtClean="0">
                <a:solidFill>
                  <a:srgbClr val="000000"/>
                </a:solidFill>
                <a:latin typeface="Times New Roman" pitchFamily="65" charset="-122"/>
                <a:ea typeface="宋体" pitchFamily="65" charset="-122"/>
              </a:rPr>
              <a:t>传播民主革命思想。上海和日本东京成为重要阵地,著名的革命宣传家</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有章炳麟、②</a:t>
            </a:r>
            <a:r>
              <a:rPr lang="zh-CN" altLang="en-US" sz="2010" u="sng" kern="0" dirty="0" smtClean="0">
                <a:solidFill>
                  <a:srgbClr val="FF0000"/>
                </a:solidFill>
                <a:latin typeface="Times New Roman" pitchFamily="65" charset="-122"/>
                <a:ea typeface="宋体" pitchFamily="65" charset="-122"/>
              </a:rPr>
              <a:t>　邹容    </a:t>
            </a:r>
            <a:r>
              <a:rPr lang="zh-CN" altLang="en-US" sz="2010" kern="0" dirty="0" smtClean="0">
                <a:solidFill>
                  <a:srgbClr val="000000"/>
                </a:solidFill>
                <a:latin typeface="Times New Roman" pitchFamily="65" charset="-122"/>
                <a:ea typeface="宋体" pitchFamily="65" charset="-122"/>
              </a:rPr>
              <a:t>、陈天华等。</a:t>
            </a:r>
            <a:endParaRPr lang="zh-CN" altLang="en-US" sz="2010" dirty="0" smtClean="0"/>
          </a:p>
          <a:p>
            <a:pPr marL="0" indent="0" eaLnBrk="0" latinLnBrk="1" hangingPunct="0">
              <a:lnSpc>
                <a:spcPct val="150000"/>
              </a:lnSpc>
              <a:spcBef>
                <a:spcPts val="0"/>
              </a:spcBef>
              <a:buNone/>
            </a:pPr>
            <a:endParaRPr lang="zh-CN" altLang="en-US" dirty="0"/>
          </a:p>
        </p:txBody>
      </p:sp>
      <p:grpSp>
        <p:nvGrpSpPr>
          <p:cNvPr id="7" name="组合 16"/>
          <p:cNvGrpSpPr/>
          <p:nvPr/>
        </p:nvGrpSpPr>
        <p:grpSpPr bwMode="auto">
          <a:xfrm>
            <a:off x="2391108" y="3834099"/>
            <a:ext cx="1604828" cy="339091"/>
            <a:chOff x="4881562" y="2969419"/>
            <a:chExt cx="783432"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2" name="组合 16"/>
          <p:cNvGrpSpPr/>
          <p:nvPr/>
        </p:nvGrpSpPr>
        <p:grpSpPr bwMode="auto">
          <a:xfrm>
            <a:off x="2102212" y="5684791"/>
            <a:ext cx="1112394" cy="339091"/>
            <a:chOff x="4881562" y="2969419"/>
            <a:chExt cx="783432" cy="219075"/>
          </a:xfrm>
        </p:grpSpPr>
        <p:sp>
          <p:nvSpPr>
            <p:cNvPr id="13"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4"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323528" y="1188020"/>
          <a:ext cx="8820473" cy="5701237"/>
        </p:xfrm>
        <a:graphic>
          <a:graphicData uri="http://schemas.openxmlformats.org/drawingml/2006/table">
            <a:tbl>
              <a:tblPr/>
              <a:tblGrid>
                <a:gridCol w="984209"/>
                <a:gridCol w="1148841"/>
                <a:gridCol w="1805320"/>
                <a:gridCol w="1559141"/>
                <a:gridCol w="3322962"/>
              </a:tblGrid>
              <a:tr h="370327">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阶级</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时间</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代表人物</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主张</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评价</a:t>
                      </a:r>
                    </a:p>
                  </a:txBody>
                  <a:tcPr marL="45720" marR="45720"/>
                </a:tc>
              </a:tr>
              <a:tr h="658359">
                <a:tc rowSpan="2">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地主</a:t>
                      </a: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阶级</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19世纪四</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五十年代</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林则徐、魏源</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“师夷长技以制夷”</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为</a:t>
                      </a:r>
                      <a:r>
                        <a:rPr lang="zh-CN" altLang="en-US" sz="1400" u="sng" kern="0" dirty="0" smtClean="0">
                          <a:solidFill>
                            <a:srgbClr val="000000"/>
                          </a:solidFill>
                          <a:latin typeface="Times New Roman" pitchFamily="65" charset="-122"/>
                          <a:ea typeface="宋体" pitchFamily="65" charset="-122"/>
                        </a:rPr>
                        <a:t>抵御外侮、谋求民族与国家独立自强</a:t>
                      </a:r>
                      <a:r>
                        <a:rPr lang="zh-CN" altLang="en-US" sz="1400" kern="0" dirty="0" smtClean="0">
                          <a:solidFill>
                            <a:srgbClr val="000000"/>
                          </a:solidFill>
                          <a:latin typeface="Times New Roman" pitchFamily="65" charset="-122"/>
                          <a:ea typeface="宋体" pitchFamily="65" charset="-122"/>
                        </a:rPr>
                        <a:t>而探究、学习西方</a:t>
                      </a:r>
                    </a:p>
                  </a:txBody>
                  <a:tcPr marL="45720" marR="45720"/>
                </a:tc>
              </a:tr>
              <a:tr h="1234423">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19世纪60年</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代至90年代</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李鸿章等</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“中学为体,西学为用”</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洋务运动的指导思想</a:t>
                      </a:r>
                    </a:p>
                  </a:txBody>
                  <a:tcPr marL="45720" marR="45720"/>
                </a:tc>
              </a:tr>
              <a:tr h="658359">
                <a:tc rowSpan="3">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资产</a:t>
                      </a: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阶级</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19世纪末</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康有为、梁启超、谭嗣同、严复</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君主立宪</a:t>
                      </a:r>
                    </a:p>
                  </a:txBody>
                  <a:tcPr marL="45720" marR="45720"/>
                </a:tc>
                <a:tc>
                  <a:txBody>
                    <a:bodyPr/>
                    <a:lstStyle/>
                    <a:p>
                      <a:pP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反对封建专制,主张兴民权,提倡新学,起到了思想启蒙的作用</a:t>
                      </a:r>
                    </a:p>
                  </a:txBody>
                  <a:tcPr marL="45720" marR="45720"/>
                </a:tc>
              </a:tr>
              <a:tr h="370327">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20世纪初</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孙中山</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三民主义</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辛亥革命的指导思想</a:t>
                      </a:r>
                    </a:p>
                  </a:txBody>
                  <a:tcPr marL="45720" marR="45720"/>
                </a:tc>
              </a:tr>
              <a:tr h="1522455">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1915年起</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陈独秀、李大钊、胡适、鲁迅等</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民主与科学;抨击儒家旧道德;文学革命</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猛烈地冲击了封建思想的统治地位,使人们的思想得到空前的解放;知识分子受到一次民主与科学的洗礼;为马克思主义在中国的传播创造了有利条件</a:t>
                      </a:r>
                    </a:p>
                  </a:txBody>
                  <a:tcPr marL="45720" marR="45720"/>
                </a:tc>
              </a:tr>
              <a:tr h="658359">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无产阶级</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五四运动后</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陈独秀、李大钊</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宣传马克思主义</a:t>
                      </a:r>
                    </a:p>
                  </a:txBody>
                  <a:tcPr marL="45720" marR="45720"/>
                </a:tc>
                <a:tc>
                  <a:txBody>
                    <a:bodyPr/>
                    <a:lstStyle/>
                    <a:p>
                      <a:pP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中国共产党成立的思想基础</a:t>
                      </a:r>
                    </a:p>
                  </a:txBody>
                  <a:tcPr marL="45720" marR="45720"/>
                </a:tc>
              </a:tr>
            </a:tbl>
          </a:graphicData>
        </a:graphic>
      </p:graphicFrame>
      <p:sp>
        <p:nvSpPr>
          <p:cNvPr id="3" name="TextBox 2"/>
          <p:cNvSpPr txBox="1"/>
          <p:nvPr/>
        </p:nvSpPr>
        <p:spPr>
          <a:xfrm>
            <a:off x="683568" y="755973"/>
            <a:ext cx="1080120" cy="369332"/>
          </a:xfrm>
          <a:prstGeom prst="rect">
            <a:avLst/>
          </a:prstGeom>
          <a:noFill/>
        </p:spPr>
        <p:txBody>
          <a:bodyPr wrap="square" rtlCol="0">
            <a:spAutoFit/>
          </a:bodyPr>
          <a:lstStyle/>
          <a:p>
            <a:r>
              <a:rPr lang="zh-CN" altLang="en-US" kern="0" dirty="0" smtClean="0">
                <a:solidFill>
                  <a:srgbClr val="000000"/>
                </a:solidFill>
                <a:latin typeface="Times New Roman" pitchFamily="65" charset="-122"/>
                <a:ea typeface="宋体" pitchFamily="65" charset="-122"/>
              </a:rPr>
              <a:t>(2)历程</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45411"/>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(3)三个层面</a:t>
            </a:r>
            <a:endParaRPr lang="zh-CN" altLang="en-US" dirty="0"/>
          </a:p>
        </p:txBody>
      </p:sp>
      <p:sp>
        <p:nvSpPr>
          <p:cNvPr id="3" name="TextBox 3"/>
          <p:cNvSpPr txBox="1"/>
          <p:nvPr/>
        </p:nvSpPr>
        <p:spPr>
          <a:xfrm>
            <a:off x="540000" y="3153632"/>
            <a:ext cx="8127000" cy="27869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(4)特点:向西方学习的层面不断深入,逐渐突破封建思想的束缚,中</a:t>
            </a:r>
            <a:r>
              <a:rPr dirty="0"/>
              <a:t/>
            </a:r>
            <a:br>
              <a:rPr dirty="0"/>
            </a:br>
            <a:r>
              <a:rPr lang="zh-CN" altLang="en-US" sz="2012" kern="0" dirty="0" smtClean="0">
                <a:solidFill>
                  <a:srgbClr val="000000"/>
                </a:solidFill>
                <a:latin typeface="Times New Roman" pitchFamily="65" charset="-122"/>
                <a:ea typeface="宋体" pitchFamily="65" charset="-122"/>
              </a:rPr>
              <a:t>国人的思想不断得到解放。</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a:t>
            </a:r>
            <a:r>
              <a:rPr lang="zh-CN" altLang="en-US" sz="2012" kern="0" dirty="0" smtClean="0">
                <a:solidFill>
                  <a:srgbClr val="000000"/>
                </a:solidFill>
                <a:latin typeface="Times New Roman" pitchFamily="65" charset="-122"/>
                <a:ea typeface="宋体" pitchFamily="65" charset="-122"/>
              </a:rPr>
              <a:t>孔子及其儒家思想在维新变法和新文化运动中的不同命运</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康有为把西方资本主义政治学说同中国传统儒家思想相结合,</a:t>
            </a:r>
            <a:r>
              <a:rPr lang="zh-CN" altLang="en-US" sz="2012" u="sng" kern="0" dirty="0" smtClean="0">
                <a:solidFill>
                  <a:srgbClr val="000000"/>
                </a:solidFill>
                <a:latin typeface="Times New Roman" pitchFamily="65" charset="-122"/>
                <a:ea typeface="宋体" pitchFamily="65" charset="-122"/>
              </a:rPr>
              <a:t>利用孔子</a:t>
            </a:r>
            <a:r>
              <a:rPr dirty="0"/>
              <a:t/>
            </a:r>
            <a:br>
              <a:rPr dirty="0"/>
            </a:br>
            <a:r>
              <a:rPr lang="zh-CN" altLang="en-US" sz="2012" u="sng" kern="0" dirty="0" smtClean="0">
                <a:solidFill>
                  <a:srgbClr val="000000"/>
                </a:solidFill>
                <a:latin typeface="Times New Roman" pitchFamily="65" charset="-122"/>
                <a:ea typeface="宋体" pitchFamily="65" charset="-122"/>
              </a:rPr>
              <a:t>的权威论证维新变法的合理性</a:t>
            </a:r>
            <a:r>
              <a:rPr lang="zh-CN" altLang="en-US" sz="2012" kern="0" dirty="0" smtClean="0">
                <a:solidFill>
                  <a:srgbClr val="000000"/>
                </a:solidFill>
                <a:latin typeface="Times New Roman" pitchFamily="65" charset="-122"/>
                <a:ea typeface="宋体" pitchFamily="65" charset="-122"/>
              </a:rPr>
              <a:t>,为变法思想寻找历史依据,以减少变法</a:t>
            </a:r>
            <a:r>
              <a:rPr dirty="0"/>
              <a:t/>
            </a:r>
            <a:br>
              <a:rPr dirty="0"/>
            </a:br>
            <a:r>
              <a:rPr lang="zh-CN" altLang="en-US" sz="2012" kern="0" dirty="0" smtClean="0">
                <a:solidFill>
                  <a:srgbClr val="000000"/>
                </a:solidFill>
                <a:latin typeface="Times New Roman" pitchFamily="65" charset="-122"/>
                <a:ea typeface="宋体" pitchFamily="65" charset="-122"/>
              </a:rPr>
              <a:t>阻力。</a:t>
            </a:r>
            <a:endParaRPr lang="zh-CN" altLang="en-US" dirty="0"/>
          </a:p>
        </p:txBody>
      </p:sp>
      <p:graphicFrame>
        <p:nvGraphicFramePr>
          <p:cNvPr id="4" name="表格 4"/>
          <p:cNvGraphicFramePr>
            <a:graphicFrameLocks noGrp="1"/>
          </p:cNvGraphicFramePr>
          <p:nvPr/>
        </p:nvGraphicFramePr>
        <p:xfrm>
          <a:off x="540000" y="1710603"/>
          <a:ext cx="7740000" cy="1257877"/>
        </p:xfrm>
        <a:graphic>
          <a:graphicData uri="http://schemas.openxmlformats.org/drawingml/2006/table">
            <a:tbl>
              <a:tblPr/>
              <a:tblGrid>
                <a:gridCol w="1583728"/>
                <a:gridCol w="6156272"/>
              </a:tblGrid>
              <a:tr h="434917">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器物层面</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地主阶级抵抗派、洋务派,只学习西方先进的科学技术,维护中国传统文化</a:t>
                      </a:r>
                    </a:p>
                  </a:txBody>
                  <a:tcPr marL="45720" marR="45720"/>
                </a:tc>
              </a:tr>
              <a:tr h="3600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制度层面</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资产阶级维新派主张实行君主立宪制,孙中山等革命派主张实行民主共和制</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思想文化层面</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新文化运动提倡民主和科学,向西方学习深入文化层面</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857945"/>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新文化运动宣传民主和科学,</a:t>
            </a:r>
            <a:r>
              <a:rPr lang="zh-CN" altLang="en-US" sz="2012" u="sng" kern="0" dirty="0" smtClean="0">
                <a:solidFill>
                  <a:srgbClr val="000000"/>
                </a:solidFill>
                <a:latin typeface="Times New Roman" pitchFamily="65" charset="-122"/>
                <a:ea typeface="宋体" pitchFamily="65" charset="-122"/>
              </a:rPr>
              <a:t>把批判的矛头指向以孔子为首的儒家思</a:t>
            </a:r>
            <a:endParaRPr lang="zh-CN" altLang="en-US" sz="2400" dirty="0" smtClean="0"/>
          </a:p>
          <a:p>
            <a:pPr marL="0" indent="0" eaLnBrk="0" latinLnBrk="1" hangingPunct="0">
              <a:lnSpc>
                <a:spcPct val="150000"/>
              </a:lnSpc>
              <a:spcBef>
                <a:spcPts val="0"/>
              </a:spcBef>
              <a:buNone/>
            </a:pPr>
            <a:r>
              <a:rPr lang="zh-CN" altLang="en-US" sz="2012" u="sng" kern="0" dirty="0" smtClean="0">
                <a:solidFill>
                  <a:srgbClr val="000000"/>
                </a:solidFill>
                <a:latin typeface="Times New Roman" pitchFamily="65" charset="-122"/>
                <a:ea typeface="宋体" pitchFamily="65" charset="-122"/>
              </a:rPr>
              <a:t>想,为新文化运动的发展扫除思想上、道德上的障碍</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a:t>
            </a:r>
            <a:r>
              <a:rPr lang="zh-CN" altLang="en-US" sz="2012" kern="0" dirty="0" smtClean="0">
                <a:solidFill>
                  <a:srgbClr val="000000"/>
                </a:solidFill>
                <a:latin typeface="Times New Roman" pitchFamily="65" charset="-122"/>
                <a:ea typeface="宋体" pitchFamily="65" charset="-122"/>
              </a:rPr>
              <a:t>综合分析19世纪末20世纪初,民族资产阶级在政治、经济、思想文化</a:t>
            </a:r>
            <a:r>
              <a:rPr dirty="0"/>
              <a:t/>
            </a:r>
            <a:br>
              <a:rPr dirty="0"/>
            </a:br>
            <a:r>
              <a:rPr lang="zh-CN" altLang="en-US" sz="2012" kern="0" dirty="0" smtClean="0">
                <a:solidFill>
                  <a:srgbClr val="000000"/>
                </a:solidFill>
                <a:latin typeface="Times New Roman" pitchFamily="65" charset="-122"/>
                <a:ea typeface="宋体" pitchFamily="65" charset="-122"/>
              </a:rPr>
              <a:t>领域的主要活动</a:t>
            </a:r>
            <a:endParaRPr lang="zh-CN" altLang="en-US" dirty="0"/>
          </a:p>
        </p:txBody>
      </p:sp>
      <p:graphicFrame>
        <p:nvGraphicFramePr>
          <p:cNvPr id="3" name="表格 2"/>
          <p:cNvGraphicFramePr>
            <a:graphicFrameLocks noGrp="1"/>
          </p:cNvGraphicFramePr>
          <p:nvPr/>
        </p:nvGraphicFramePr>
        <p:xfrm>
          <a:off x="540000" y="3060229"/>
          <a:ext cx="7740000" cy="2624760"/>
        </p:xfrm>
        <a:graphic>
          <a:graphicData uri="http://schemas.openxmlformats.org/drawingml/2006/table">
            <a:tbl>
              <a:tblPr/>
              <a:tblGrid>
                <a:gridCol w="647624"/>
                <a:gridCol w="7092376"/>
              </a:tblGrid>
              <a:tr h="106128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政治</a:t>
                      </a: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领域</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资产阶级维新派发动了戊戌变法,形成了中国近代一次思想解放的潮流;资产阶级革命派发动辛亥革命,最终推翻了清王朝,结束了中国两千多年的封建君主专制制度,建立了中华民国,颁布了资产阶级性质的《中华民国临时约法》,使民主共和的观念逐渐深入人心</a:t>
                      </a:r>
                    </a:p>
                  </a:txBody>
                  <a:tcPr marL="45720" marR="45720"/>
                </a:tc>
              </a:tr>
              <a:tr h="83196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经济</a:t>
                      </a: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领域</a:t>
                      </a:r>
                    </a:p>
                  </a:txBody>
                  <a:tcPr marL="45720" marR="45720"/>
                </a:tc>
                <a:tc>
                  <a:txBody>
                    <a:bodyPr/>
                    <a:lstStyle/>
                    <a:p>
                      <a:pPr eaLnBrk="0" latinLnBrk="1" hangingPunct="0">
                        <a:lnSpc>
                          <a:spcPct val="150000"/>
                        </a:lnSpc>
                        <a:spcBef>
                          <a:spcPts val="0"/>
                        </a:spcBef>
                      </a:pPr>
                      <a:r>
                        <a:rPr lang="zh-CN" altLang="en-US" sz="1400" kern="0" spc="-100" baseline="0" dirty="0" smtClean="0">
                          <a:solidFill>
                            <a:srgbClr val="000000"/>
                          </a:solidFill>
                          <a:latin typeface="Times New Roman" pitchFamily="65" charset="-122"/>
                          <a:ea typeface="宋体" pitchFamily="65" charset="-122"/>
                        </a:rPr>
                        <a:t>民族资产阶级掀起了“实业救国”运动,大力发展实业,民族工业发展出现“短暂的春天”</a:t>
                      </a:r>
                      <a:r>
                        <a:rPr lang="zh-CN" altLang="en-US" sz="1400" kern="0" dirty="0" smtClean="0">
                          <a:solidFill>
                            <a:srgbClr val="000000"/>
                          </a:solidFill>
                          <a:latin typeface="Times New Roman" pitchFamily="65" charset="-122"/>
                          <a:ea typeface="宋体" pitchFamily="65" charset="-122"/>
                        </a:rPr>
                        <a:t>。但</a:t>
                      </a:r>
                      <a:r>
                        <a:rPr lang="zh-CN" altLang="en-US" sz="1400" u="sng" kern="0" dirty="0" smtClean="0">
                          <a:solidFill>
                            <a:srgbClr val="000000"/>
                          </a:solidFill>
                          <a:latin typeface="Times New Roman" pitchFamily="65" charset="-122"/>
                          <a:ea typeface="宋体" pitchFamily="65" charset="-122"/>
                        </a:rPr>
                        <a:t>在半殖民地半封建的中国,这种“实业救国”道路终究行不通</a:t>
                      </a:r>
                    </a:p>
                  </a:txBody>
                  <a:tcPr marL="45720" marR="45720"/>
                </a:tc>
              </a:tr>
              <a:tr h="627069">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思想文化领域</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资产阶级激进的民主主义者,掀起了新文化运动,在思想领域继续进行反封建斗争,动摇了封建思想的统治地位,</a:t>
                      </a:r>
                      <a:r>
                        <a:rPr lang="zh-CN" altLang="en-US" sz="1400" u="sng" kern="0" dirty="0" smtClean="0">
                          <a:solidFill>
                            <a:srgbClr val="000000"/>
                          </a:solidFill>
                          <a:latin typeface="Times New Roman" pitchFamily="65" charset="-122"/>
                          <a:ea typeface="宋体" pitchFamily="65" charset="-122"/>
                        </a:rPr>
                        <a:t>为马克思主义在中国的传播创造了条件</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5.中国近代社会生活变迁的原因、特点、实质和影响</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(1)原因:</a:t>
            </a:r>
            <a:r>
              <a:rPr lang="zh-CN" altLang="en-US" sz="2012" u="sng" kern="0" dirty="0" smtClean="0">
                <a:solidFill>
                  <a:srgbClr val="000000"/>
                </a:solidFill>
                <a:latin typeface="Times New Roman" pitchFamily="65" charset="-122"/>
                <a:ea typeface="宋体" pitchFamily="65" charset="-122"/>
              </a:rPr>
              <a:t>西方工业文明给中国的政治、经济、思想带来的强烈冲击是</a:t>
            </a:r>
            <a:r>
              <a:rPr dirty="0"/>
              <a:t/>
            </a:r>
            <a:br>
              <a:rPr dirty="0"/>
            </a:br>
            <a:r>
              <a:rPr lang="zh-CN" altLang="en-US" sz="2012" u="sng" kern="0" dirty="0" smtClean="0">
                <a:solidFill>
                  <a:srgbClr val="000000"/>
                </a:solidFill>
                <a:latin typeface="Times New Roman" pitchFamily="65" charset="-122"/>
                <a:ea typeface="宋体" pitchFamily="65" charset="-122"/>
              </a:rPr>
              <a:t>中国近代社会生活变迁的根本原因</a:t>
            </a:r>
            <a:r>
              <a:rPr lang="zh-CN" altLang="en-US" sz="2012" kern="0" dirty="0" smtClean="0">
                <a:solidFill>
                  <a:srgbClr val="000000"/>
                </a:solidFill>
                <a:latin typeface="Times New Roman" pitchFamily="65" charset="-122"/>
                <a:ea typeface="宋体" pitchFamily="65" charset="-122"/>
              </a:rPr>
              <a:t>。为适应中国近代政治、经济、思</a:t>
            </a:r>
            <a:r>
              <a:rPr dirty="0"/>
              <a:t/>
            </a:r>
            <a:br>
              <a:rPr dirty="0"/>
            </a:br>
            <a:r>
              <a:rPr lang="zh-CN" altLang="en-US" sz="2012" kern="0" dirty="0" smtClean="0">
                <a:solidFill>
                  <a:srgbClr val="000000"/>
                </a:solidFill>
                <a:latin typeface="Times New Roman" pitchFamily="65" charset="-122"/>
                <a:ea typeface="宋体" pitchFamily="65" charset="-122"/>
              </a:rPr>
              <a:t>想等领域的变化状况,中国政府不断推行各种改革,从而导致中国近代</a:t>
            </a:r>
            <a:r>
              <a:rPr dirty="0"/>
              <a:t/>
            </a:r>
            <a:br>
              <a:rPr dirty="0"/>
            </a:br>
            <a:r>
              <a:rPr lang="zh-CN" altLang="en-US" sz="2012" kern="0" dirty="0" smtClean="0">
                <a:solidFill>
                  <a:srgbClr val="000000"/>
                </a:solidFill>
                <a:latin typeface="Times New Roman" pitchFamily="65" charset="-122"/>
                <a:ea typeface="宋体" pitchFamily="65" charset="-122"/>
              </a:rPr>
              <a:t>社会生活和习俗的变迁。西方自由、平等、民主思想的不断传播,资产</a:t>
            </a:r>
            <a:r>
              <a:rPr dirty="0"/>
              <a:t/>
            </a:r>
            <a:br>
              <a:rPr dirty="0"/>
            </a:br>
            <a:r>
              <a:rPr lang="zh-CN" altLang="en-US" sz="2012" kern="0" dirty="0" smtClean="0">
                <a:solidFill>
                  <a:srgbClr val="000000"/>
                </a:solidFill>
                <a:latin typeface="Times New Roman" pitchFamily="65" charset="-122"/>
                <a:ea typeface="宋体" pitchFamily="65" charset="-122"/>
              </a:rPr>
              <a:t>阶级改良和革命运动的兴起与发展冲击着旧的制度和旧的生活方式,促</a:t>
            </a:r>
            <a:r>
              <a:rPr dirty="0"/>
              <a:t/>
            </a:r>
            <a:br>
              <a:rPr dirty="0"/>
            </a:br>
            <a:r>
              <a:rPr lang="zh-CN" altLang="en-US" sz="2012" kern="0" dirty="0" smtClean="0">
                <a:solidFill>
                  <a:srgbClr val="000000"/>
                </a:solidFill>
                <a:latin typeface="Times New Roman" pitchFamily="65" charset="-122"/>
                <a:ea typeface="宋体" pitchFamily="65" charset="-122"/>
              </a:rPr>
              <a:t>进了社会生活的变迁。</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(2)特点:</a:t>
            </a:r>
            <a:r>
              <a:rPr lang="zh-CN" altLang="en-US" sz="2012" u="sng" kern="0" dirty="0" smtClean="0">
                <a:solidFill>
                  <a:srgbClr val="000000"/>
                </a:solidFill>
                <a:latin typeface="Times New Roman" pitchFamily="65" charset="-122"/>
                <a:ea typeface="宋体" pitchFamily="65" charset="-122"/>
              </a:rPr>
              <a:t>经历了由被动接受到主动向西方学习的过程</a:t>
            </a:r>
            <a:r>
              <a:rPr lang="zh-CN" altLang="en-US" sz="2012" kern="0" dirty="0" smtClean="0">
                <a:solidFill>
                  <a:srgbClr val="000000"/>
                </a:solidFill>
                <a:latin typeface="Times New Roman" pitchFamily="65" charset="-122"/>
                <a:ea typeface="宋体" pitchFamily="65" charset="-122"/>
              </a:rPr>
              <a:t>;随着中国近代政</a:t>
            </a:r>
            <a:r>
              <a:rPr dirty="0"/>
              <a:t/>
            </a:r>
            <a:br>
              <a:rPr dirty="0"/>
            </a:br>
            <a:r>
              <a:rPr lang="zh-CN" altLang="en-US" sz="2012" kern="0" dirty="0" smtClean="0">
                <a:solidFill>
                  <a:srgbClr val="000000"/>
                </a:solidFill>
                <a:latin typeface="Times New Roman" pitchFamily="65" charset="-122"/>
                <a:ea typeface="宋体" pitchFamily="65" charset="-122"/>
              </a:rPr>
              <a:t>治、经济、思想的变化而不断加深;城乡之间的差异极大,变迁主要发</a:t>
            </a:r>
            <a:r>
              <a:rPr dirty="0"/>
              <a:t/>
            </a:r>
            <a:br>
              <a:rPr dirty="0"/>
            </a:br>
            <a:r>
              <a:rPr lang="zh-CN" altLang="en-US" sz="2012" kern="0" dirty="0" smtClean="0">
                <a:solidFill>
                  <a:srgbClr val="000000"/>
                </a:solidFill>
                <a:latin typeface="Times New Roman" pitchFamily="65" charset="-122"/>
                <a:ea typeface="宋体" pitchFamily="65" charset="-122"/>
              </a:rPr>
              <a:t>生在大城市,广大农村仍然处在落后、封闭的状态,地区之间的发展也</a:t>
            </a:r>
            <a:r>
              <a:rPr dirty="0"/>
              <a:t/>
            </a:r>
            <a:br>
              <a:rPr dirty="0"/>
            </a:br>
            <a:r>
              <a:rPr lang="zh-CN" altLang="en-US" sz="2012" kern="0" dirty="0" smtClean="0">
                <a:solidFill>
                  <a:srgbClr val="000000"/>
                </a:solidFill>
                <a:latin typeface="Times New Roman" pitchFamily="65" charset="-122"/>
                <a:ea typeface="宋体" pitchFamily="65" charset="-122"/>
              </a:rPr>
              <a:t>极不平衡。</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(3)实质:</a:t>
            </a:r>
            <a:r>
              <a:rPr lang="zh-CN" altLang="en-US" sz="2012" u="sng" kern="0" dirty="0" smtClean="0">
                <a:solidFill>
                  <a:srgbClr val="000000"/>
                </a:solidFill>
                <a:latin typeface="Times New Roman" pitchFamily="65" charset="-122"/>
                <a:ea typeface="宋体" pitchFamily="65" charset="-122"/>
              </a:rPr>
              <a:t>中西文化的激烈碰撞,结果是中西文化逐渐融合,且保留了中华</a:t>
            </a:r>
            <a:r>
              <a:t/>
            </a:r>
            <a:br/>
            <a:r>
              <a:rPr lang="zh-CN" altLang="en-US" sz="2012" u="sng" kern="0" dirty="0" smtClean="0">
                <a:solidFill>
                  <a:srgbClr val="000000"/>
                </a:solidFill>
                <a:latin typeface="Times New Roman" pitchFamily="65" charset="-122"/>
                <a:ea typeface="宋体" pitchFamily="65" charset="-122"/>
              </a:rPr>
              <a:t>民族的文化特色</a:t>
            </a:r>
            <a:r>
              <a:rPr lang="zh-CN" altLang="en-US" sz="2012"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(4)影响:政治上有利于中国革命斗争的开展,促进了资产阶级改良和革</a:t>
            </a:r>
            <a:r>
              <a:t/>
            </a:r>
            <a:br/>
            <a:r>
              <a:rPr lang="zh-CN" altLang="en-US" sz="2012" kern="0" dirty="0" smtClean="0">
                <a:solidFill>
                  <a:srgbClr val="000000"/>
                </a:solidFill>
                <a:latin typeface="Times New Roman" pitchFamily="65" charset="-122"/>
                <a:ea typeface="宋体" pitchFamily="65" charset="-122"/>
              </a:rPr>
              <a:t>命斗争的发展;经济上有利于中国资本主义经济的发展和工业化进程的</a:t>
            </a:r>
            <a:r>
              <a:t/>
            </a:r>
            <a:br/>
            <a:r>
              <a:rPr lang="zh-CN" altLang="en-US" sz="2012" kern="0" dirty="0" smtClean="0">
                <a:solidFill>
                  <a:srgbClr val="000000"/>
                </a:solidFill>
                <a:latin typeface="Times New Roman" pitchFamily="65" charset="-122"/>
                <a:ea typeface="宋体" pitchFamily="65" charset="-122"/>
              </a:rPr>
              <a:t>加快;思想文化上有利于冲破旧文化的束缚,既保留了中国文化的精髓,</a:t>
            </a:r>
            <a:r>
              <a:t/>
            </a:r>
            <a:br/>
            <a:r>
              <a:rPr lang="zh-CN" altLang="en-US" sz="2012" kern="0" dirty="0" smtClean="0">
                <a:solidFill>
                  <a:srgbClr val="000000"/>
                </a:solidFill>
                <a:latin typeface="Times New Roman" pitchFamily="65" charset="-122"/>
                <a:ea typeface="宋体" pitchFamily="65" charset="-122"/>
              </a:rPr>
              <a:t>又日趋科学合理。</a:t>
            </a:r>
            <a:endParaRPr lang="zh-CN" altLang="en-US"/>
          </a:p>
        </p:txBody>
      </p:sp>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60564"/>
            <a:ext cx="8127000" cy="37158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(4)1894年,孙中山建立中国第一个资产阶级民主革命团体③</a:t>
            </a:r>
            <a:r>
              <a:rPr lang="zh-CN" altLang="en-US" sz="2012" u="sng" kern="0" dirty="0" smtClean="0">
                <a:solidFill>
                  <a:srgbClr val="FF0000"/>
                </a:solidFill>
                <a:latin typeface="Times New Roman" pitchFamily="65" charset="-122"/>
                <a:ea typeface="宋体" pitchFamily="65" charset="-122"/>
              </a:rPr>
              <a:t>　兴中会    </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(5)1905年,④</a:t>
            </a:r>
            <a:r>
              <a:rPr lang="zh-CN" altLang="en-US" sz="2012" u="sng" kern="0" dirty="0" smtClean="0">
                <a:solidFill>
                  <a:srgbClr val="FF0000"/>
                </a:solidFill>
                <a:latin typeface="Times New Roman" pitchFamily="65" charset="-122"/>
                <a:ea typeface="宋体" pitchFamily="65" charset="-122"/>
              </a:rPr>
              <a:t>　中国同盟会    </a:t>
            </a:r>
            <a:r>
              <a:rPr lang="zh-CN" altLang="en-US" sz="2012" kern="0" dirty="0" smtClean="0">
                <a:solidFill>
                  <a:srgbClr val="000000"/>
                </a:solidFill>
                <a:latin typeface="Times New Roman" pitchFamily="65" charset="-122"/>
                <a:ea typeface="宋体" pitchFamily="65" charset="-122"/>
              </a:rPr>
              <a:t>在东京成立,以孙中山提出的“驱除鞑虏,</a:t>
            </a:r>
            <a:r>
              <a:rPr dirty="0"/>
              <a:t/>
            </a:r>
            <a:br>
              <a:rPr dirty="0"/>
            </a:br>
            <a:r>
              <a:rPr lang="zh-CN" altLang="en-US" sz="2012" kern="0" dirty="0" smtClean="0">
                <a:solidFill>
                  <a:srgbClr val="000000"/>
                </a:solidFill>
                <a:latin typeface="Times New Roman" pitchFamily="65" charset="-122"/>
                <a:ea typeface="宋体" pitchFamily="65" charset="-122"/>
              </a:rPr>
              <a:t>恢复中华,创立民国,平均地权”为政治纲领。中国同盟会是近代</a:t>
            </a:r>
            <a:r>
              <a:rPr lang="zh-CN" altLang="en-US" sz="2012" u="sng" kern="0" dirty="0" smtClean="0">
                <a:solidFill>
                  <a:srgbClr val="000000"/>
                </a:solidFill>
                <a:latin typeface="Times New Roman" pitchFamily="65" charset="-122"/>
                <a:ea typeface="宋体" pitchFamily="65" charset="-122"/>
              </a:rPr>
              <a:t>中国</a:t>
            </a:r>
            <a:r>
              <a:rPr dirty="0"/>
              <a:t/>
            </a:r>
            <a:br>
              <a:rPr dirty="0"/>
            </a:br>
            <a:r>
              <a:rPr lang="zh-CN" altLang="en-US" sz="2012" u="sng" kern="0" dirty="0" smtClean="0">
                <a:solidFill>
                  <a:srgbClr val="000000"/>
                </a:solidFill>
                <a:latin typeface="Times New Roman" pitchFamily="65" charset="-122"/>
                <a:ea typeface="宋体" pitchFamily="65" charset="-122"/>
              </a:rPr>
              <a:t>第一个统一的资产阶级革命政党</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(6)同盟会成立后,发动一系列武装起义,推动全国革命进入高潮,其中</a:t>
            </a:r>
            <a:endParaRPr lang="en-US" altLang="zh-CN" sz="2012"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⑤</a:t>
            </a:r>
            <a:r>
              <a:rPr lang="zh-CN" altLang="en-US" sz="2012" u="sng" kern="0" dirty="0" smtClean="0">
                <a:solidFill>
                  <a:srgbClr val="FF0000"/>
                </a:solidFill>
                <a:latin typeface="Times New Roman" pitchFamily="65" charset="-122"/>
                <a:ea typeface="宋体" pitchFamily="65" charset="-122"/>
              </a:rPr>
              <a:t>　黄花岗    </a:t>
            </a:r>
            <a:r>
              <a:rPr lang="zh-CN" altLang="en-US" sz="2012" kern="0" dirty="0" smtClean="0">
                <a:solidFill>
                  <a:srgbClr val="000000"/>
                </a:solidFill>
                <a:latin typeface="Times New Roman" pitchFamily="65" charset="-122"/>
                <a:ea typeface="宋体" pitchFamily="65" charset="-122"/>
              </a:rPr>
              <a:t>起义最为壮烈。革命党人深入湖北新军做宣传组织工作,</a:t>
            </a:r>
            <a:endParaRPr lang="en-US" altLang="zh-CN" sz="2012"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武汉成为民主革命的摇篮。</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(7)1911年5月,清政府发布“铁路国有”法令,引起保路风潮。</a:t>
            </a:r>
            <a:endParaRPr lang="zh-CN" altLang="en-US" dirty="0"/>
          </a:p>
        </p:txBody>
      </p:sp>
      <p:grpSp>
        <p:nvGrpSpPr>
          <p:cNvPr id="3" name="组合 16"/>
          <p:cNvGrpSpPr/>
          <p:nvPr/>
        </p:nvGrpSpPr>
        <p:grpSpPr bwMode="auto">
          <a:xfrm>
            <a:off x="7063304" y="1425561"/>
            <a:ext cx="1181104"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1930330" y="1889883"/>
            <a:ext cx="1777574"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9" name="组合 16"/>
          <p:cNvGrpSpPr/>
          <p:nvPr/>
        </p:nvGrpSpPr>
        <p:grpSpPr bwMode="auto">
          <a:xfrm>
            <a:off x="798608" y="3740575"/>
            <a:ext cx="1253112" cy="339091"/>
            <a:chOff x="4881562" y="2969419"/>
            <a:chExt cx="783432"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27952"/>
            <a:ext cx="8127000" cy="2786917"/>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2.经过</a:t>
            </a:r>
            <a:endParaRPr lang="zh-CN" altLang="en-US" sz="2400" b="1"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(1)1911年10月10日,武昌起义爆发。12日,革命军占领武汉三镇。</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(2)1912年元旦,孙中山就任中华民国临时大总统,宣告中华民国成立,定</a:t>
            </a:r>
            <a:r>
              <a:rPr dirty="0"/>
              <a:t/>
            </a:r>
            <a:br>
              <a:rPr dirty="0"/>
            </a:br>
            <a:r>
              <a:rPr lang="zh-CN" altLang="en-US" sz="2012" kern="0" dirty="0" smtClean="0">
                <a:solidFill>
                  <a:srgbClr val="000000"/>
                </a:solidFill>
                <a:latin typeface="Times New Roman" pitchFamily="65" charset="-122"/>
                <a:ea typeface="宋体" pitchFamily="65" charset="-122"/>
              </a:rPr>
              <a:t>都南京,以五色旗为国旗。</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(3)颁布《中华民国临时约法》。</a:t>
            </a:r>
            <a:endParaRPr lang="zh-CN" altLang="en-US" dirty="0"/>
          </a:p>
        </p:txBody>
      </p:sp>
      <p:graphicFrame>
        <p:nvGraphicFramePr>
          <p:cNvPr id="3" name="表格 2"/>
          <p:cNvGraphicFramePr>
            <a:graphicFrameLocks noGrp="1"/>
          </p:cNvGraphicFramePr>
          <p:nvPr/>
        </p:nvGraphicFramePr>
        <p:xfrm>
          <a:off x="540000" y="3780280"/>
          <a:ext cx="7740000" cy="1800229"/>
        </p:xfrm>
        <a:graphic>
          <a:graphicData uri="http://schemas.openxmlformats.org/drawingml/2006/table">
            <a:tbl>
              <a:tblPr/>
              <a:tblGrid>
                <a:gridCol w="647624"/>
                <a:gridCol w="7092376"/>
              </a:tblGrid>
              <a:tr h="106128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内容</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a.中华民国主权属于⑥</a:t>
                      </a:r>
                      <a:r>
                        <a:rPr lang="zh-CN" altLang="en-US" sz="1400" u="sng" kern="0" dirty="0" smtClean="0">
                          <a:solidFill>
                            <a:srgbClr val="FF0000"/>
                          </a:solidFill>
                          <a:latin typeface="Times New Roman" pitchFamily="65" charset="-122"/>
                          <a:ea typeface="宋体" pitchFamily="65" charset="-122"/>
                        </a:rPr>
                        <a:t>　国民全体    </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b.规定了国民的基本人权</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c.确立行政、立法、司法三权分立的政治体制</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d.特别规定实行⑦</a:t>
                      </a:r>
                      <a:r>
                        <a:rPr lang="zh-CN" altLang="en-US" sz="1400" u="sng" kern="0" dirty="0" smtClean="0">
                          <a:solidFill>
                            <a:srgbClr val="FF0000"/>
                          </a:solidFill>
                          <a:latin typeface="Times New Roman" pitchFamily="65" charset="-122"/>
                          <a:ea typeface="宋体" pitchFamily="65" charset="-122"/>
                        </a:rPr>
                        <a:t>　责任内阁制    </a:t>
                      </a:r>
                    </a:p>
                  </a:txBody>
                  <a:tcPr marL="45720" marR="45720"/>
                </a:tc>
              </a:tr>
              <a:tr h="428629">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意义</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是中国近代史上第一部⑧</a:t>
                      </a:r>
                      <a:r>
                        <a:rPr lang="zh-CN" altLang="en-US" sz="1400" u="sng" kern="0" dirty="0" smtClean="0">
                          <a:solidFill>
                            <a:srgbClr val="FF0000"/>
                          </a:solidFill>
                          <a:latin typeface="Times New Roman" pitchFamily="65" charset="-122"/>
                          <a:ea typeface="宋体" pitchFamily="65" charset="-122"/>
                        </a:rPr>
                        <a:t>　资产阶级    </a:t>
                      </a:r>
                      <a:r>
                        <a:rPr lang="zh-CN" altLang="en-US" sz="1400" kern="0" dirty="0" smtClean="0">
                          <a:solidFill>
                            <a:srgbClr val="000000"/>
                          </a:solidFill>
                          <a:latin typeface="Times New Roman" pitchFamily="65" charset="-122"/>
                          <a:ea typeface="宋体" pitchFamily="65" charset="-122"/>
                        </a:rPr>
                        <a:t>性质的民主宪法,具有反对封建专制制度的进步意义</a:t>
                      </a:r>
                    </a:p>
                  </a:txBody>
                  <a:tcPr marL="45720" marR="45720"/>
                </a:tc>
              </a:tr>
            </a:tbl>
          </a:graphicData>
        </a:graphic>
      </p:graphicFrame>
      <p:grpSp>
        <p:nvGrpSpPr>
          <p:cNvPr id="7" name="组合 16"/>
          <p:cNvGrpSpPr/>
          <p:nvPr/>
        </p:nvGrpSpPr>
        <p:grpSpPr bwMode="auto">
          <a:xfrm>
            <a:off x="2955242" y="3866373"/>
            <a:ext cx="1080120" cy="248033"/>
            <a:chOff x="4881562" y="2969419"/>
            <a:chExt cx="783432" cy="219075"/>
          </a:xfrm>
        </p:grpSpPr>
        <p:sp>
          <p:nvSpPr>
            <p:cNvPr id="8"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9"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0" name="组合 16"/>
          <p:cNvGrpSpPr/>
          <p:nvPr/>
        </p:nvGrpSpPr>
        <p:grpSpPr bwMode="auto">
          <a:xfrm>
            <a:off x="2615084" y="4828401"/>
            <a:ext cx="1296144" cy="248033"/>
            <a:chOff x="4881562" y="2969419"/>
            <a:chExt cx="791235" cy="219075"/>
          </a:xfrm>
        </p:grpSpPr>
        <p:sp>
          <p:nvSpPr>
            <p:cNvPr id="11" name="矩形 13"/>
            <p:cNvSpPr>
              <a:spLocks noChangeArrowheads="1"/>
            </p:cNvSpPr>
            <p:nvPr/>
          </p:nvSpPr>
          <p:spPr bwMode="auto">
            <a:xfrm>
              <a:off x="4889366" y="2969419"/>
              <a:ext cx="783431" cy="219075"/>
            </a:xfrm>
            <a:prstGeom prst="rect">
              <a:avLst/>
            </a:prstGeom>
            <a:solidFill>
              <a:schemeClr val="bg1"/>
            </a:solidFill>
            <a:ln w="9525" algn="ctr">
              <a:noFill/>
              <a:round/>
            </a:ln>
          </p:spPr>
          <p:txBody>
            <a:bodyPr/>
            <a:lstStyle/>
            <a:p>
              <a:endParaRPr lang="zh-CN" altLang="en-US"/>
            </a:p>
          </p:txBody>
        </p:sp>
        <p:cxnSp>
          <p:nvCxnSpPr>
            <p:cNvPr id="12"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3" name="组合 16"/>
          <p:cNvGrpSpPr/>
          <p:nvPr/>
        </p:nvGrpSpPr>
        <p:grpSpPr bwMode="auto">
          <a:xfrm>
            <a:off x="3178201" y="5205303"/>
            <a:ext cx="1096241" cy="248033"/>
            <a:chOff x="4874211" y="2969419"/>
            <a:chExt cx="790782" cy="219075"/>
          </a:xfrm>
        </p:grpSpPr>
        <p:sp>
          <p:nvSpPr>
            <p:cNvPr id="14" name="矩形 13"/>
            <p:cNvSpPr>
              <a:spLocks noChangeArrowheads="1"/>
            </p:cNvSpPr>
            <p:nvPr/>
          </p:nvSpPr>
          <p:spPr bwMode="auto">
            <a:xfrm>
              <a:off x="4874211" y="2969419"/>
              <a:ext cx="783432" cy="219075"/>
            </a:xfrm>
            <a:prstGeom prst="rect">
              <a:avLst/>
            </a:prstGeom>
            <a:solidFill>
              <a:schemeClr val="bg1"/>
            </a:solidFill>
            <a:ln w="9525" algn="ctr">
              <a:noFill/>
              <a:round/>
            </a:ln>
          </p:spPr>
          <p:txBody>
            <a:bodyPr/>
            <a:lstStyle/>
            <a:p>
              <a:endParaRPr lang="zh-CN" altLang="en-US"/>
            </a:p>
          </p:txBody>
        </p:sp>
        <p:cxnSp>
          <p:nvCxnSpPr>
            <p:cNvPr id="1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23680"/>
            <a:ext cx="8127000" cy="46448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(4)1912年2月12日,清帝退位,清朝覆灭。</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(5)1912年3月,袁世凯就任中华民国临时大总统,辛亥革命的胜利果实落</a:t>
            </a:r>
            <a:r>
              <a:rPr dirty="0"/>
              <a:t/>
            </a:r>
            <a:br>
              <a:rPr dirty="0"/>
            </a:br>
            <a:r>
              <a:rPr lang="zh-CN" altLang="en-US" sz="2012" kern="0" dirty="0" smtClean="0">
                <a:solidFill>
                  <a:srgbClr val="000000"/>
                </a:solidFill>
                <a:latin typeface="Times New Roman" pitchFamily="65" charset="-122"/>
                <a:ea typeface="宋体" pitchFamily="65" charset="-122"/>
              </a:rPr>
              <a:t>入袁世凯手里。</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3.意义</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(1)辛亥革命是中国近代史上一次伟大的⑨</a:t>
            </a:r>
            <a:r>
              <a:rPr lang="zh-CN" altLang="en-US" sz="2012" u="sng" kern="0" dirty="0" smtClean="0">
                <a:solidFill>
                  <a:srgbClr val="FF0000"/>
                </a:solidFill>
                <a:latin typeface="Times New Roman" pitchFamily="65" charset="-122"/>
                <a:ea typeface="宋体" pitchFamily="65" charset="-122"/>
              </a:rPr>
              <a:t>　资产阶级民主    </a:t>
            </a:r>
            <a:r>
              <a:rPr lang="zh-CN" altLang="en-US" sz="2012" kern="0" dirty="0" smtClean="0">
                <a:solidFill>
                  <a:srgbClr val="000000"/>
                </a:solidFill>
                <a:latin typeface="Times New Roman" pitchFamily="65" charset="-122"/>
                <a:ea typeface="宋体" pitchFamily="65" charset="-122"/>
              </a:rPr>
              <a:t>革命。</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a:t>
            </a:r>
            <a:r>
              <a:rPr lang="zh-CN" altLang="en-US" sz="2012" u="sng" kern="0" dirty="0" smtClean="0">
                <a:solidFill>
                  <a:srgbClr val="000000"/>
                </a:solidFill>
                <a:latin typeface="Times New Roman" pitchFamily="65" charset="-122"/>
                <a:ea typeface="宋体" pitchFamily="65" charset="-122"/>
              </a:rPr>
              <a:t>推翻了清王朝,结束了中国两千多年的封建君主专制制度,建立起资</a:t>
            </a:r>
            <a:r>
              <a:rPr dirty="0"/>
              <a:t/>
            </a:r>
            <a:br>
              <a:rPr dirty="0"/>
            </a:br>
            <a:r>
              <a:rPr lang="zh-CN" altLang="en-US" sz="2012" u="sng" kern="0" dirty="0" smtClean="0">
                <a:solidFill>
                  <a:srgbClr val="000000"/>
                </a:solidFill>
                <a:latin typeface="Times New Roman" pitchFamily="65" charset="-122"/>
                <a:ea typeface="宋体" pitchFamily="65" charset="-122"/>
              </a:rPr>
              <a:t>产阶级共和国,使人民获得了一些民主和自由的权利</a:t>
            </a:r>
            <a:r>
              <a:rPr lang="zh-CN" altLang="en-US" sz="2012" kern="0" dirty="0" smtClean="0">
                <a:solidFill>
                  <a:srgbClr val="000000"/>
                </a:solidFill>
                <a:latin typeface="Times New Roman" pitchFamily="65" charset="-122"/>
                <a:ea typeface="宋体" pitchFamily="65" charset="-122"/>
              </a:rPr>
              <a:t>,⑩</a:t>
            </a:r>
            <a:r>
              <a:rPr lang="zh-CN" altLang="en-US" sz="2012" u="sng" kern="0" dirty="0" smtClean="0">
                <a:solidFill>
                  <a:srgbClr val="FF0000"/>
                </a:solidFill>
                <a:latin typeface="Times New Roman" pitchFamily="65" charset="-122"/>
                <a:ea typeface="宋体" pitchFamily="65" charset="-122"/>
              </a:rPr>
              <a:t>　民主共和    </a:t>
            </a:r>
            <a:r>
              <a:rPr dirty="0">
                <a:solidFill>
                  <a:srgbClr val="FF0000"/>
                </a:solidFill>
              </a:rPr>
              <a:t/>
            </a:r>
            <a:br>
              <a:rPr dirty="0">
                <a:solidFill>
                  <a:srgbClr val="FF0000"/>
                </a:solidFill>
              </a:rPr>
            </a:br>
            <a:r>
              <a:rPr lang="zh-CN" altLang="en-US" sz="2012" kern="0" dirty="0" smtClean="0">
                <a:solidFill>
                  <a:srgbClr val="000000"/>
                </a:solidFill>
                <a:latin typeface="Times New Roman" pitchFamily="65" charset="-122"/>
                <a:ea typeface="宋体" pitchFamily="65" charset="-122"/>
              </a:rPr>
              <a:t>观念逐渐深入人心。</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(3)客观上打击了帝国主义侵略势力,为中国民族资本主义的发展创造</a:t>
            </a:r>
            <a:r>
              <a:rPr dirty="0"/>
              <a:t/>
            </a:r>
            <a:br>
              <a:rPr dirty="0"/>
            </a:br>
            <a:r>
              <a:rPr lang="zh-CN" altLang="en-US" sz="2012" kern="0" dirty="0" smtClean="0">
                <a:solidFill>
                  <a:srgbClr val="000000"/>
                </a:solidFill>
                <a:latin typeface="Times New Roman" pitchFamily="65" charset="-122"/>
                <a:ea typeface="宋体" pitchFamily="65" charset="-122"/>
              </a:rPr>
              <a:t>了条件。</a:t>
            </a:r>
            <a:endParaRPr lang="zh-CN" altLang="en-US" dirty="0"/>
          </a:p>
        </p:txBody>
      </p:sp>
      <p:grpSp>
        <p:nvGrpSpPr>
          <p:cNvPr id="3" name="组合 16"/>
          <p:cNvGrpSpPr/>
          <p:nvPr/>
        </p:nvGrpSpPr>
        <p:grpSpPr bwMode="auto">
          <a:xfrm>
            <a:off x="5175116" y="3146836"/>
            <a:ext cx="2061180"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6516216" y="4061991"/>
            <a:ext cx="1584176"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19234"/>
            <a:ext cx="8127000" cy="5109347"/>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教材知识补遗</a:t>
            </a:r>
            <a:endParaRPr lang="zh-CN" altLang="en-US" sz="2400" b="1"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1.预备立宪</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1905年,清政府派载泽等五大臣出洋考察宪政,“为将来实行立宪之准</a:t>
            </a:r>
            <a:r>
              <a:rPr dirty="0"/>
              <a:t/>
            </a:r>
            <a:br>
              <a:rPr dirty="0"/>
            </a:br>
            <a:r>
              <a:rPr lang="zh-CN" altLang="en-US" sz="2012" kern="0" dirty="0" smtClean="0">
                <a:solidFill>
                  <a:srgbClr val="000000"/>
                </a:solidFill>
                <a:latin typeface="Times New Roman" pitchFamily="65" charset="-122"/>
                <a:ea typeface="宋体" pitchFamily="65" charset="-122"/>
              </a:rPr>
              <a:t>备”。1906年,清政府发布“预备仿行宪政”的上谕。1907年,颁布</a:t>
            </a:r>
            <a:r>
              <a:rPr dirty="0"/>
              <a:t/>
            </a:r>
            <a:br>
              <a:rPr dirty="0"/>
            </a:br>
            <a:r>
              <a:rPr lang="zh-CN" altLang="en-US" sz="2012" kern="0" dirty="0" smtClean="0">
                <a:solidFill>
                  <a:srgbClr val="000000"/>
                </a:solidFill>
                <a:latin typeface="Times New Roman" pitchFamily="65" charset="-122"/>
                <a:ea typeface="宋体" pitchFamily="65" charset="-122"/>
              </a:rPr>
              <a:t>《钦定宪法大纲》,下令在中央设资政院,“以立议院基础”,各省设谘</a:t>
            </a:r>
            <a:r>
              <a:rPr dirty="0"/>
              <a:t/>
            </a:r>
            <a:br>
              <a:rPr dirty="0"/>
            </a:br>
            <a:r>
              <a:rPr lang="zh-CN" altLang="en-US" sz="2012" kern="0" dirty="0" smtClean="0">
                <a:solidFill>
                  <a:srgbClr val="000000"/>
                </a:solidFill>
                <a:latin typeface="Times New Roman" pitchFamily="65" charset="-122"/>
                <a:ea typeface="宋体" pitchFamily="65" charset="-122"/>
              </a:rPr>
              <a:t>议局。1907年又宣布以九年为期完成立宪的筹备工作。1910年,清政府</a:t>
            </a:r>
            <a:r>
              <a:rPr dirty="0"/>
              <a:t/>
            </a:r>
            <a:br>
              <a:rPr dirty="0"/>
            </a:br>
            <a:r>
              <a:rPr lang="zh-CN" altLang="en-US" sz="2012" kern="0" dirty="0" smtClean="0">
                <a:solidFill>
                  <a:srgbClr val="000000"/>
                </a:solidFill>
                <a:latin typeface="Times New Roman" pitchFamily="65" charset="-122"/>
                <a:ea typeface="宋体" pitchFamily="65" charset="-122"/>
              </a:rPr>
              <a:t>宣布,将原定九年预备立宪期缩短为五年,提前于1913年召开国会,在国</a:t>
            </a:r>
            <a:r>
              <a:rPr dirty="0"/>
              <a:t/>
            </a:r>
            <a:br>
              <a:rPr dirty="0"/>
            </a:br>
            <a:r>
              <a:rPr lang="zh-CN" altLang="en-US" sz="2012" kern="0" dirty="0" smtClean="0">
                <a:solidFill>
                  <a:srgbClr val="000000"/>
                </a:solidFill>
                <a:latin typeface="Times New Roman" pitchFamily="65" charset="-122"/>
                <a:ea typeface="宋体" pitchFamily="65" charset="-122"/>
              </a:rPr>
              <a:t>会召开前两年成立新内阁。1911年5月,撤销军机处,成立以庆亲王奕劻</a:t>
            </a:r>
            <a:r>
              <a:rPr dirty="0"/>
              <a:t/>
            </a:r>
            <a:br>
              <a:rPr dirty="0"/>
            </a:br>
            <a:r>
              <a:rPr lang="zh-CN" altLang="en-US" sz="2012" kern="0" dirty="0" smtClean="0">
                <a:solidFill>
                  <a:srgbClr val="000000"/>
                </a:solidFill>
                <a:latin typeface="Times New Roman" pitchFamily="65" charset="-122"/>
                <a:ea typeface="宋体" pitchFamily="65" charset="-122"/>
              </a:rPr>
              <a:t>为首的责任内阁。在13名阁员中,满人占9人,其中皇族7人,全部军政大</a:t>
            </a:r>
            <a:r>
              <a:rPr dirty="0"/>
              <a:t/>
            </a:r>
            <a:br>
              <a:rPr dirty="0"/>
            </a:br>
            <a:r>
              <a:rPr lang="zh-CN" altLang="en-US" sz="2012" kern="0" dirty="0" smtClean="0">
                <a:solidFill>
                  <a:srgbClr val="000000"/>
                </a:solidFill>
                <a:latin typeface="Times New Roman" pitchFamily="65" charset="-122"/>
                <a:ea typeface="宋体" pitchFamily="65" charset="-122"/>
              </a:rPr>
              <a:t>权集中于皇室,被称为“皇族内阁”。预备立宪的骗局完全暴露,立宪</a:t>
            </a:r>
            <a:r>
              <a:rPr dirty="0"/>
              <a:t/>
            </a:r>
            <a:br>
              <a:rPr dirty="0"/>
            </a:br>
            <a:r>
              <a:rPr lang="zh-CN" altLang="en-US" sz="2012" kern="0" dirty="0" smtClean="0">
                <a:solidFill>
                  <a:srgbClr val="000000"/>
                </a:solidFill>
                <a:latin typeface="Times New Roman" pitchFamily="65" charset="-122"/>
                <a:ea typeface="宋体" pitchFamily="65" charset="-122"/>
              </a:rPr>
              <a:t>派大失所望,许多人转而投机革命,清政府更加孤立。</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84110"/>
            <a:ext cx="8127000" cy="4180375"/>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2.北洋军阀</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北洋军阀是民国军阀势力之一,由袁世凯掌权后的北洋新军主要将领组</a:t>
            </a:r>
            <a:r>
              <a:rPr dirty="0"/>
              <a:t/>
            </a:r>
            <a:br>
              <a:rPr dirty="0"/>
            </a:br>
            <a:r>
              <a:rPr lang="zh-CN" altLang="en-US" sz="2012" kern="0" dirty="0" smtClean="0">
                <a:solidFill>
                  <a:srgbClr val="000000"/>
                </a:solidFill>
                <a:latin typeface="Times New Roman" pitchFamily="65" charset="-122"/>
                <a:ea typeface="宋体" pitchFamily="65" charset="-122"/>
              </a:rPr>
              <a:t>成,袁死后,无人具有足够能力统领整个北洋军队及政权,各领导人以省</a:t>
            </a:r>
            <a:r>
              <a:rPr dirty="0"/>
              <a:t/>
            </a:r>
            <a:br>
              <a:rPr dirty="0"/>
            </a:br>
            <a:r>
              <a:rPr lang="zh-CN" altLang="en-US" sz="2012" kern="0" dirty="0" smtClean="0">
                <a:solidFill>
                  <a:srgbClr val="000000"/>
                </a:solidFill>
                <a:latin typeface="Times New Roman" pitchFamily="65" charset="-122"/>
                <a:ea typeface="宋体" pitchFamily="65" charset="-122"/>
              </a:rPr>
              <a:t>割据导致分裂,以军队为主要力量在各省建立势力范围,在名义上仍接</a:t>
            </a:r>
            <a:r>
              <a:rPr dirty="0"/>
              <a:t/>
            </a:r>
            <a:br>
              <a:rPr dirty="0"/>
            </a:br>
            <a:r>
              <a:rPr lang="zh-CN" altLang="en-US" sz="2012" kern="0" dirty="0" smtClean="0">
                <a:solidFill>
                  <a:srgbClr val="000000"/>
                </a:solidFill>
                <a:latin typeface="Times New Roman" pitchFamily="65" charset="-122"/>
                <a:ea typeface="宋体" pitchFamily="65" charset="-122"/>
              </a:rPr>
              <a:t>受北京政府的支配。但北京政府实际上先后被不同的军阀所控制,故而</a:t>
            </a:r>
            <a:r>
              <a:rPr dirty="0"/>
              <a:t/>
            </a:r>
            <a:br>
              <a:rPr dirty="0"/>
            </a:br>
            <a:r>
              <a:rPr lang="zh-CN" altLang="en-US" sz="2012" kern="0" dirty="0" smtClean="0">
                <a:solidFill>
                  <a:srgbClr val="000000"/>
                </a:solidFill>
                <a:latin typeface="Times New Roman" pitchFamily="65" charset="-122"/>
                <a:ea typeface="宋体" pitchFamily="65" charset="-122"/>
              </a:rPr>
              <a:t>在北洋军阀时期,北京政府又有北洋军阀政府(简称北洋政府)的称呼。</a:t>
            </a:r>
            <a:r>
              <a:rPr dirty="0"/>
              <a:t/>
            </a:r>
            <a:br>
              <a:rPr dirty="0"/>
            </a:br>
            <a:r>
              <a:rPr lang="zh-CN" altLang="en-US" sz="2012" kern="0" dirty="0" smtClean="0">
                <a:solidFill>
                  <a:srgbClr val="000000"/>
                </a:solidFill>
                <a:latin typeface="Times New Roman" pitchFamily="65" charset="-122"/>
                <a:ea typeface="宋体" pitchFamily="65" charset="-122"/>
              </a:rPr>
              <a:t>历史上把长江吴淞口以北的军阀也称北洋军阀。</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北洋军阀统治时期,始于1912年4月袁世凯在北京就任临时大总统,结束</a:t>
            </a:r>
            <a:r>
              <a:rPr dirty="0"/>
              <a:t/>
            </a:r>
            <a:br>
              <a:rPr dirty="0"/>
            </a:br>
            <a:r>
              <a:rPr lang="zh-CN" altLang="en-US" sz="2012" kern="0" dirty="0" smtClean="0">
                <a:solidFill>
                  <a:srgbClr val="000000"/>
                </a:solidFill>
                <a:latin typeface="Times New Roman" pitchFamily="65" charset="-122"/>
                <a:ea typeface="宋体" pitchFamily="65" charset="-122"/>
              </a:rPr>
              <a:t>于1928年底张学良东北易帜。</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200" b="1" kern="0" dirty="0" smtClean="0">
                <a:solidFill>
                  <a:srgbClr val="000000"/>
                </a:solidFill>
                <a:latin typeface="黑体" pitchFamily="2" charset="-122"/>
                <a:ea typeface="黑体" pitchFamily="2" charset="-122"/>
              </a:rPr>
              <a:t>考点二　民国时期民族工业的发展与社会变迁</a:t>
            </a:r>
            <a:endParaRPr lang="zh-CN" altLang="en-US" sz="2200" b="1" dirty="0">
              <a:latin typeface="黑体" pitchFamily="2" charset="-122"/>
              <a:ea typeface="黑体" pitchFamily="2" charset="-122"/>
            </a:endParaRPr>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一、民族资本主义发展“短暂的春天”</a:t>
            </a:r>
            <a:endParaRPr lang="zh-CN" altLang="en-US" b="1" dirty="0" smtClean="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1.条件</a:t>
            </a:r>
            <a:endParaRPr lang="zh-CN" altLang="en-US" b="1"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(1)辛亥革命推翻清朝统治,建立中华民国,为民族资本主义的发展扫除</a:t>
            </a:r>
            <a:r>
              <a:rPr dirty="0"/>
              <a:t/>
            </a:r>
            <a:br>
              <a:rPr dirty="0"/>
            </a:br>
            <a:r>
              <a:rPr lang="zh-CN" altLang="en-US" sz="2012" kern="0" dirty="0" smtClean="0">
                <a:solidFill>
                  <a:srgbClr val="000000"/>
                </a:solidFill>
                <a:latin typeface="Times New Roman" pitchFamily="65" charset="-122"/>
                <a:ea typeface="宋体" pitchFamily="65" charset="-122"/>
              </a:rPr>
              <a:t>了一些障碍。中华民国临时政府奖励发展实业,激发了民族资产阶级投</a:t>
            </a:r>
            <a:r>
              <a:rPr dirty="0"/>
              <a:t/>
            </a:r>
            <a:br>
              <a:rPr dirty="0"/>
            </a:br>
            <a:r>
              <a:rPr lang="zh-CN" altLang="en-US" sz="2012" kern="0" dirty="0" smtClean="0">
                <a:solidFill>
                  <a:srgbClr val="000000"/>
                </a:solidFill>
                <a:latin typeface="Times New Roman" pitchFamily="65" charset="-122"/>
                <a:ea typeface="宋体" pitchFamily="65" charset="-122"/>
              </a:rPr>
              <a:t>资近代企业的热情。各种实业团体纷纷成立。海外华侨竞相投资国内</a:t>
            </a:r>
            <a:r>
              <a:rPr dirty="0"/>
              <a:t/>
            </a:r>
            <a:br>
              <a:rPr dirty="0"/>
            </a:br>
            <a:r>
              <a:rPr lang="zh-CN" altLang="en-US" sz="2012" kern="0" dirty="0" smtClean="0">
                <a:solidFill>
                  <a:srgbClr val="000000"/>
                </a:solidFill>
                <a:latin typeface="Times New Roman" pitchFamily="65" charset="-122"/>
                <a:ea typeface="宋体" pitchFamily="65" charset="-122"/>
              </a:rPr>
              <a:t>工商业。</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a:t>
            </a:r>
            <a:r>
              <a:rPr lang="zh-CN" altLang="en-US" sz="2012" u="sng" kern="0" dirty="0" smtClean="0">
                <a:solidFill>
                  <a:srgbClr val="000000"/>
                </a:solidFill>
                <a:latin typeface="Times New Roman" pitchFamily="65" charset="-122"/>
                <a:ea typeface="宋体" pitchFamily="65" charset="-122"/>
              </a:rPr>
              <a:t>群众性的反帝爱国运动此起彼伏</a:t>
            </a:r>
            <a:r>
              <a:rPr lang="zh-CN" altLang="en-US" sz="2012" kern="0" dirty="0" smtClean="0">
                <a:solidFill>
                  <a:srgbClr val="000000"/>
                </a:solidFill>
                <a:latin typeface="Times New Roman" pitchFamily="65" charset="-122"/>
                <a:ea typeface="宋体" pitchFamily="65" charset="-122"/>
              </a:rPr>
              <a:t>,特别是抵制日货、提倡国货的群</a:t>
            </a:r>
            <a:r>
              <a:rPr dirty="0"/>
              <a:t/>
            </a:r>
            <a:br>
              <a:rPr dirty="0"/>
            </a:br>
            <a:r>
              <a:rPr lang="zh-CN" altLang="en-US" sz="2012" kern="0" dirty="0" smtClean="0">
                <a:solidFill>
                  <a:srgbClr val="000000"/>
                </a:solidFill>
                <a:latin typeface="Times New Roman" pitchFamily="65" charset="-122"/>
                <a:ea typeface="宋体" pitchFamily="65" charset="-122"/>
              </a:rPr>
              <a:t>众运动,有力地推动了民族资本主义的发展。</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(3)一战爆发后,列强暂时放松了对中国的经济侵略,客观上为民族资本</a:t>
            </a:r>
            <a:r>
              <a:rPr dirty="0"/>
              <a:t/>
            </a:r>
            <a:br>
              <a:rPr dirty="0"/>
            </a:br>
            <a:r>
              <a:rPr lang="zh-CN" altLang="en-US" sz="2012" kern="0" dirty="0" smtClean="0">
                <a:solidFill>
                  <a:srgbClr val="000000"/>
                </a:solidFill>
                <a:latin typeface="Times New Roman" pitchFamily="65" charset="-122"/>
                <a:ea typeface="宋体" pitchFamily="65" charset="-122"/>
              </a:rPr>
              <a:t>主义的发展提供了有利的外部条件。</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56118"/>
            <a:ext cx="8127000" cy="41803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时间:1912—1919年。</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a:t>
            </a:r>
            <a:r>
              <a:rPr lang="zh-CN" altLang="en-US" sz="2012" kern="0" dirty="0" smtClean="0">
                <a:solidFill>
                  <a:srgbClr val="000000"/>
                </a:solidFill>
                <a:latin typeface="Times New Roman" pitchFamily="65" charset="-122"/>
                <a:ea typeface="宋体" pitchFamily="65" charset="-122"/>
              </a:rPr>
              <a:t>表现:企业数量增多,投资增加。①</a:t>
            </a:r>
            <a:r>
              <a:rPr lang="zh-CN" altLang="en-US" sz="2012" u="sng" kern="0" dirty="0" smtClean="0">
                <a:solidFill>
                  <a:srgbClr val="FF0000"/>
                </a:solidFill>
                <a:latin typeface="Times New Roman" pitchFamily="65" charset="-122"/>
                <a:ea typeface="宋体" pitchFamily="65" charset="-122"/>
              </a:rPr>
              <a:t>　面粉业    </a:t>
            </a:r>
            <a:r>
              <a:rPr lang="zh-CN" altLang="en-US" sz="2012" kern="0" dirty="0" smtClean="0">
                <a:solidFill>
                  <a:srgbClr val="000000"/>
                </a:solidFill>
                <a:latin typeface="Times New Roman" pitchFamily="65" charset="-122"/>
                <a:ea typeface="宋体" pitchFamily="65" charset="-122"/>
              </a:rPr>
              <a:t>和②</a:t>
            </a:r>
            <a:r>
              <a:rPr lang="zh-CN" altLang="en-US" sz="2012" u="sng" kern="0" dirty="0" smtClean="0">
                <a:solidFill>
                  <a:srgbClr val="FF0000"/>
                </a:solidFill>
                <a:latin typeface="Times New Roman" pitchFamily="65" charset="-122"/>
                <a:ea typeface="宋体" pitchFamily="65" charset="-122"/>
              </a:rPr>
              <a:t>　纺织业    </a:t>
            </a:r>
            <a:r>
              <a:rPr lang="zh-CN" altLang="en-US" sz="2012" kern="0" dirty="0" smtClean="0">
                <a:solidFill>
                  <a:srgbClr val="000000"/>
                </a:solidFill>
                <a:latin typeface="Times New Roman" pitchFamily="65" charset="-122"/>
                <a:ea typeface="宋体" pitchFamily="65" charset="-122"/>
              </a:rPr>
              <a:t>发展最</a:t>
            </a:r>
            <a:r>
              <a:rPr dirty="0"/>
              <a:t/>
            </a:r>
            <a:br>
              <a:rPr dirty="0"/>
            </a:br>
            <a:r>
              <a:rPr lang="zh-CN" altLang="en-US" sz="2012" kern="0" dirty="0" smtClean="0">
                <a:solidFill>
                  <a:srgbClr val="000000"/>
                </a:solidFill>
                <a:latin typeface="Times New Roman" pitchFamily="65" charset="-122"/>
                <a:ea typeface="宋体" pitchFamily="65" charset="-122"/>
              </a:rPr>
              <a:t>快。</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a:t>
            </a:r>
            <a:r>
              <a:rPr lang="zh-CN" altLang="en-US" sz="2012" kern="0" dirty="0" smtClean="0">
                <a:solidFill>
                  <a:srgbClr val="000000"/>
                </a:solidFill>
                <a:latin typeface="Times New Roman" pitchFamily="65" charset="-122"/>
                <a:ea typeface="宋体" pitchFamily="65" charset="-122"/>
              </a:rPr>
              <a:t>结局:一战后,欧洲列强卷土重来,民族工业迅速萧条。</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二、社会生活的变迁</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辛亥革命后,中山装受到新派人士的欢迎。</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u="sng" kern="0" dirty="0" smtClean="0">
                <a:solidFill>
                  <a:srgbClr val="000000"/>
                </a:solidFill>
                <a:latin typeface="Times New Roman" pitchFamily="65" charset="-122"/>
                <a:ea typeface="宋体" pitchFamily="65" charset="-122"/>
              </a:rPr>
              <a:t>辛亥革命前后,“断发易服”具有了反清革命的色彩</a:t>
            </a:r>
            <a:r>
              <a:rPr lang="zh-CN" altLang="en-US" sz="2012" kern="0" dirty="0" smtClean="0">
                <a:solidFill>
                  <a:srgbClr val="000000"/>
                </a:solidFill>
                <a:latin typeface="Times New Roman" pitchFamily="65" charset="-122"/>
                <a:ea typeface="宋体" pitchFamily="65" charset="-122"/>
              </a:rPr>
              <a:t>。民国时期,政府</a:t>
            </a:r>
            <a:r>
              <a:rPr dirty="0"/>
              <a:t/>
            </a:r>
            <a:br>
              <a:rPr dirty="0"/>
            </a:br>
            <a:r>
              <a:rPr lang="zh-CN" altLang="en-US" sz="2012" kern="0" dirty="0" smtClean="0">
                <a:solidFill>
                  <a:srgbClr val="000000"/>
                </a:solidFill>
                <a:latin typeface="Times New Roman" pitchFamily="65" charset="-122"/>
                <a:ea typeface="宋体" pitchFamily="65" charset="-122"/>
              </a:rPr>
              <a:t>颁布剪辫易服和废止缠足等法令。</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a:t>
            </a:r>
            <a:r>
              <a:rPr lang="zh-CN" altLang="en-US" sz="2012" kern="0" dirty="0" smtClean="0">
                <a:solidFill>
                  <a:srgbClr val="000000"/>
                </a:solidFill>
                <a:latin typeface="Times New Roman" pitchFamily="65" charset="-122"/>
                <a:ea typeface="宋体" pitchFamily="65" charset="-122"/>
              </a:rPr>
              <a:t>交通、通讯、报刊、影视等也有一定的发展。</a:t>
            </a:r>
            <a:endParaRPr lang="zh-CN" altLang="en-US" b="1" dirty="0"/>
          </a:p>
        </p:txBody>
      </p:sp>
      <p:grpSp>
        <p:nvGrpSpPr>
          <p:cNvPr id="3" name="组合 16"/>
          <p:cNvGrpSpPr/>
          <p:nvPr/>
        </p:nvGrpSpPr>
        <p:grpSpPr bwMode="auto">
          <a:xfrm>
            <a:off x="4437725" y="1797993"/>
            <a:ext cx="1297161"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6221834" y="1804343"/>
            <a:ext cx="1302494"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49CA7C06-D531-4ADB-BA2D-83479F3E231B}">
  <ds:schemaRefs/>
</ds:datastoreItem>
</file>

<file path=customXml/itemProps10.xml><?xml version="1.0" encoding="utf-8"?>
<ds:datastoreItem xmlns:ds="http://schemas.openxmlformats.org/officeDocument/2006/customXml" ds:itemID="{60419403-57AC-4E8A-99D5-37E9314A09DA}">
  <ds:schemaRefs/>
</ds:datastoreItem>
</file>

<file path=customXml/itemProps11.xml><?xml version="1.0" encoding="utf-8"?>
<ds:datastoreItem xmlns:ds="http://schemas.openxmlformats.org/officeDocument/2006/customXml" ds:itemID="{9A7C3AB6-4CCC-4658-B6B1-81078FF4062D}">
  <ds:schemaRefs/>
</ds:datastoreItem>
</file>

<file path=customXml/itemProps12.xml><?xml version="1.0" encoding="utf-8"?>
<ds:datastoreItem xmlns:ds="http://schemas.openxmlformats.org/officeDocument/2006/customXml" ds:itemID="{0BE51874-4EED-4AA5-AD80-E094AF7BBEFA}">
  <ds:schemaRefs/>
</ds:datastoreItem>
</file>

<file path=customXml/itemProps13.xml><?xml version="1.0" encoding="utf-8"?>
<ds:datastoreItem xmlns:ds="http://schemas.openxmlformats.org/officeDocument/2006/customXml" ds:itemID="{563DC184-49BB-464B-B206-2655462F5A0B}">
  <ds:schemaRefs/>
</ds:datastoreItem>
</file>

<file path=customXml/itemProps14.xml><?xml version="1.0" encoding="utf-8"?>
<ds:datastoreItem xmlns:ds="http://schemas.openxmlformats.org/officeDocument/2006/customXml" ds:itemID="{0FF7331A-7752-464A-96EE-F3BEE499B57A}">
  <ds:schemaRefs/>
</ds:datastoreItem>
</file>

<file path=customXml/itemProps15.xml><?xml version="1.0" encoding="utf-8"?>
<ds:datastoreItem xmlns:ds="http://schemas.openxmlformats.org/officeDocument/2006/customXml" ds:itemID="{98E1523A-B925-48E4-B718-8648EC9C9125}">
  <ds:schemaRefs/>
</ds:datastoreItem>
</file>

<file path=customXml/itemProps16.xml><?xml version="1.0" encoding="utf-8"?>
<ds:datastoreItem xmlns:ds="http://schemas.openxmlformats.org/officeDocument/2006/customXml" ds:itemID="{7F0ACC20-CA22-4AA9-ADA2-741CE60A72E5}">
  <ds:schemaRefs/>
</ds:datastoreItem>
</file>

<file path=customXml/itemProps17.xml><?xml version="1.0" encoding="utf-8"?>
<ds:datastoreItem xmlns:ds="http://schemas.openxmlformats.org/officeDocument/2006/customXml" ds:itemID="{7C1EEB4C-8250-4613-B12C-8FF0A2A3F8EA}">
  <ds:schemaRefs/>
</ds:datastoreItem>
</file>

<file path=customXml/itemProps18.xml><?xml version="1.0" encoding="utf-8"?>
<ds:datastoreItem xmlns:ds="http://schemas.openxmlformats.org/officeDocument/2006/customXml" ds:itemID="{11FC6FDC-B62E-43CD-99AB-81F03CE9BD3F}">
  <ds:schemaRefs/>
</ds:datastoreItem>
</file>

<file path=customXml/itemProps19.xml><?xml version="1.0" encoding="utf-8"?>
<ds:datastoreItem xmlns:ds="http://schemas.openxmlformats.org/officeDocument/2006/customXml" ds:itemID="{329ACFAF-8A5A-41AD-B7A2-9F7904AEF6CA}">
  <ds:schemaRefs/>
</ds:datastoreItem>
</file>

<file path=customXml/itemProps2.xml><?xml version="1.0" encoding="utf-8"?>
<ds:datastoreItem xmlns:ds="http://schemas.openxmlformats.org/officeDocument/2006/customXml" ds:itemID="{7AEF3C97-94EF-4867-83D0-A54AEBCCDC15}">
  <ds:schemaRefs/>
</ds:datastoreItem>
</file>

<file path=customXml/itemProps20.xml><?xml version="1.0" encoding="utf-8"?>
<ds:datastoreItem xmlns:ds="http://schemas.openxmlformats.org/officeDocument/2006/customXml" ds:itemID="{3934900C-141A-4ECF-B01A-57A75F7C2D8C}">
  <ds:schemaRefs/>
</ds:datastoreItem>
</file>

<file path=customXml/itemProps21.xml><?xml version="1.0" encoding="utf-8"?>
<ds:datastoreItem xmlns:ds="http://schemas.openxmlformats.org/officeDocument/2006/customXml" ds:itemID="{91C2871C-7A3F-409D-B7AC-BF94587969AD}">
  <ds:schemaRefs/>
</ds:datastoreItem>
</file>

<file path=customXml/itemProps22.xml><?xml version="1.0" encoding="utf-8"?>
<ds:datastoreItem xmlns:ds="http://schemas.openxmlformats.org/officeDocument/2006/customXml" ds:itemID="{17F95761-C6D5-45FF-B4AE-8AF9CDF582FA}">
  <ds:schemaRefs/>
</ds:datastoreItem>
</file>

<file path=customXml/itemProps3.xml><?xml version="1.0" encoding="utf-8"?>
<ds:datastoreItem xmlns:ds="http://schemas.openxmlformats.org/officeDocument/2006/customXml" ds:itemID="{8FC94CF2-F0DF-479B-9C19-A602B66A9171}">
  <ds:schemaRefs/>
</ds:datastoreItem>
</file>

<file path=customXml/itemProps4.xml><?xml version="1.0" encoding="utf-8"?>
<ds:datastoreItem xmlns:ds="http://schemas.openxmlformats.org/officeDocument/2006/customXml" ds:itemID="{A1DB9DD7-E11D-48B0-9BA2-3AB98625405E}">
  <ds:schemaRefs/>
</ds:datastoreItem>
</file>

<file path=customXml/itemProps5.xml><?xml version="1.0" encoding="utf-8"?>
<ds:datastoreItem xmlns:ds="http://schemas.openxmlformats.org/officeDocument/2006/customXml" ds:itemID="{271F56B2-B8DC-4C01-99CC-0CF98CF075F7}">
  <ds:schemaRefs/>
</ds:datastoreItem>
</file>

<file path=customXml/itemProps6.xml><?xml version="1.0" encoding="utf-8"?>
<ds:datastoreItem xmlns:ds="http://schemas.openxmlformats.org/officeDocument/2006/customXml" ds:itemID="{FBA03406-F04D-4F7B-928E-0A14D9DAE423}">
  <ds:schemaRefs/>
</ds:datastoreItem>
</file>

<file path=customXml/itemProps7.xml><?xml version="1.0" encoding="utf-8"?>
<ds:datastoreItem xmlns:ds="http://schemas.openxmlformats.org/officeDocument/2006/customXml" ds:itemID="{BB0D6476-B9AA-4646-B502-4EBBB0FB75A2}">
  <ds:schemaRefs/>
</ds:datastoreItem>
</file>

<file path=customXml/itemProps8.xml><?xml version="1.0" encoding="utf-8"?>
<ds:datastoreItem xmlns:ds="http://schemas.openxmlformats.org/officeDocument/2006/customXml" ds:itemID="{3D067A33-6D0A-4A0D-999B-423735A28029}">
  <ds:schemaRefs/>
</ds:datastoreItem>
</file>

<file path=customXml/itemProps9.xml><?xml version="1.0" encoding="utf-8"?>
<ds:datastoreItem xmlns:ds="http://schemas.openxmlformats.org/officeDocument/2006/customXml" ds:itemID="{6C8CF4A0-582A-4C15-8303-390D9F7AA34F}">
  <ds:schemaRefs/>
</ds:datastoreItem>
</file>

<file path=docProps/app.xml><?xml version="1.0" encoding="utf-8"?>
<Properties xmlns="http://schemas.openxmlformats.org/officeDocument/2006/extended-properties" xmlns:vt="http://schemas.openxmlformats.org/officeDocument/2006/docPropsVTypes">
  <Template/>
  <TotalTime>41</TotalTime>
  <Words>1985</Words>
  <Application>Microsoft Office PowerPoint</Application>
  <PresentationFormat>Custom</PresentationFormat>
  <Paragraphs>189</Paragraphs>
  <Slides>24</Slides>
  <Notes>23</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自定义设计方案</vt:lpstr>
      <vt:lpstr>高考历史（课标专用）</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高考历史（课标专用）</dc:title>
  <cp:lastModifiedBy>xbany</cp:lastModifiedBy>
  <cp:revision>1</cp:revision>
  <dcterms:modified xsi:type="dcterms:W3CDTF">2019-07-12T05:10:47Z</dcterms:modified>
</cp:coreProperties>
</file>