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308" r:id="rId2"/>
    <p:sldId id="309" r:id="rId3"/>
    <p:sldId id="314" r:id="rId4"/>
    <p:sldId id="315" r:id="rId5"/>
    <p:sldId id="316" r:id="rId6"/>
    <p:sldId id="325" r:id="rId7"/>
    <p:sldId id="326" r:id="rId8"/>
    <p:sldId id="327" r:id="rId9"/>
    <p:sldId id="328" r:id="rId10"/>
    <p:sldId id="329" r:id="rId11"/>
    <p:sldId id="330" r:id="rId12"/>
    <p:sldId id="323" r:id="rId13"/>
    <p:sldId id="324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538"/>
    <a:srgbClr val="C00000"/>
    <a:srgbClr val="A73904"/>
    <a:srgbClr val="D83657"/>
    <a:srgbClr val="0FA096"/>
    <a:srgbClr val="006762"/>
    <a:srgbClr val="A2003A"/>
    <a:srgbClr val="008D3F"/>
    <a:srgbClr val="66A96A"/>
    <a:srgbClr val="005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5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511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86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57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39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58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846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48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860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5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68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58547" y="1610004"/>
            <a:ext cx="55066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dirty="0"/>
              <a:t>　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中外重大改革</a:t>
            </a:r>
            <a:endParaRPr lang="en-US" altLang="zh-CN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4791459" y="8394"/>
            <a:ext cx="4290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>
                    <a:alpha val="1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MODULE ONE</a:t>
            </a:r>
            <a:endParaRPr lang="zh-CN" altLang="en-US" sz="4400" b="1" dirty="0">
              <a:solidFill>
                <a:schemeClr val="bg1">
                  <a:alpha val="1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986707" y="743719"/>
            <a:ext cx="2076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第一模块</a:t>
            </a:r>
            <a:r>
              <a:rPr lang="en-US" altLang="zh-CN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endParaRPr lang="en-US" altLang="zh-CN" sz="1600" b="1" spc="1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9740" y="1153548"/>
            <a:ext cx="2391507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3.</a:t>
            </a:r>
            <a:r>
              <a:rPr lang="zh-CN" altLang="en-US" sz="1400" b="1" dirty="0">
                <a:solidFill>
                  <a:srgbClr val="DE7538"/>
                </a:solidFill>
              </a:rPr>
              <a:t>世界现代重大改革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75250" y="1554472"/>
          <a:ext cx="7835704" cy="3328355"/>
        </p:xfrm>
        <a:graphic>
          <a:graphicData uri="http://schemas.openxmlformats.org/drawingml/2006/table">
            <a:tbl>
              <a:tblPr/>
              <a:tblGrid>
                <a:gridCol w="557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10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35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78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新经济政策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以征收粮食税代替余粮征集制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允许使用雇佣劳动力和出租土地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纳税后的剩余产品农民可以自由买卖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实行自由贸易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中小企业允许本国和外国的资本家经营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实行按劳取酬的工资制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6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新经济政策从苏俄的国情出发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调动了生产者的积极性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迅速缓解了危机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巩固了工农联盟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促使国民经济稳步发展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66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罗斯福新政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整顿金融体系、加强对工业的计划指导、调整农业政策、推行“以工代赈”、发展社会福利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978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新政增强了政府的宏观调控能力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恢复了美国人民的信心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对资本主义世界产生了深远影响。但是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新政是在维护资本主义制度前提下作出的政策调整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它没有改变资本主义的本质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无法解决美国社会的根本矛盾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8980" y="1218231"/>
          <a:ext cx="7948244" cy="3434602"/>
        </p:xfrm>
        <a:graphic>
          <a:graphicData uri="http://schemas.openxmlformats.org/drawingml/2006/table">
            <a:tbl>
              <a:tblPr/>
              <a:tblGrid>
                <a:gridCol w="914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4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73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东欧社会主义国家改革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60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年代以后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东欧社会主义国家政治、经济上都出现严重问题。各国虽然进行了一些改革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但成效不大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社会矛盾日益尖锐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97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赫鲁晓夫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在批判斯大林个人崇拜的同时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在经济上进行了一些改革。如发动垦荒运动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发展饲料生产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广种玉米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取消农产品的义务交售制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改行收购制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改革工业管理体制等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6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没有从根本上突破斯大林时期形成的政治经济体制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9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勃列日涅夫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经济上推行“新政策”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要求加速科技进步、完善经济管理体制和加强经济刺激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6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改革仍然没有从根本上突破高度集中的计划经济体制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31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戈尔巴乔夫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首先实施加速经济改革的方案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后转向政治体制改革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取消苏共的领导地位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实行多党制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倡导“公开性”和“政治多元化”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6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加速了苏联的政治、经济危机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直接导致苏联解体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1"/>
            <a:ext cx="8210550" cy="2452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4041487" y="706582"/>
            <a:ext cx="1019463" cy="442035"/>
            <a:chOff x="3768437" y="706582"/>
            <a:chExt cx="1019463" cy="442035"/>
          </a:xfrm>
        </p:grpSpPr>
        <p:sp>
          <p:nvSpPr>
            <p:cNvPr id="5" name="文本框 4"/>
            <p:cNvSpPr txBox="1"/>
            <p:nvPr/>
          </p:nvSpPr>
          <p:spPr>
            <a:xfrm>
              <a:off x="3768437" y="706582"/>
              <a:ext cx="893441" cy="442035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6" name="直接箭头连接符 5"/>
            <p:cNvCxnSpPr>
              <a:stCxn id="5" idx="3"/>
            </p:cNvCxnSpPr>
            <p:nvPr/>
          </p:nvCxnSpPr>
          <p:spPr>
            <a:xfrm>
              <a:off x="4661878" y="927600"/>
              <a:ext cx="126022" cy="113800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61238" y="1186678"/>
            <a:ext cx="7963784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拓展一　中外历史上重大改革成功的共同因素有哪些</a:t>
            </a:r>
            <a:r>
              <a:rPr lang="en-US" sz="1400" b="1" dirty="0">
                <a:solidFill>
                  <a:srgbClr val="DE7538"/>
                </a:solidFill>
              </a:rPr>
              <a:t>?</a:t>
            </a:r>
            <a:endParaRPr lang="zh-CN" altLang="en-US" sz="1400" b="1" dirty="0">
              <a:solidFill>
                <a:srgbClr val="DE7538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400" dirty="0"/>
              <a:t>(1)</a:t>
            </a:r>
            <a:r>
              <a:rPr lang="zh-CN" altLang="en-US" sz="1400" dirty="0"/>
              <a:t>改革顺应了历史发展的潮流。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(2)</a:t>
            </a:r>
            <a:r>
              <a:rPr lang="zh-CN" altLang="en-US" sz="1400" dirty="0"/>
              <a:t>改革立足国情</a:t>
            </a:r>
            <a:r>
              <a:rPr lang="en-US" sz="1400" dirty="0"/>
              <a:t>,</a:t>
            </a:r>
            <a:r>
              <a:rPr lang="zh-CN" altLang="en-US" sz="1400" dirty="0"/>
              <a:t>遵循社会发展的规律</a:t>
            </a:r>
            <a:r>
              <a:rPr lang="en-US" sz="1400" dirty="0"/>
              <a:t>,</a:t>
            </a:r>
            <a:r>
              <a:rPr lang="zh-CN" altLang="en-US" sz="1400" dirty="0"/>
              <a:t>解放生产力、发展生产力。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(3)</a:t>
            </a:r>
            <a:r>
              <a:rPr lang="zh-CN" altLang="en-US" sz="1400" dirty="0"/>
              <a:t>改革措施行之有效</a:t>
            </a:r>
            <a:r>
              <a:rPr lang="en-US" sz="1400" dirty="0"/>
              <a:t>,</a:t>
            </a:r>
            <a:r>
              <a:rPr lang="zh-CN" altLang="en-US" sz="1400" dirty="0"/>
              <a:t>顺应了人民愿望。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(4)</a:t>
            </a:r>
            <a:r>
              <a:rPr lang="zh-CN" altLang="en-US" sz="1400" dirty="0"/>
              <a:t>改革家的远见卓识和政治魄力</a:t>
            </a:r>
            <a:r>
              <a:rPr lang="en-US" sz="1400" dirty="0"/>
              <a:t>,</a:t>
            </a:r>
            <a:r>
              <a:rPr lang="zh-CN" altLang="en-US" sz="1400" dirty="0"/>
              <a:t>具有勇于探索、努力开拓、锐意进取、坚强不屈、与时俱进等优秀品质。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(5)</a:t>
            </a:r>
            <a:r>
              <a:rPr lang="zh-CN" altLang="en-US" sz="1400" dirty="0"/>
              <a:t>改革解放了思想</a:t>
            </a:r>
            <a:r>
              <a:rPr lang="en-US" sz="1400" dirty="0"/>
              <a:t>,</a:t>
            </a:r>
            <a:r>
              <a:rPr lang="zh-CN" altLang="en-US" sz="1400" dirty="0"/>
              <a:t>善于吸收、借鉴世界先进文化和不同社会制度的优越性等。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0"/>
            <a:ext cx="8210550" cy="30646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8272" y="1186678"/>
            <a:ext cx="7963784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拓展二　罗斯福新政、苏俄新经济政策、中国改革开放的相同点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(1)</a:t>
            </a:r>
            <a:r>
              <a:rPr lang="zh-CN" altLang="en-US" sz="1400" dirty="0"/>
              <a:t>背景相同</a:t>
            </a:r>
            <a:r>
              <a:rPr lang="en-US" sz="1400" dirty="0"/>
              <a:t>:</a:t>
            </a:r>
            <a:r>
              <a:rPr lang="zh-CN" altLang="en-US" sz="1400" dirty="0"/>
              <a:t>都是在国家面临经济困难和政局不稳的情况下的改革。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(2)</a:t>
            </a:r>
            <a:r>
              <a:rPr lang="zh-CN" altLang="en-US" sz="1400" dirty="0"/>
              <a:t>前提相同</a:t>
            </a:r>
            <a:r>
              <a:rPr lang="en-US" sz="1400" dirty="0"/>
              <a:t>:</a:t>
            </a:r>
            <a:r>
              <a:rPr lang="zh-CN" altLang="en-US" sz="1400" dirty="0"/>
              <a:t>都不改变原来的社会制度。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(3)</a:t>
            </a:r>
            <a:r>
              <a:rPr lang="zh-CN" altLang="en-US" sz="1400" dirty="0"/>
              <a:t>影响相同</a:t>
            </a:r>
            <a:r>
              <a:rPr lang="en-US" sz="1400" dirty="0"/>
              <a:t>:</a:t>
            </a:r>
            <a:r>
              <a:rPr lang="zh-CN" altLang="en-US" sz="1400" dirty="0"/>
              <a:t>都使国家经济恢复发展、政局稳定</a:t>
            </a:r>
            <a:r>
              <a:rPr lang="en-US" sz="1400" dirty="0"/>
              <a:t>,</a:t>
            </a:r>
            <a:r>
              <a:rPr lang="zh-CN" altLang="en-US" sz="1400" dirty="0"/>
              <a:t>对以后的发展产生重大的影响。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(4)</a:t>
            </a:r>
            <a:r>
              <a:rPr lang="zh-CN" altLang="en-US" sz="1400" dirty="0"/>
              <a:t>都有创新</a:t>
            </a:r>
            <a:r>
              <a:rPr lang="en-US" sz="1400" dirty="0"/>
              <a:t>:①</a:t>
            </a:r>
            <a:r>
              <a:rPr lang="zh-CN" altLang="en-US" sz="1400" dirty="0"/>
              <a:t>美国</a:t>
            </a:r>
            <a:r>
              <a:rPr lang="en-US" sz="1400" dirty="0"/>
              <a:t>:</a:t>
            </a:r>
            <a:r>
              <a:rPr lang="zh-CN" altLang="en-US" sz="1400" dirty="0"/>
              <a:t>加强国家对经济的干预和指导</a:t>
            </a:r>
            <a:r>
              <a:rPr lang="en-US" sz="1400" dirty="0"/>
              <a:t>;②</a:t>
            </a:r>
            <a:r>
              <a:rPr lang="zh-CN" altLang="en-US" sz="1400" dirty="0"/>
              <a:t>苏联</a:t>
            </a:r>
            <a:r>
              <a:rPr lang="en-US" sz="1400" dirty="0"/>
              <a:t>:</a:t>
            </a:r>
            <a:r>
              <a:rPr lang="zh-CN" altLang="en-US" sz="1400" dirty="0"/>
              <a:t>允许多种经济并存</a:t>
            </a:r>
            <a:r>
              <a:rPr lang="en-US" sz="1400" dirty="0"/>
              <a:t>,</a:t>
            </a:r>
            <a:r>
              <a:rPr lang="zh-CN" altLang="en-US" sz="1400" dirty="0"/>
              <a:t>大力发展商品经济</a:t>
            </a:r>
            <a:r>
              <a:rPr lang="en-US" sz="1400" dirty="0"/>
              <a:t>;③</a:t>
            </a:r>
            <a:r>
              <a:rPr lang="zh-CN" altLang="en-US" sz="1400" dirty="0"/>
              <a:t>中国</a:t>
            </a:r>
            <a:r>
              <a:rPr lang="en-US" sz="1400" dirty="0"/>
              <a:t>:</a:t>
            </a:r>
            <a:r>
              <a:rPr lang="zh-CN" altLang="en-US" sz="1400" dirty="0"/>
              <a:t>实行家庭联产承包责任制</a:t>
            </a:r>
            <a:r>
              <a:rPr lang="en-US" sz="1400" dirty="0"/>
              <a:t>,</a:t>
            </a:r>
            <a:r>
              <a:rPr lang="zh-CN" altLang="en-US" sz="1400" dirty="0"/>
              <a:t>设立经济特区等。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拓展三　从古今中外的重大改革中</a:t>
            </a:r>
            <a:r>
              <a:rPr lang="en-US" sz="1400" b="1" dirty="0">
                <a:solidFill>
                  <a:srgbClr val="DE7538"/>
                </a:solidFill>
              </a:rPr>
              <a:t>,</a:t>
            </a:r>
            <a:r>
              <a:rPr lang="zh-CN" altLang="en-US" sz="1400" b="1" dirty="0">
                <a:solidFill>
                  <a:srgbClr val="DE7538"/>
                </a:solidFill>
              </a:rPr>
              <a:t>你得到了什么启示</a:t>
            </a:r>
            <a:r>
              <a:rPr lang="en-US" sz="1400" b="1" dirty="0">
                <a:solidFill>
                  <a:srgbClr val="DE7538"/>
                </a:solidFill>
              </a:rPr>
              <a:t>(</a:t>
            </a:r>
            <a:r>
              <a:rPr lang="zh-CN" altLang="en-US" sz="1400" b="1" dirty="0">
                <a:solidFill>
                  <a:srgbClr val="DE7538"/>
                </a:solidFill>
              </a:rPr>
              <a:t>认识</a:t>
            </a:r>
            <a:r>
              <a:rPr lang="en-US" sz="1400" b="1" dirty="0">
                <a:solidFill>
                  <a:srgbClr val="DE7538"/>
                </a:solidFill>
              </a:rPr>
              <a:t>)?</a:t>
            </a:r>
            <a:endParaRPr lang="zh-CN" altLang="en-US" sz="1400" b="1" dirty="0">
              <a:solidFill>
                <a:srgbClr val="DE753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改革是推动一个国家和民族进步的不竭动力</a:t>
            </a:r>
            <a:r>
              <a:rPr lang="en-US" sz="1400" dirty="0"/>
              <a:t>;</a:t>
            </a:r>
            <a:r>
              <a:rPr lang="zh-CN" altLang="en-US" sz="1400" dirty="0"/>
              <a:t>改革要顺应历史潮流</a:t>
            </a:r>
            <a:r>
              <a:rPr lang="en-US" sz="1400" dirty="0"/>
              <a:t>;</a:t>
            </a:r>
            <a:r>
              <a:rPr lang="zh-CN" altLang="en-US" sz="1400" dirty="0"/>
              <a:t>尊重客观规律</a:t>
            </a:r>
            <a:r>
              <a:rPr lang="en-US" sz="1400" dirty="0"/>
              <a:t>;</a:t>
            </a:r>
            <a:r>
              <a:rPr lang="zh-CN" altLang="en-US" sz="1400" dirty="0"/>
              <a:t>从客观实际出发</a:t>
            </a:r>
            <a:r>
              <a:rPr lang="en-US" sz="1400" dirty="0"/>
              <a:t>;</a:t>
            </a:r>
            <a:r>
              <a:rPr lang="zh-CN" altLang="en-US" sz="1400" dirty="0"/>
              <a:t>改革要善于学习、吸收别人先进的科技与文化</a:t>
            </a:r>
            <a:r>
              <a:rPr lang="en-US" sz="1400" dirty="0"/>
              <a:t>;</a:t>
            </a:r>
            <a:r>
              <a:rPr lang="zh-CN" altLang="en-US" sz="1400" dirty="0"/>
              <a:t>要勇于改革</a:t>
            </a:r>
            <a:r>
              <a:rPr lang="en-US" sz="1400" dirty="0"/>
              <a:t>,</a:t>
            </a:r>
            <a:r>
              <a:rPr lang="zh-CN" altLang="en-US" sz="1400" dirty="0"/>
              <a:t>锐意进取</a:t>
            </a:r>
            <a:r>
              <a:rPr lang="en-US" sz="1400" dirty="0"/>
              <a:t>,</a:t>
            </a:r>
            <a:r>
              <a:rPr lang="zh-CN" altLang="en-US" sz="1400" dirty="0"/>
              <a:t>不畏艰险等。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85" y="1262316"/>
            <a:ext cx="1004894" cy="357781"/>
            <a:chOff x="941670" y="1607128"/>
            <a:chExt cx="1004894" cy="357781"/>
          </a:xfrm>
          <a:solidFill>
            <a:srgbClr val="2BA7E0"/>
          </a:solidFill>
        </p:grpSpPr>
        <p:sp>
          <p:nvSpPr>
            <p:cNvPr id="5" name="箭头: 五边形 4"/>
            <p:cNvSpPr/>
            <p:nvPr/>
          </p:nvSpPr>
          <p:spPr>
            <a:xfrm>
              <a:off x="941670" y="1685081"/>
              <a:ext cx="1004894" cy="270774"/>
            </a:xfrm>
            <a:prstGeom prst="homePlate">
              <a:avLst/>
            </a:prstGeom>
            <a:solidFill>
              <a:srgbClr val="DE7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97086" y="1607128"/>
              <a:ext cx="790848" cy="35778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专题解读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25500" y="1753574"/>
            <a:ext cx="7569200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      改革是发展的强大动力</a:t>
            </a:r>
            <a:r>
              <a:rPr lang="en-US" sz="1400" dirty="0"/>
              <a:t>,</a:t>
            </a:r>
            <a:r>
              <a:rPr lang="zh-CN" altLang="en-US" sz="1400" dirty="0"/>
              <a:t>是决定当代中国命运的关键。只有不断的改革才能推动国家发展、社会进步</a:t>
            </a:r>
            <a:r>
              <a:rPr lang="en-US" sz="1400" dirty="0"/>
              <a:t>,</a:t>
            </a:r>
            <a:r>
              <a:rPr lang="zh-CN" altLang="en-US" sz="1400" dirty="0"/>
              <a:t>所以要不断深入改革。本专题就来梳理中外重大改革。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专题知识网络</a:t>
              </a: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T21.EPS" descr="id:214750221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654" y="1441902"/>
            <a:ext cx="6712117" cy="2560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3346035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要点一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中国历史上的重大改革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1605" y="1589648"/>
            <a:ext cx="2391507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1.</a:t>
            </a:r>
            <a:r>
              <a:rPr lang="zh-CN" altLang="en-US" sz="1400" b="1" dirty="0">
                <a:solidFill>
                  <a:srgbClr val="DE7538"/>
                </a:solidFill>
              </a:rPr>
              <a:t>中国古代重大改革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18980" y="2024870"/>
          <a:ext cx="7877907" cy="2240280"/>
        </p:xfrm>
        <a:graphic>
          <a:graphicData uri="http://schemas.openxmlformats.org/drawingml/2006/table">
            <a:tbl>
              <a:tblPr/>
              <a:tblGrid>
                <a:gridCol w="954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19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商鞅变法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确立县制、废除贵族的世袭特权、改革户籍制度、允许土地买卖、鼓励耕织、统一度量衡、奖励军功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使秦国的国力大为增强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提高了军队的战斗力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一跃成为最强盛的诸侯国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为以后秦统一全国奠定了基础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北魏孝文帝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迁都、用汉语、穿汉服、改汉姓、与汉人贵族联姻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促进了民族交融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也增强了北魏的实力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5672" y="1195753"/>
            <a:ext cx="239150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2.</a:t>
            </a:r>
            <a:r>
              <a:rPr lang="zh-CN" altLang="en-US" sz="1400" b="1" dirty="0">
                <a:solidFill>
                  <a:srgbClr val="DE7538"/>
                </a:solidFill>
              </a:rPr>
              <a:t>中国近代重大改革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83809" y="1569373"/>
          <a:ext cx="7941212" cy="2880360"/>
        </p:xfrm>
        <a:graphic>
          <a:graphicData uri="http://schemas.openxmlformats.org/drawingml/2006/table">
            <a:tbl>
              <a:tblPr/>
              <a:tblGrid>
                <a:gridCol w="41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40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洋务运动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性质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洋务运动是中国历史上第一次近代化运动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一次失败的封建统治者的自救运动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65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以“自强”“求富”为口号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创办军事工业和民用工业、建立新式海陆军、兴办新式学堂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1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意义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中国近代化的军事工业、民用企业、交通运输业等逐渐发展起来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在客观上促进了中国民族资本主义的产生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对外国资本的入侵起到了一定的抵制作用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680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戊戌变法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裁撤冗官冗员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允许官民上书言事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鼓励私人兴办工矿企业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发展农、工、商业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改革财政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编制国家预算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废除八股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改试策论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开办新式学堂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裁减绿营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训练新式军队等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40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意义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在社会上起了思想启蒙的作用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迈出了中国政治民主化的第一步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5672" y="1195753"/>
            <a:ext cx="239150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3.</a:t>
            </a:r>
            <a:r>
              <a:rPr lang="zh-CN" altLang="en-US" sz="1400" b="1" dirty="0">
                <a:solidFill>
                  <a:srgbClr val="DE7538"/>
                </a:solidFill>
              </a:rPr>
              <a:t>中国现代重大改革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90843" y="1565501"/>
          <a:ext cx="7976381" cy="2971331"/>
        </p:xfrm>
        <a:graphic>
          <a:graphicData uri="http://schemas.openxmlformats.org/drawingml/2006/table">
            <a:tbl>
              <a:tblPr/>
              <a:tblGrid>
                <a:gridCol w="550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39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2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27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土地改革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废除地主阶级封建剥削的土地所有制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实行农民的土地所有制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87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意义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土地改革的完成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彻底摧毁了我国存在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2 000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多年的封建土地制度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消灭了地主阶级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农民翻了身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得到了土地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成为土地的主人。使人民政权更加巩固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大大解放了农村生产力。农业生产获得迅速恢复和发展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为国家的工业化建设准备了条件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01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改革开放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对内改革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在农村实行家庭联产承包责任制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在城市推行以国有企业改革为重点的城市经济体制改革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并逐步建立和完善社会主义市场经济体制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50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对外开放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形成了“经济特区—沿海开放城市—沿海经济开放区—内地”的全方位、多层次、宽领域的对外开放格局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4"/>
          <p:cNvSpPr txBox="1"/>
          <p:nvPr/>
        </p:nvSpPr>
        <p:spPr>
          <a:xfrm>
            <a:off x="545146" y="1148401"/>
            <a:ext cx="3346035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要点二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世界历史上的重大改革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1605" y="1589648"/>
            <a:ext cx="2391507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1.</a:t>
            </a:r>
            <a:r>
              <a:rPr lang="zh-CN" altLang="en-US" sz="1400" b="1" dirty="0">
                <a:solidFill>
                  <a:srgbClr val="DE7538"/>
                </a:solidFill>
              </a:rPr>
              <a:t>世界古代重大改革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26012" y="2005238"/>
          <a:ext cx="7737230" cy="2781974"/>
        </p:xfrm>
        <a:graphic>
          <a:graphicData uri="http://schemas.openxmlformats.org/drawingml/2006/table">
            <a:tbl>
              <a:tblPr/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0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伯里克利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扩大公民权利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7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雅典达到全盛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奴隶制民主政治随之发展到高峰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8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采邑制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法兰克王国对土地的分封形式进行了改革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要求得到封地的人必须提供兵役服务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8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赐地的人成为封君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接受封地的人则为封臣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封臣必须效忠于封君、封君则须保护封臣的观念日益流行开来。这次改革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在封建贵族内部形成了严格的等级制度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70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大化改新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政治上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建立以天皇为中心的中央集权制度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.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地方设国、郡、里三级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由中央派官治理。经济上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废除一切私地、私民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将土地、部民收归国有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成为公地、公民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国家将土地分给公民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每隔六年授田一次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不能终生使用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也不能买卖</a:t>
                      </a:r>
                      <a:r>
                        <a:rPr lang="en-US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统一赋税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47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3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大化改新使日本发展成为一个中央集权制的封建国家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6774" y="1174650"/>
            <a:ext cx="2391507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2.</a:t>
            </a:r>
            <a:r>
              <a:rPr lang="zh-CN" altLang="en-US" sz="1400" b="1" dirty="0">
                <a:solidFill>
                  <a:srgbClr val="DE7538"/>
                </a:solidFill>
              </a:rPr>
              <a:t>世界近代重大改革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7113" y="1674055"/>
          <a:ext cx="7870875" cy="2231476"/>
        </p:xfrm>
        <a:graphic>
          <a:graphicData uri="http://schemas.openxmlformats.org/drawingml/2006/table">
            <a:tbl>
              <a:tblPr/>
              <a:tblGrid>
                <a:gridCol w="581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98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49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819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彼得一世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改组行政机构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创建了新式常备军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鼓励兴办手工工场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准许工场主购买整个村庄的农奴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要求贵族必须到军队或行政机构为国家服务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按功劳和才能提拔人才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派遣留学生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创办科学院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开办学校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创办报纸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推行文化教育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社会生活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提倡人们学习西方的礼节与生活方式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1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俄国的经济、军事实力大大增强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一跃成为欧洲军事强国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为对外扩张准备了条件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开启了俄国近代化的进程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76774" y="1269354"/>
          <a:ext cx="7948245" cy="3255936"/>
        </p:xfrm>
        <a:graphic>
          <a:graphicData uri="http://schemas.openxmlformats.org/drawingml/2006/table">
            <a:tbl>
              <a:tblPr/>
              <a:tblGrid>
                <a:gridCol w="611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191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1861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年农奴制改革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农奴获得人身自由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可以改变身份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自由转换职业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农奴在获得解放的同时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可以获得一份土地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但是必须出钱赎买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0317" marR="403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3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废除了农奴制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促使社会的各个方面出现了新的气象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推动俄国走上了发展资本主义的道路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0317" marR="403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局限性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农奴制的残余仍然存在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影响着俄国经济与社会的发展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0317" marR="403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93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明治维新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废藩置县、实行征兵制、推行地税改革、“殖产兴业”、“文明开化”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0317" marR="403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18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明治维新成为日本历史的重大转折点。通过明治维新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日本迅速走上了发展资本主义的道路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实现了“富国强兵”开始跻身资本主义强国之列。但是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明治维新保留了大量旧制度的残余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军国主义色彩浓厚。日本强大起来后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很快走上了对外侵略扩张的道路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0317" marR="403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7</TotalTime>
  <Words>480</Words>
  <Application>Microsoft Office PowerPoint</Application>
  <PresentationFormat>全屏显示(16:9)</PresentationFormat>
  <Paragraphs>144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NEU-BZ-S92</vt:lpstr>
      <vt:lpstr>等线</vt:lpstr>
      <vt:lpstr>等线 Light</vt:lpstr>
      <vt:lpstr>微软雅黑</vt:lpstr>
      <vt:lpstr>Arial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dearedu</cp:lastModifiedBy>
  <cp:revision>7</cp:revision>
  <dcterms:created xsi:type="dcterms:W3CDTF">2018-12-21T12:24:00Z</dcterms:created>
  <dcterms:modified xsi:type="dcterms:W3CDTF">2018-12-29T04:05:35Z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