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sldIdLst>
    <p:sldId id="308" r:id="rId2"/>
    <p:sldId id="309" r:id="rId3"/>
    <p:sldId id="314" r:id="rId4"/>
    <p:sldId id="315" r:id="rId5"/>
    <p:sldId id="316" r:id="rId6"/>
    <p:sldId id="326" r:id="rId7"/>
    <p:sldId id="327" r:id="rId8"/>
    <p:sldId id="328" r:id="rId9"/>
    <p:sldId id="329" r:id="rId10"/>
    <p:sldId id="332" r:id="rId11"/>
    <p:sldId id="330" r:id="rId12"/>
    <p:sldId id="331" r:id="rId13"/>
    <p:sldId id="323" r:id="rId14"/>
    <p:sldId id="324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7538"/>
    <a:srgbClr val="C00000"/>
    <a:srgbClr val="A73904"/>
    <a:srgbClr val="D83657"/>
    <a:srgbClr val="0FA096"/>
    <a:srgbClr val="006762"/>
    <a:srgbClr val="A2003A"/>
    <a:srgbClr val="008D3F"/>
    <a:srgbClr val="66A96A"/>
    <a:srgbClr val="0053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58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218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418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504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882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96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947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678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723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271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781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557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866C-455C-43CF-9D48-F7E46E967483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546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43993" y="1617319"/>
            <a:ext cx="63530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知识专题</a:t>
            </a:r>
            <a:r>
              <a:rPr lang="en-US" altLang="en-US" sz="32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32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en-US" altLang="en-US" sz="32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3200" dirty="0"/>
              <a:t>　</a:t>
            </a:r>
            <a:r>
              <a:rPr lang="zh-CN" altLang="en-US" sz="32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中外思想解放历程</a:t>
            </a:r>
            <a:endParaRPr lang="en-US" altLang="zh-CN" sz="3200" b="1" spc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4791459" y="8394"/>
            <a:ext cx="42900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b="1" dirty="0">
                <a:solidFill>
                  <a:schemeClr val="bg1">
                    <a:alpha val="19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MODULE ONE</a:t>
            </a:r>
            <a:endParaRPr lang="zh-CN" altLang="en-US" sz="4400" b="1" dirty="0">
              <a:solidFill>
                <a:schemeClr val="bg1">
                  <a:alpha val="19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6986707" y="743719"/>
            <a:ext cx="20762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spc="100" dirty="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第一模块</a:t>
            </a:r>
            <a:r>
              <a:rPr lang="en-US" altLang="zh-CN" sz="1600" b="1" spc="100" dirty="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600" b="1" spc="100" dirty="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知识专题</a:t>
            </a:r>
            <a:endParaRPr lang="en-US" altLang="zh-CN" sz="1600" b="1" spc="100" dirty="0">
              <a:solidFill>
                <a:schemeClr val="bg1"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14"/>
          <p:cNvSpPr txBox="1"/>
          <p:nvPr/>
        </p:nvSpPr>
        <p:spPr>
          <a:xfrm>
            <a:off x="545146" y="1148401"/>
            <a:ext cx="2474002" cy="465118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要点二</a:t>
            </a:r>
            <a:r>
              <a:rPr lang="en-US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世界思想解放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41605" y="1589648"/>
            <a:ext cx="2391507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1400" b="1" dirty="0">
                <a:solidFill>
                  <a:srgbClr val="DE7538"/>
                </a:solidFill>
              </a:rPr>
              <a:t>1.</a:t>
            </a:r>
            <a:r>
              <a:rPr lang="zh-CN" altLang="en-US" sz="1400" b="1" dirty="0">
                <a:solidFill>
                  <a:srgbClr val="DE7538"/>
                </a:solidFill>
              </a:rPr>
              <a:t>古希腊哲学家</a:t>
            </a: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618978" y="1959805"/>
          <a:ext cx="7800536" cy="1920240"/>
        </p:xfrm>
        <a:graphic>
          <a:graphicData uri="http://schemas.openxmlformats.org/drawingml/2006/table">
            <a:tbl>
              <a:tblPr/>
              <a:tblGrid>
                <a:gridCol w="972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283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哲学家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思想主张或贡献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德谟克利特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提出了“原子论”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认为宇宙万物是由微小的“原子”组成的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苏格拉底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苏格拉底的思考转向人类社会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他终生探讨人的灵魂、美德和幸福等问题。他指出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求得知识的最好办法是有系统的问和答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主张人应该“认识你自己”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亚里士多德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亚里士多德是一位百科全书式的学者。他对许多学科都有贡献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还创立了逻辑学等新的学科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97876" y="1244989"/>
            <a:ext cx="2391507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1400" b="1" dirty="0">
                <a:solidFill>
                  <a:srgbClr val="DE7538"/>
                </a:solidFill>
              </a:rPr>
              <a:t>2.</a:t>
            </a:r>
            <a:r>
              <a:rPr lang="zh-CN" altLang="en-US" sz="1400" b="1" dirty="0">
                <a:solidFill>
                  <a:srgbClr val="DE7538"/>
                </a:solidFill>
              </a:rPr>
              <a:t>世界近代思想解放</a:t>
            </a: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654149" y="1749569"/>
          <a:ext cx="7828670" cy="1741714"/>
        </p:xfrm>
        <a:graphic>
          <a:graphicData uri="http://schemas.openxmlformats.org/drawingml/2006/table">
            <a:tbl>
              <a:tblPr/>
              <a:tblGrid>
                <a:gridCol w="7828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57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320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214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453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740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名称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兴起时间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与兴起国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主要思想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代表人物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性质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影响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761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文艺复兴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/>
                          <a:cs typeface="Times New Roman" panose="02020603050405020304"/>
                        </a:rPr>
                        <a:t>14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世纪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意大利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人文主义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40317" marR="40317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但丁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达·芬奇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莎士比亚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资产阶级思想解放运动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文艺复兴是一场反对教会“神权至上”和提倡人文主义的新文化运动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促进了人们思想的大解放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576776" y="1326759"/>
          <a:ext cx="7969346" cy="2880360"/>
        </p:xfrm>
        <a:graphic>
          <a:graphicData uri="http://schemas.openxmlformats.org/drawingml/2006/table">
            <a:tbl>
              <a:tblPr/>
              <a:tblGrid>
                <a:gridCol w="796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70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37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62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452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902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启蒙运动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/>
                          <a:cs typeface="Times New Roman" panose="02020603050405020304"/>
                        </a:rPr>
                        <a:t>18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世纪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法国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反对封建专制和天主教会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宣传资产阶级自由、平等思想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理性主义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伏尔泰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卢梭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孟德斯鸠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资产阶级思想解放运动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启蒙运动是一场伟大的思想解放运动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为法国大革命作了重要的理论准备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马克思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主义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/>
                          <a:cs typeface="Times New Roman" panose="02020603050405020304"/>
                        </a:rPr>
                        <a:t>19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世纪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德国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批判资本主义制度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主张建立社会主义社会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马克思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恩格斯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无产阶级思想解放运动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促进了国际工人运动的发展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在马克思主义理论指导下的实践有巴黎公社、俄国十月革命、中国新民主主义革命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76250" y="1155701"/>
            <a:ext cx="8210550" cy="2776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7"/>
          <p:cNvGrpSpPr/>
          <p:nvPr/>
        </p:nvGrpSpPr>
        <p:grpSpPr>
          <a:xfrm>
            <a:off x="4041487" y="706582"/>
            <a:ext cx="1019463" cy="442035"/>
            <a:chOff x="3768437" y="706582"/>
            <a:chExt cx="1019463" cy="442035"/>
          </a:xfrm>
        </p:grpSpPr>
        <p:sp>
          <p:nvSpPr>
            <p:cNvPr id="5" name="文本框 4"/>
            <p:cNvSpPr txBox="1"/>
            <p:nvPr/>
          </p:nvSpPr>
          <p:spPr>
            <a:xfrm>
              <a:off x="3768437" y="706582"/>
              <a:ext cx="893441" cy="442035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思维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</a:t>
              </a:r>
            </a:p>
          </p:txBody>
        </p:sp>
        <p:cxnSp>
          <p:nvCxnSpPr>
            <p:cNvPr id="6" name="直接箭头连接符 5"/>
            <p:cNvCxnSpPr>
              <a:stCxn id="5" idx="3"/>
            </p:cNvCxnSpPr>
            <p:nvPr/>
          </p:nvCxnSpPr>
          <p:spPr>
            <a:xfrm>
              <a:off x="4661878" y="927600"/>
              <a:ext cx="126022" cy="113800"/>
            </a:xfrm>
            <a:prstGeom prst="straightConnector1">
              <a:avLst/>
            </a:prstGeom>
            <a:ln>
              <a:solidFill>
                <a:srgbClr val="DE753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561238" y="1186678"/>
            <a:ext cx="7963784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DE7538"/>
                </a:solidFill>
              </a:rPr>
              <a:t>拓展一　比较文艺复兴与启蒙运动的异同</a:t>
            </a:r>
          </a:p>
          <a:p>
            <a:pPr>
              <a:lnSpc>
                <a:spcPct val="150000"/>
              </a:lnSpc>
            </a:pPr>
            <a:r>
              <a:rPr lang="en-US" sz="1400" dirty="0"/>
              <a:t>(1)</a:t>
            </a:r>
            <a:r>
              <a:rPr lang="zh-CN" altLang="en-US" sz="1400" dirty="0"/>
              <a:t>相同点</a:t>
            </a:r>
            <a:r>
              <a:rPr lang="en-US" sz="1400" dirty="0"/>
              <a:t>:</a:t>
            </a:r>
            <a:r>
              <a:rPr lang="zh-CN" altLang="en-US" sz="1400" dirty="0"/>
              <a:t>都是资本主义产生和发展在社会意识形态领域的反映</a:t>
            </a:r>
            <a:r>
              <a:rPr lang="en-US" sz="1400" dirty="0"/>
              <a:t>;</a:t>
            </a:r>
            <a:r>
              <a:rPr lang="zh-CN" altLang="en-US" sz="1400" dirty="0"/>
              <a:t>都属于资产阶级反封建的思想解放运动。</a:t>
            </a:r>
          </a:p>
          <a:p>
            <a:pPr>
              <a:lnSpc>
                <a:spcPct val="150000"/>
              </a:lnSpc>
            </a:pPr>
            <a:r>
              <a:rPr lang="en-US" sz="1400" dirty="0"/>
              <a:t>(2)</a:t>
            </a:r>
            <a:r>
              <a:rPr lang="zh-CN" altLang="en-US" sz="1400" dirty="0"/>
              <a:t>不同点</a:t>
            </a:r>
            <a:r>
              <a:rPr lang="en-US" sz="1400" dirty="0"/>
              <a:t>:①</a:t>
            </a:r>
            <a:r>
              <a:rPr lang="zh-CN" altLang="en-US" sz="1400" dirty="0"/>
              <a:t>背景</a:t>
            </a:r>
            <a:r>
              <a:rPr lang="en-US" sz="1400" dirty="0"/>
              <a:t>:</a:t>
            </a:r>
            <a:r>
              <a:rPr lang="zh-CN" altLang="en-US" sz="1400" dirty="0"/>
              <a:t>前者是资本主义萌芽的产物</a:t>
            </a:r>
            <a:r>
              <a:rPr lang="en-US" sz="1400" dirty="0"/>
              <a:t>,</a:t>
            </a:r>
            <a:r>
              <a:rPr lang="zh-CN" altLang="en-US" sz="1400" dirty="0"/>
              <a:t>资产阶级力量较弱</a:t>
            </a:r>
            <a:r>
              <a:rPr lang="en-US" sz="1400" dirty="0"/>
              <a:t>;</a:t>
            </a:r>
            <a:r>
              <a:rPr lang="zh-CN" altLang="en-US" sz="1400" dirty="0"/>
              <a:t>后者是资本主义发展的产物</a:t>
            </a:r>
            <a:r>
              <a:rPr lang="en-US" sz="1400" dirty="0"/>
              <a:t>,</a:t>
            </a:r>
            <a:r>
              <a:rPr lang="zh-CN" altLang="en-US" sz="1400" dirty="0"/>
              <a:t>资产阶级力量较强。</a:t>
            </a:r>
            <a:r>
              <a:rPr lang="en-US" sz="1400" dirty="0"/>
              <a:t>②</a:t>
            </a:r>
            <a:r>
              <a:rPr lang="zh-CN" altLang="en-US" sz="1400" dirty="0"/>
              <a:t>批判对象</a:t>
            </a:r>
            <a:r>
              <a:rPr lang="en-US" sz="1400" dirty="0"/>
              <a:t>:</a:t>
            </a:r>
            <a:r>
              <a:rPr lang="zh-CN" altLang="en-US" sz="1400" dirty="0"/>
              <a:t>前者反对天主教神学</a:t>
            </a:r>
            <a:r>
              <a:rPr lang="en-US" sz="1400" dirty="0"/>
              <a:t>;</a:t>
            </a:r>
            <a:r>
              <a:rPr lang="zh-CN" altLang="en-US" sz="1400" dirty="0"/>
              <a:t>后者反对专制主义、教权主义、等级制度</a:t>
            </a:r>
            <a:r>
              <a:rPr lang="en-US" sz="1400" dirty="0"/>
              <a:t>,</a:t>
            </a:r>
            <a:r>
              <a:rPr lang="zh-CN" altLang="en-US" sz="1400" dirty="0"/>
              <a:t>反对封建专制。</a:t>
            </a:r>
            <a:r>
              <a:rPr lang="en-US" sz="1400" dirty="0"/>
              <a:t>③</a:t>
            </a:r>
            <a:r>
              <a:rPr lang="zh-CN" altLang="en-US" sz="1400" dirty="0"/>
              <a:t>内容</a:t>
            </a:r>
            <a:r>
              <a:rPr lang="en-US" sz="1400" dirty="0"/>
              <a:t>:</a:t>
            </a:r>
            <a:r>
              <a:rPr lang="zh-CN" altLang="en-US" sz="1400" dirty="0"/>
              <a:t>前者提倡人文主义</a:t>
            </a:r>
            <a:r>
              <a:rPr lang="en-US" sz="1400" dirty="0"/>
              <a:t>;</a:t>
            </a:r>
            <a:r>
              <a:rPr lang="zh-CN" altLang="en-US" sz="1400" dirty="0"/>
              <a:t>后者提倡理性主义。</a:t>
            </a:r>
            <a:r>
              <a:rPr lang="en-US" sz="1400" dirty="0"/>
              <a:t>④</a:t>
            </a:r>
            <a:r>
              <a:rPr lang="zh-CN" altLang="en-US" sz="1400" dirty="0"/>
              <a:t>形式</a:t>
            </a:r>
            <a:r>
              <a:rPr lang="en-US" sz="1400" dirty="0"/>
              <a:t>:</a:t>
            </a:r>
            <a:r>
              <a:rPr lang="zh-CN" altLang="en-US" sz="1400" dirty="0"/>
              <a:t>前者以复兴希腊罗马古典文化为外衣</a:t>
            </a:r>
            <a:r>
              <a:rPr lang="en-US" sz="1400" dirty="0"/>
              <a:t>;</a:t>
            </a:r>
            <a:r>
              <a:rPr lang="zh-CN" altLang="en-US" sz="1400" dirty="0"/>
              <a:t>后者提出无神论思想</a:t>
            </a:r>
            <a:r>
              <a:rPr lang="en-US" sz="1400" dirty="0"/>
              <a:t>,</a:t>
            </a:r>
            <a:r>
              <a:rPr lang="zh-CN" altLang="en-US" sz="1400" dirty="0"/>
              <a:t>公开向天主教神学挑战。</a:t>
            </a:r>
            <a:r>
              <a:rPr lang="en-US" sz="1400" dirty="0"/>
              <a:t>⑤</a:t>
            </a:r>
            <a:r>
              <a:rPr lang="zh-CN" altLang="en-US" sz="1400" dirty="0"/>
              <a:t>结果</a:t>
            </a:r>
            <a:r>
              <a:rPr lang="en-US" sz="1400" dirty="0"/>
              <a:t>:</a:t>
            </a:r>
            <a:r>
              <a:rPr lang="zh-CN" altLang="en-US" sz="1400" dirty="0"/>
              <a:t>前者没有为资本主义取得统治地位提供思想理论基础</a:t>
            </a:r>
            <a:r>
              <a:rPr lang="en-US" sz="1400" dirty="0"/>
              <a:t>;</a:t>
            </a:r>
            <a:r>
              <a:rPr lang="zh-CN" altLang="en-US" sz="1400" dirty="0"/>
              <a:t>后者为资本主义取得统治地位提供了思想理论基础。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76250" y="1155700"/>
            <a:ext cx="8210550" cy="30646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61238" y="1257018"/>
            <a:ext cx="7963784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DE7538"/>
                </a:solidFill>
              </a:rPr>
              <a:t>拓展二　思想理论与社会进步之间的关系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　　先进的思想理论推动了社会发展</a:t>
            </a:r>
            <a:r>
              <a:rPr lang="en-US" sz="1400" dirty="0"/>
              <a:t>;</a:t>
            </a:r>
            <a:r>
              <a:rPr lang="zh-CN" altLang="en-US" sz="1400" dirty="0"/>
              <a:t>正确的思想对社会变革起着指导作用</a:t>
            </a:r>
            <a:r>
              <a:rPr lang="en-US" sz="1400" dirty="0"/>
              <a:t>;</a:t>
            </a:r>
            <a:r>
              <a:rPr lang="zh-CN" altLang="en-US" sz="1400" dirty="0"/>
              <a:t>社会问题的存在促使新思想产生和发展。</a:t>
            </a:r>
            <a:endParaRPr lang="en-US" altLang="zh-CN" sz="1400" dirty="0"/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DE7538"/>
                </a:solidFill>
              </a:rPr>
              <a:t>拓展三　中外历史上思想解放对我国社会主义思想文化建设带来哪些启示</a:t>
            </a:r>
            <a:r>
              <a:rPr lang="en-US" sz="1400" b="1" dirty="0">
                <a:solidFill>
                  <a:srgbClr val="DE7538"/>
                </a:solidFill>
              </a:rPr>
              <a:t>?</a:t>
            </a:r>
            <a:endParaRPr lang="zh-CN" altLang="en-US" sz="1400" b="1" dirty="0">
              <a:solidFill>
                <a:srgbClr val="DE7538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/>
              <a:t>　　思想解放运动是社会前进的动力</a:t>
            </a:r>
            <a:r>
              <a:rPr lang="en-US" sz="1400" dirty="0"/>
              <a:t>,</a:t>
            </a:r>
            <a:r>
              <a:rPr lang="zh-CN" altLang="en-US" sz="1400" dirty="0"/>
              <a:t>解放了思想</a:t>
            </a:r>
            <a:r>
              <a:rPr lang="en-US" sz="1400" dirty="0"/>
              <a:t>,</a:t>
            </a:r>
            <a:r>
              <a:rPr lang="zh-CN" altLang="en-US" sz="1400" dirty="0"/>
              <a:t>能够促进社会的发展与进步。我们应该解放思想</a:t>
            </a:r>
            <a:r>
              <a:rPr lang="en-US" sz="1400" dirty="0"/>
              <a:t>,</a:t>
            </a:r>
            <a:r>
              <a:rPr lang="zh-CN" altLang="en-US" sz="1400" dirty="0"/>
              <a:t>与时俱进</a:t>
            </a:r>
            <a:r>
              <a:rPr lang="en-US" sz="1400" dirty="0"/>
              <a:t>,</a:t>
            </a:r>
            <a:r>
              <a:rPr lang="zh-CN" altLang="en-US" sz="1400" dirty="0"/>
              <a:t>勇于创新。要追求真理</a:t>
            </a:r>
            <a:r>
              <a:rPr lang="en-US" sz="1400" dirty="0"/>
              <a:t>,</a:t>
            </a:r>
            <a:r>
              <a:rPr lang="zh-CN" altLang="en-US" sz="1400" dirty="0"/>
              <a:t>崇尚科学</a:t>
            </a:r>
            <a:r>
              <a:rPr lang="en-US" sz="1400" dirty="0"/>
              <a:t>,</a:t>
            </a:r>
            <a:r>
              <a:rPr lang="zh-CN" altLang="en-US" sz="1400" dirty="0"/>
              <a:t>反对封建迷信。要积极吸收人类先进思想文化成果</a:t>
            </a:r>
            <a:r>
              <a:rPr lang="en-US" sz="1400" dirty="0"/>
              <a:t>;</a:t>
            </a:r>
            <a:r>
              <a:rPr lang="zh-CN" altLang="en-US" sz="1400" dirty="0"/>
              <a:t>等等。</a:t>
            </a: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DE7538"/>
                </a:solidFill>
              </a:rPr>
              <a:t>拓展四　我们应该如何对待中国传统思想文化和外来先进文化</a:t>
            </a:r>
            <a:r>
              <a:rPr lang="en-US" sz="1400" b="1" dirty="0">
                <a:solidFill>
                  <a:srgbClr val="DE7538"/>
                </a:solidFill>
              </a:rPr>
              <a:t>?</a:t>
            </a:r>
            <a:endParaRPr lang="zh-CN" altLang="en-US" sz="1400" b="1" dirty="0">
              <a:solidFill>
                <a:srgbClr val="DE7538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/>
              <a:t>　　取其精华</a:t>
            </a:r>
            <a:r>
              <a:rPr lang="en-US" sz="1400" dirty="0"/>
              <a:t>,</a:t>
            </a:r>
            <a:r>
              <a:rPr lang="zh-CN" altLang="en-US" sz="1400" dirty="0"/>
              <a:t>弃其糟粕</a:t>
            </a:r>
            <a:r>
              <a:rPr lang="en-US" sz="1400" dirty="0"/>
              <a:t>;</a:t>
            </a:r>
            <a:r>
              <a:rPr lang="zh-CN" altLang="en-US" sz="1400" dirty="0"/>
              <a:t>继承和弘扬优秀传统文化和外来文化</a:t>
            </a:r>
            <a:r>
              <a:rPr lang="en-US" sz="1400" dirty="0"/>
              <a:t>;</a:t>
            </a:r>
            <a:r>
              <a:rPr lang="zh-CN" altLang="en-US" sz="1400" dirty="0"/>
              <a:t>批判中继承</a:t>
            </a:r>
            <a:r>
              <a:rPr lang="en-US" sz="1400" dirty="0"/>
              <a:t>,</a:t>
            </a:r>
            <a:r>
              <a:rPr lang="zh-CN" altLang="en-US" sz="1400" dirty="0"/>
              <a:t>创新中发展</a:t>
            </a:r>
            <a:r>
              <a:rPr lang="en-US" sz="1400" dirty="0"/>
              <a:t>;</a:t>
            </a:r>
            <a:r>
              <a:rPr lang="zh-CN" altLang="en-US" sz="1400" dirty="0"/>
              <a:t>等等。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75685" y="1262316"/>
            <a:ext cx="1004894" cy="357781"/>
            <a:chOff x="941670" y="1607128"/>
            <a:chExt cx="1004894" cy="357781"/>
          </a:xfrm>
          <a:solidFill>
            <a:srgbClr val="2BA7E0"/>
          </a:solidFill>
        </p:grpSpPr>
        <p:sp>
          <p:nvSpPr>
            <p:cNvPr id="5" name="箭头: 五边形 4"/>
            <p:cNvSpPr/>
            <p:nvPr/>
          </p:nvSpPr>
          <p:spPr>
            <a:xfrm>
              <a:off x="941670" y="1685081"/>
              <a:ext cx="1004894" cy="270774"/>
            </a:xfrm>
            <a:prstGeom prst="homePlate">
              <a:avLst/>
            </a:prstGeom>
            <a:solidFill>
              <a:srgbClr val="DE7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97086" y="1607128"/>
              <a:ext cx="790848" cy="357781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专题解读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825500" y="1753574"/>
            <a:ext cx="7569200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       思想是行动的先导</a:t>
            </a:r>
            <a:r>
              <a:rPr lang="en-US" sz="1400" dirty="0"/>
              <a:t>,</a:t>
            </a:r>
            <a:r>
              <a:rPr lang="zh-CN" altLang="en-US" sz="1400" dirty="0"/>
              <a:t>在人类文明史上</a:t>
            </a:r>
            <a:r>
              <a:rPr lang="en-US" sz="1400" dirty="0"/>
              <a:t>,</a:t>
            </a:r>
            <a:r>
              <a:rPr lang="zh-CN" altLang="en-US" sz="1400" dirty="0"/>
              <a:t>思想和理论的不断创新与发展</a:t>
            </a:r>
            <a:r>
              <a:rPr lang="en-US" sz="1400" dirty="0"/>
              <a:t>,</a:t>
            </a:r>
            <a:r>
              <a:rPr lang="zh-CN" altLang="en-US" sz="1400" dirty="0"/>
              <a:t>推动着人类社会的前进。只有解放思想</a:t>
            </a:r>
            <a:r>
              <a:rPr lang="en-US" sz="1400" dirty="0"/>
              <a:t>,</a:t>
            </a:r>
            <a:r>
              <a:rPr lang="zh-CN" altLang="en-US" sz="1400" dirty="0"/>
              <a:t>与时俱进</a:t>
            </a:r>
            <a:r>
              <a:rPr lang="en-US" sz="1400" dirty="0"/>
              <a:t>,</a:t>
            </a:r>
            <a:r>
              <a:rPr lang="zh-CN" altLang="en-US" sz="1400" dirty="0"/>
              <a:t>坚持实事求是</a:t>
            </a:r>
            <a:r>
              <a:rPr lang="en-US" sz="1400" dirty="0"/>
              <a:t>,</a:t>
            </a:r>
            <a:r>
              <a:rPr lang="zh-CN" altLang="en-US" sz="1400" dirty="0"/>
              <a:t>一切从实际出发</a:t>
            </a:r>
            <a:r>
              <a:rPr lang="en-US" sz="1400" dirty="0"/>
              <a:t>,</a:t>
            </a:r>
            <a:r>
              <a:rPr lang="zh-CN" altLang="en-US" sz="1400" dirty="0"/>
              <a:t>我们的社会主义现代化建设才能顺利进行。本专题就来梳理中外思想解放历程。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专题知识网络</a:t>
              </a:r>
            </a:p>
          </p:txBody>
        </p:sp>
        <p:grpSp>
          <p:nvGrpSpPr>
            <p:cNvPr id="10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23" name="直接连接符 22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T20.EPS" descr="id:2147502125;FounderC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0703" y="1444119"/>
            <a:ext cx="6392922" cy="19391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14"/>
          <p:cNvSpPr txBox="1"/>
          <p:nvPr/>
        </p:nvSpPr>
        <p:spPr>
          <a:xfrm>
            <a:off x="545146" y="1148401"/>
            <a:ext cx="2474002" cy="465118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要点一</a:t>
            </a:r>
            <a:r>
              <a:rPr lang="en-US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中国思想解放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41605" y="1589648"/>
            <a:ext cx="2391507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rgbClr val="DE7538"/>
                </a:solidFill>
              </a:rPr>
              <a:t>1.</a:t>
            </a:r>
            <a:r>
              <a:rPr lang="zh-CN" altLang="en-US" sz="1400" b="1" dirty="0">
                <a:solidFill>
                  <a:srgbClr val="DE7538"/>
                </a:solidFill>
              </a:rPr>
              <a:t>中国古代思想解放</a:t>
            </a: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618979" y="2042460"/>
          <a:ext cx="7955279" cy="1600200"/>
        </p:xfrm>
        <a:graphic>
          <a:graphicData uri="http://schemas.openxmlformats.org/drawingml/2006/table">
            <a:tbl>
              <a:tblPr/>
              <a:tblGrid>
                <a:gridCol w="4853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36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063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主题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具体内容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老子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简介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春秋后期楚国人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道家学派的创始人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他的学说集中在《道德经》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《老子》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一书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哲学思想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他认为万物运行有自然法则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人们应顺应自然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世间事物都有其对立面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对立的双方可以相互转化。善于从正反两方面思考问题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政治主张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主张“无为而治”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人们与世无争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天下就能太平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618980" y="1332034"/>
          <a:ext cx="7920109" cy="2560320"/>
        </p:xfrm>
        <a:graphic>
          <a:graphicData uri="http://schemas.openxmlformats.org/drawingml/2006/table">
            <a:tbl>
              <a:tblPr/>
              <a:tblGrid>
                <a:gridCol w="4517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83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500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孔子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简介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春秋后期鲁国人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儒家学派的创始人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我国历史上伟大的思想家、教育家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核心思想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“仁”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将“仁”作为处理人与人关系的最高行为准则和道德规范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政治主张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主张以德治国和实行德政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教育贡献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创办私学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打破了贵族和王室垄断教育的局面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主张“有教无类”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促进教育在民间的发展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注重道德教育和文化知识教育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发现和总结出许多教育规律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如因材施教、温故知新等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文化成就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晚年精心整理古代重要的文献资料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对传承中国古代文化经典和学术思想作出巨大贡献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654149" y="1301254"/>
          <a:ext cx="7856804" cy="3431440"/>
        </p:xfrm>
        <a:graphic>
          <a:graphicData uri="http://schemas.openxmlformats.org/drawingml/2006/table">
            <a:tbl>
              <a:tblPr/>
              <a:tblGrid>
                <a:gridCol w="4334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34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59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33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9775">
                <a:tc rowSpan="7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百家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争鸣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儒家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孟子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实行“仁政”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提出“民为贵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社稷次之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君为轻”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“民贵、君轻”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的思想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反对一切非正义的战争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38485" marR="3848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13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荀子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实行“礼治”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明确尊卑等级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以维系社会秩序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38485" marR="3848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13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墨家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墨子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“兼爱”“非攻”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提倡节俭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38485" marR="3848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5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道家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庄子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治国要顺其自然和民心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人生应追求精神自由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要保持独立的人格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38485" marR="3848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5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法家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韩非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反对空谈仁义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强调以法治国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树立君主的权威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建立中央集权专制统治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38485" marR="3848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5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兵家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孙武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著有《孙子兵法》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是世界上最早的兵书。提出“知彼知己者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百战不殆”的军事思想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38485" marR="3848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77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影响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百家争鸣促进了思想和学术的繁荣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成为中国古代第一次思想文化发展的高峰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为中国古代文化的发展奠定了基础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对后世有十分重要而深远的影响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38485" marR="3848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69740" y="1252023"/>
            <a:ext cx="2391507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1400" b="1" dirty="0">
                <a:solidFill>
                  <a:srgbClr val="DE7538"/>
                </a:solidFill>
              </a:rPr>
              <a:t>2.</a:t>
            </a:r>
            <a:r>
              <a:rPr lang="zh-CN" altLang="en-US" sz="1400" b="1" dirty="0">
                <a:solidFill>
                  <a:srgbClr val="DE7538"/>
                </a:solidFill>
              </a:rPr>
              <a:t>中国近现代思想解放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61183" y="1620422"/>
          <a:ext cx="7807568" cy="2560320"/>
        </p:xfrm>
        <a:graphic>
          <a:graphicData uri="http://schemas.openxmlformats.org/drawingml/2006/table">
            <a:tbl>
              <a:tblPr/>
              <a:tblGrid>
                <a:gridCol w="9463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983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主题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具体内容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中国近代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思想解放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戊戌变法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戊戌变法在社会上起到了思想启蒙的作用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为资产阶级思想的传播奠定了基础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推动了中国近代化的进程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辛亥革命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辛亥革命推翻了清王朝的反动统治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宣告了中国两千多年君主专制制度的终结。它开创了完全意义上的近代民族民主革命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极大地推动了中华民族的思想解放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打开了中国进步潮流的闸门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新文化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运动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新文化运动动摇了封建道德礼教的统治地位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使中国人民接受了一次民主与科学的洗礼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为随后爆发的五四运动起了思想宣传和铺垫的作用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618977" y="1294228"/>
          <a:ext cx="7786470" cy="3024041"/>
        </p:xfrm>
        <a:graphic>
          <a:graphicData uri="http://schemas.openxmlformats.org/drawingml/2006/table">
            <a:tbl>
              <a:tblPr/>
              <a:tblGrid>
                <a:gridCol w="9438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8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98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66895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中国现代</a:t>
                      </a:r>
                      <a:endParaRPr lang="zh-CN" sz="10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思想解放</a:t>
                      </a:r>
                      <a:endParaRPr lang="zh-CN" sz="10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真理标准</a:t>
                      </a:r>
                      <a:endParaRPr lang="zh-CN" sz="10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问题大讨论</a:t>
                      </a:r>
                      <a:endParaRPr lang="zh-CN" sz="10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一场深刻的思想解放运动。它使人们认识到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只有实践才是检验真理的唯一标准</a:t>
                      </a:r>
                      <a:endParaRPr lang="zh-CN" sz="10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5128" marR="6512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689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中共十一届</a:t>
                      </a:r>
                      <a:endParaRPr lang="zh-CN" sz="10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三中全会</a:t>
                      </a:r>
                      <a:endParaRPr lang="zh-CN" sz="10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思想上冲破了长期以来“左”倾错误的严重束缚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确定了解放思想、开动脑筋、实事求是、团结一致向前看的指导方针</a:t>
                      </a:r>
                      <a:endParaRPr lang="zh-CN" sz="10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5128" marR="6512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017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邓小平南方</a:t>
                      </a:r>
                      <a:endParaRPr lang="zh-CN" sz="10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谈话</a:t>
                      </a:r>
                      <a:endParaRPr lang="zh-CN" sz="10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进一步解放了人们的思想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推动改革开放和社会主义现代化建设进入新阶段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对建设有中国特色的社会主义产生了深远影响</a:t>
                      </a:r>
                      <a:endParaRPr lang="zh-CN" sz="10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5128" marR="6512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374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邓小平</a:t>
                      </a:r>
                      <a:endParaRPr lang="zh-CN" sz="10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理论</a:t>
                      </a:r>
                      <a:endParaRPr lang="zh-CN" sz="10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阐明了在中国建设社会主义、巩固和发展社会主义的基本问题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是马克思主义在中国发展的新阶段</a:t>
                      </a:r>
                      <a:endParaRPr lang="zh-CN" sz="10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5128" marR="6512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590843" y="1330275"/>
          <a:ext cx="7955279" cy="2484308"/>
        </p:xfrm>
        <a:graphic>
          <a:graphicData uri="http://schemas.openxmlformats.org/drawingml/2006/table">
            <a:tbl>
              <a:tblPr/>
              <a:tblGrid>
                <a:gridCol w="478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13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656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1556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中国现代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思想解放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“三个代表”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思想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进一步回答了什么是社会主义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怎样建设社会主义的问题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创造性地回答了建设什么样的党、怎样建设党的问题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31358" marR="3135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15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科学发展观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对新形势下实现什么样的发展、怎样发展等重大问题作出了新的科学回答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是马克思主义关于发展的世界观和方法论的集中体现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31358" marR="3135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0414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习近平新时代中国特色社会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主义思想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它是对马克思列宁主义、毛泽东思想、邓小平理论、“三个代表”重要思想、科学发展观的继承和发展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是马克思主义中国化最新成果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是中国特色社会主义理论体系的重要组成部分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31358" marR="3135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495F55C3-BCB8-43E4-BE41-79890888AFFD}" vid="{85AAE06D-575B-4811-9F45-F30046BE448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7</TotalTime>
  <Words>501</Words>
  <Application>Microsoft Office PowerPoint</Application>
  <PresentationFormat>全屏显示(16:9)</PresentationFormat>
  <Paragraphs>149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NEU-BZ-S92</vt:lpstr>
      <vt:lpstr>等线</vt:lpstr>
      <vt:lpstr>等线 Light</vt:lpstr>
      <vt:lpstr>微软雅黑</vt:lpstr>
      <vt:lpstr>Arial</vt:lpstr>
      <vt:lpstr>主题1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dearedu</cp:lastModifiedBy>
  <cp:revision>7</cp:revision>
  <dcterms:created xsi:type="dcterms:W3CDTF">2018-12-21T12:24:00Z</dcterms:created>
  <dcterms:modified xsi:type="dcterms:W3CDTF">2018-12-29T04:05:44Z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