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82" r:id="rId2"/>
  </p:sldMasterIdLst>
  <p:sldIdLst>
    <p:sldId id="262" r:id="rId3"/>
    <p:sldId id="260" r:id="rId4"/>
    <p:sldId id="257" r:id="rId5"/>
    <p:sldId id="263" r:id="rId6"/>
    <p:sldId id="264" r:id="rId7"/>
    <p:sldId id="265" r:id="rId8"/>
    <p:sldId id="261" r:id="rId9"/>
    <p:sldId id="266" r:id="rId10"/>
    <p:sldId id="267" r:id="rId11"/>
    <p:sldId id="268" r:id="rId12"/>
    <p:sldId id="26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599"/>
    <a:srgbClr val="9B0483"/>
    <a:srgbClr val="C9C7C7"/>
    <a:srgbClr val="F9F9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88" d="100"/>
          <a:sy n="88" d="100"/>
        </p:scale>
        <p:origin x="-100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pic>
        <p:nvPicPr>
          <p:cNvPr id="7" name="图片 6">
            <a:extLst>
              <a:ext uri="{FF2B5EF4-FFF2-40B4-BE49-F238E27FC236}">
                <a16:creationId xmlns="" xmlns:a16="http://schemas.microsoft.com/office/drawing/2014/main" id="{65434224-2FAF-48F7-AACC-7211ED04BC33}"/>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009734" y="4428968"/>
            <a:ext cx="1394037" cy="1394037"/>
          </a:xfrm>
          <a:prstGeom prst="rect">
            <a:avLst/>
          </a:prstGeom>
        </p:spPr>
      </p:pic>
      <p:pic>
        <p:nvPicPr>
          <p:cNvPr id="8" name="图片 7">
            <a:extLst>
              <a:ext uri="{FF2B5EF4-FFF2-40B4-BE49-F238E27FC236}">
                <a16:creationId xmlns="" xmlns:a16="http://schemas.microsoft.com/office/drawing/2014/main" id="{5FAB4D84-15FC-4BC9-BBE4-36830AE576B6}"/>
              </a:ext>
            </a:extLst>
          </p:cNvPr>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566058" y="1876868"/>
            <a:ext cx="8702415" cy="2270589"/>
          </a:xfrm>
          <a:prstGeom prst="rect">
            <a:avLst/>
          </a:prstGeom>
        </p:spPr>
      </p:pic>
      <p:pic>
        <p:nvPicPr>
          <p:cNvPr id="9" name="图片 8">
            <a:extLst>
              <a:ext uri="{FF2B5EF4-FFF2-40B4-BE49-F238E27FC236}">
                <a16:creationId xmlns="" xmlns:a16="http://schemas.microsoft.com/office/drawing/2014/main" id="{7F7233DF-2F00-47CA-A86A-9AA690FC60AF}"/>
              </a:ext>
            </a:extLst>
          </p:cNvPr>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850697" y="1876868"/>
            <a:ext cx="4475389" cy="21923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 calcmode="lin" valueType="num">
                                      <p:cBhvr>
                                        <p:cTn id="17" dur="750" fill="hold"/>
                                        <p:tgtEl>
                                          <p:spTgt spid="7"/>
                                        </p:tgtEl>
                                        <p:attrNameLst>
                                          <p:attrName>style.rotation</p:attrName>
                                        </p:attrNameLst>
                                      </p:cBhvr>
                                      <p:tavLst>
                                        <p:tav tm="0">
                                          <p:val>
                                            <p:fltVal val="90"/>
                                          </p:val>
                                        </p:tav>
                                        <p:tav tm="100000">
                                          <p:val>
                                            <p:fltVal val="0"/>
                                          </p:val>
                                        </p:tav>
                                      </p:tavLst>
                                    </p:anim>
                                    <p:animEffect transition="in" filter="fade">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3669DD7-35A9-408C-A10D-F849E2DC8E3A}"/>
              </a:ext>
            </a:extLst>
          </p:cNvPr>
          <p:cNvSpPr/>
          <p:nvPr userDrawn="1"/>
        </p:nvSpPr>
        <p:spPr>
          <a:xfrm>
            <a:off x="2218660" y="2721930"/>
            <a:ext cx="6946605" cy="1350334"/>
          </a:xfrm>
          <a:prstGeom prst="rect">
            <a:avLst/>
          </a:prstGeom>
          <a:solidFill>
            <a:srgbClr val="9B04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E497B3-5413-44C8-80CA-B58F43EDF46B}"/>
              </a:ext>
            </a:extLst>
          </p:cNvPr>
          <p:cNvSpPr/>
          <p:nvPr userDrawn="1"/>
        </p:nvSpPr>
        <p:spPr>
          <a:xfrm>
            <a:off x="0" y="2721930"/>
            <a:ext cx="2197395" cy="1350334"/>
          </a:xfrm>
          <a:prstGeom prst="rect">
            <a:avLst/>
          </a:prstGeom>
          <a:solidFill>
            <a:srgbClr val="B70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329859" y="2721930"/>
            <a:ext cx="6835406" cy="1350333"/>
          </a:xfrm>
          <a:prstGeom prst="rect">
            <a:avLst/>
          </a:prstGeom>
        </p:spPr>
        <p:txBody>
          <a:bodyPr anchor="ctr"/>
          <a:lstStyle>
            <a:lvl1pPr>
              <a:defRPr sz="3500">
                <a:solidFill>
                  <a:schemeClr val="bg1"/>
                </a:solidFill>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xmlns="" val="364135146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7963786" y="6492875"/>
            <a:ext cx="478465" cy="365125"/>
          </a:xfrm>
        </p:spPr>
        <p:txBody>
          <a:bodyPr/>
          <a:lstStyle>
            <a:lvl1pPr>
              <a:defRPr>
                <a:solidFill>
                  <a:srgbClr val="9B0483"/>
                </a:solidFill>
              </a:defRPr>
            </a:lvl1pPr>
          </a:lstStyle>
          <a:p>
            <a:fld id="{2B2B16AE-5ED9-45DB-804F-A9FCC457E6E4}" type="slidenum">
              <a:rPr lang="zh-CN" altLang="en-US" smtClean="0"/>
              <a:pPr/>
              <a:t>‹#›</a:t>
            </a:fld>
            <a:endParaRPr lang="zh-CN" altLang="en-US"/>
          </a:p>
        </p:txBody>
      </p:sp>
      <p:sp>
        <p:nvSpPr>
          <p:cNvPr id="7" name="矩形: 圆角 6">
            <a:hlinkClick r:id="rId2" action="ppaction://hlinksldjump"/>
            <a:extLst>
              <a:ext uri="{FF2B5EF4-FFF2-40B4-BE49-F238E27FC236}">
                <a16:creationId xmlns="" xmlns:a16="http://schemas.microsoft.com/office/drawing/2014/main" id="{E2E57EE3-11DB-46D2-B63F-A8152DC64AE3}"/>
              </a:ext>
            </a:extLst>
          </p:cNvPr>
          <p:cNvSpPr/>
          <p:nvPr userDrawn="1"/>
        </p:nvSpPr>
        <p:spPr>
          <a:xfrm>
            <a:off x="3805135"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知识构建导图</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77675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8C3CDB84-145E-4112-B944-10FE3EA06255}"/>
              </a:ext>
            </a:extLst>
          </p:cNvPr>
          <p:cNvSpPr/>
          <p:nvPr userDrawn="1"/>
        </p:nvSpPr>
        <p:spPr>
          <a:xfrm>
            <a:off x="5372180"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专题归纳复习</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2877348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537944" y="83142"/>
            <a:ext cx="499730" cy="365125"/>
          </a:xfrm>
        </p:spPr>
        <p:txBody>
          <a:bodyPr/>
          <a:lstStyle/>
          <a:p>
            <a:fld id="{2B2B16AE-5ED9-45DB-804F-A9FCC457E6E4}" type="slidenum">
              <a:rPr lang="zh-CN" altLang="en-US" smtClean="0"/>
              <a:pPr/>
              <a:t>‹#›</a:t>
            </a:fld>
            <a:endParaRPr lang="zh-CN" altLang="en-US"/>
          </a:p>
        </p:txBody>
      </p:sp>
      <p:sp>
        <p:nvSpPr>
          <p:cNvPr id="3" name="矩形: 圆角 2">
            <a:hlinkClick r:id="rId2" action="ppaction://hlinksldjump"/>
            <a:extLst>
              <a:ext uri="{FF2B5EF4-FFF2-40B4-BE49-F238E27FC236}">
                <a16:creationId xmlns="" xmlns:a16="http://schemas.microsoft.com/office/drawing/2014/main" id="{B8C26CAA-4644-49C0-A802-BE29DA561B2E}"/>
              </a:ext>
            </a:extLst>
          </p:cNvPr>
          <p:cNvSpPr/>
          <p:nvPr userDrawn="1"/>
        </p:nvSpPr>
        <p:spPr>
          <a:xfrm>
            <a:off x="6945800" y="287072"/>
            <a:ext cx="1543050" cy="504000"/>
          </a:xfrm>
          <a:prstGeom prst="roundRect">
            <a:avLst/>
          </a:prstGeom>
          <a:solidFill>
            <a:srgbClr val="F9F9F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9B0483"/>
                </a:solidFill>
                <a:latin typeface="黑体" panose="02010609060101010101" pitchFamily="49" charset="-122"/>
                <a:ea typeface="黑体" panose="02010609060101010101" pitchFamily="49" charset="-122"/>
              </a:rPr>
              <a:t>中考聚焦体验</a:t>
            </a:r>
            <a:endParaRPr lang="zh-CN" altLang="en-US" sz="1600" dirty="0">
              <a:solidFill>
                <a:srgbClr val="9B0483"/>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89594623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transition spd="slow">
    <p:split orient="vert"/>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230E3FF8-7F77-4CDF-B71A-F850CBD5FCB4}" type="datetimeFigureOut">
              <a:rPr lang="zh-CN" altLang="en-US" smtClean="0"/>
              <a:pPr/>
              <a:t>2019/3/28</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B2B16AE-5ED9-45DB-804F-A9FCC457E6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230E3FF8-7F77-4CDF-B71A-F850CBD5FCB4}" type="datetimeFigureOut">
              <a:rPr lang="zh-CN" altLang="en-US" smtClean="0"/>
              <a:pPr/>
              <a:t>2019/3/28</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B2B16AE-5ED9-45DB-804F-A9FCC457E6E4}" type="slidenum">
              <a:rPr lang="zh-CN" altLang="en-US" smtClean="0"/>
              <a:pPr/>
              <a:t>‹#›</a:t>
            </a:fld>
            <a:endParaRPr lang="zh-CN" altLang="en-US"/>
          </a:p>
        </p:txBody>
      </p:sp>
      <p:pic>
        <p:nvPicPr>
          <p:cNvPr id="7" name="图片 6">
            <a:extLst>
              <a:ext uri="{FF2B5EF4-FFF2-40B4-BE49-F238E27FC236}">
                <a16:creationId xmlns="" xmlns:a16="http://schemas.microsoft.com/office/drawing/2014/main" id="{A46417D4-07CE-4C71-B071-10F7CA95E0A3}"/>
              </a:ext>
            </a:extLst>
          </p:cNvPr>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0" y="179056"/>
            <a:ext cx="9144000" cy="616148"/>
          </a:xfrm>
          <a:prstGeom prst="rect">
            <a:avLst/>
          </a:prstGeom>
        </p:spPr>
      </p:pic>
      <p:pic>
        <p:nvPicPr>
          <p:cNvPr id="8" name="图片 7">
            <a:extLst>
              <a:ext uri="{FF2B5EF4-FFF2-40B4-BE49-F238E27FC236}">
                <a16:creationId xmlns="" xmlns:a16="http://schemas.microsoft.com/office/drawing/2014/main" id="{8EEA86A7-918D-4ADE-8A99-3D830F4A8376}"/>
              </a:ext>
            </a:extLst>
          </p:cNvPr>
          <p:cNvPicPr>
            <a:picLocks noChangeAspect="1"/>
          </p:cNvPicPr>
          <p:nvPr userDrawn="1"/>
        </p:nvPicPr>
        <p:blipFill>
          <a:blip r:embed="rId19">
            <a:extLst>
              <a:ext uri="{28A0092B-C50C-407E-A947-70E740481C1C}">
                <a14:useLocalDpi xmlns:a14="http://schemas.microsoft.com/office/drawing/2010/main" xmlns="" val="0"/>
              </a:ext>
            </a:extLst>
          </a:blip>
          <a:stretch>
            <a:fillRect/>
          </a:stretch>
        </p:blipFill>
        <p:spPr>
          <a:xfrm>
            <a:off x="876630" y="232917"/>
            <a:ext cx="1430374" cy="692116"/>
          </a:xfrm>
          <a:prstGeom prst="rect">
            <a:avLst/>
          </a:prstGeom>
        </p:spPr>
      </p:pic>
      <p:sp>
        <p:nvSpPr>
          <p:cNvPr id="9" name="矩形: 圆角 10">
            <a:hlinkClick r:id="rId20" action="ppaction://hlinksldjump"/>
            <a:extLst>
              <a:ext uri="{FF2B5EF4-FFF2-40B4-BE49-F238E27FC236}">
                <a16:creationId xmlns="" xmlns:a16="http://schemas.microsoft.com/office/drawing/2014/main" id="{0B19F015-BEB6-4FC5-9CAE-4521FE8BE88E}"/>
              </a:ext>
            </a:extLst>
          </p:cNvPr>
          <p:cNvSpPr/>
          <p:nvPr userDrawn="1"/>
        </p:nvSpPr>
        <p:spPr>
          <a:xfrm>
            <a:off x="3805135"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知识构建导图</a:t>
            </a:r>
            <a:endParaRPr lang="zh-CN" altLang="en-US" sz="1600" dirty="0">
              <a:solidFill>
                <a:schemeClr val="bg1"/>
              </a:solidFill>
              <a:latin typeface="黑体" panose="02010609060101010101" pitchFamily="49" charset="-122"/>
              <a:ea typeface="黑体" panose="02010609060101010101" pitchFamily="49" charset="-122"/>
            </a:endParaRPr>
          </a:p>
        </p:txBody>
      </p:sp>
      <p:sp>
        <p:nvSpPr>
          <p:cNvPr id="10" name="矩形: 圆角 11">
            <a:hlinkClick r:id="rId21" action="ppaction://hlinksldjump"/>
            <a:extLst>
              <a:ext uri="{FF2B5EF4-FFF2-40B4-BE49-F238E27FC236}">
                <a16:creationId xmlns="" xmlns:a16="http://schemas.microsoft.com/office/drawing/2014/main" id="{8A2BC965-868C-43A1-B481-0147999F22D5}"/>
              </a:ext>
            </a:extLst>
          </p:cNvPr>
          <p:cNvSpPr/>
          <p:nvPr userDrawn="1"/>
        </p:nvSpPr>
        <p:spPr>
          <a:xfrm>
            <a:off x="5373435"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专题归纳复习</a:t>
            </a:r>
            <a:endParaRPr lang="zh-CN" altLang="en-US" sz="1600" dirty="0">
              <a:solidFill>
                <a:schemeClr val="bg1"/>
              </a:solidFill>
              <a:latin typeface="黑体" panose="02010609060101010101" pitchFamily="49" charset="-122"/>
              <a:ea typeface="黑体" panose="02010609060101010101" pitchFamily="49" charset="-122"/>
            </a:endParaRPr>
          </a:p>
        </p:txBody>
      </p:sp>
      <p:sp>
        <p:nvSpPr>
          <p:cNvPr id="11" name="矩形: 圆角 12">
            <a:hlinkClick r:id="rId22" action="ppaction://hlinksldjump"/>
            <a:extLst>
              <a:ext uri="{FF2B5EF4-FFF2-40B4-BE49-F238E27FC236}">
                <a16:creationId xmlns="" xmlns:a16="http://schemas.microsoft.com/office/drawing/2014/main" id="{9FEDF766-3B45-4992-BD42-E96DB1050301}"/>
              </a:ext>
            </a:extLst>
          </p:cNvPr>
          <p:cNvSpPr/>
          <p:nvPr userDrawn="1"/>
        </p:nvSpPr>
        <p:spPr>
          <a:xfrm>
            <a:off x="6941736" y="340237"/>
            <a:ext cx="1543050" cy="432000"/>
          </a:xfrm>
          <a:prstGeom prst="roundRect">
            <a:avLst/>
          </a:prstGeom>
          <a:solidFill>
            <a:srgbClr val="B70599"/>
          </a:solidFill>
          <a:ln>
            <a:solidFill>
              <a:srgbClr val="9B04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黑体" panose="02010609060101010101" pitchFamily="49" charset="-122"/>
                <a:ea typeface="黑体" panose="02010609060101010101" pitchFamily="49" charset="-122"/>
              </a:rPr>
              <a:t>中考聚焦体验</a:t>
            </a:r>
            <a:endParaRPr lang="zh-CN" altLang="en-US" sz="1600" dirty="0">
              <a:solidFill>
                <a:schemeClr val="bg1"/>
              </a:solidFill>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6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4.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4.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E367E70E-1E8A-4F9E-822D-CFE106D82B20}"/>
              </a:ext>
            </a:extLst>
          </p:cNvPr>
          <p:cNvSpPr>
            <a:spLocks noGrp="1"/>
          </p:cNvSpPr>
          <p:nvPr>
            <p:ph type="title"/>
          </p:nvPr>
        </p:nvSpPr>
        <p:spPr/>
        <p:txBody>
          <a:bodyPr/>
          <a:lstStyle/>
          <a:p>
            <a:r>
              <a:rPr lang="zh-CN" altLang="en-US" dirty="0" smtClean="0"/>
              <a:t>单元整合</a:t>
            </a:r>
            <a:endParaRPr lang="zh-CN" altLang="en-US" dirty="0"/>
          </a:p>
        </p:txBody>
      </p:sp>
    </p:spTree>
    <p:extLst>
      <p:ext uri="{BB962C8B-B14F-4D97-AF65-F5344CB8AC3E}">
        <p14:creationId xmlns:p14="http://schemas.microsoft.com/office/powerpoint/2010/main" xmlns="" val="1448147674"/>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57851"/>
            <a:ext cx="8128000" cy="289733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李庆新在《海上丝绸之路》中写道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唐朝与海外发生官方关系的国家和地区有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唐代对外交往比较活跃。出现这一局面的原因是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国家统一、社会安定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政府鼓励各国商人到中国贸易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经济繁荣、文化辉煌　</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对外交通发达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a:ea typeface="宋体" panose="02010600030101010101" pitchFamily="2" charset="-12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①③④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76090" y="183539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D</a:t>
            </a:r>
            <a:endParaRPr lang="zh-CN" altLang="en-US" sz="2200" dirty="0"/>
          </a:p>
        </p:txBody>
      </p:sp>
      <p:sp>
        <p:nvSpPr>
          <p:cNvPr id="5" name="矩形 4"/>
          <p:cNvSpPr>
            <a:spLocks noChangeAspect="1"/>
          </p:cNvSpPr>
          <p:nvPr/>
        </p:nvSpPr>
        <p:spPr>
          <a:xfrm>
            <a:off x="508000" y="3905980"/>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唐朝的对外交往比较活跃</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与亚洲以至非洲、欧洲的一些国家</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都有往来。出现这一现象的原因是唐朝富强、繁荣、先进</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具有强大的吸引力</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国家统一、社会安定</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政府鼓励各国商人到中国贸易</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经济繁荣、文化辉煌</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对外交通发达</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dirty="0">
                <a:solidFill>
                  <a:srgbClr val="FF0000"/>
                </a:solidFill>
                <a:latin typeface="NEU-BZ-S92"/>
                <a:ea typeface="宋体" panose="02010600030101010101" pitchFamily="2" charset="-122"/>
                <a:cs typeface="宋体" panose="02010600030101010101" pitchFamily="2" charset="-122"/>
              </a:rPr>
              <a:t>①②③④</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都符合题意。故选</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2895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80756"/>
            <a:ext cx="8128000" cy="613238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山东聊城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官员大都从各地高门权贵的子弟中选拔。权贵子弟无论优劣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都可以做官。许多出身低微但有真才实学的人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却不能到中央和地方担任高官。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科举制度的最大合理性在于它那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朝为田舍郎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暮登天子堂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机会均等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这一机制对知识分子的社会心理是一种塑造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客观上激励了个人的奋斗精神。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摘编自薛明扬《中国传统文化概论》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材料一、材料二中选拔官吏的标准分别是什么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或学识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分析科举制度的作用。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有利于打破门第限制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有利于创造相对平等的竞争机会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便于在全社会范围内选拔人才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有利于扩大中央政权的社会基础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有利于增强国家机构的活力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给社会带来革新气象和创造精神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有利于促进教育事业的发展。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76607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p:nvPr/>
        </p:nvPicPr>
        <p:blipFill>
          <a:blip r:embed="rId3"/>
          <a:stretch>
            <a:fillRect/>
          </a:stretch>
        </p:blipFill>
        <p:spPr>
          <a:xfrm>
            <a:off x="2643106" y="2006744"/>
            <a:ext cx="268865" cy="3280153"/>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1263026056"/>
              </p:ext>
            </p:extLst>
          </p:nvPr>
        </p:nvGraphicFramePr>
        <p:xfrm>
          <a:off x="2952886" y="968664"/>
          <a:ext cx="3716210" cy="5715000"/>
        </p:xfrm>
        <a:graphic>
          <a:graphicData uri="http://schemas.openxmlformats.org/presentationml/2006/ole">
            <p:oleObj spid="_x0000_s1028" name="文档" r:id="rId4" imgW="3837724" imgH="5901517" progId="Word.Document.12">
              <p:embed/>
            </p:oleObj>
          </a:graphicData>
        </a:graphic>
      </p:graphicFrame>
    </p:spTree>
    <p:extLst>
      <p:ext uri="{BB962C8B-B14F-4D97-AF65-F5344CB8AC3E}">
        <p14:creationId xmlns:p14="http://schemas.microsoft.com/office/powerpoint/2010/main" xmlns="" val="88300402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65963"/>
            <a:ext cx="8128000" cy="574118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举例说明隋唐在政治、经济、民族关系、对外关系、文学艺术方面的成就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并概括隋唐时期的总体特征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政治清明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如出现治世局面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贞观之治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开元盛世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隋文帝时期经济繁荣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隋炀帝开凿大运河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加强南北经济交流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盛唐时期农业、手工业发达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文成公主入藏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增强了汉藏两族的友好关系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唐太宗实行开明的民族政策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汉族与少数民族进一步交融。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遣唐使来华、鉴真东渡、玄奘西行等。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唐诗繁荣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唐朝的著名诗人有李白、杜甫、白居易等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颜真卿、柳公权和欧阳询的书法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阎立本、吴道子的绘画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唐代的音乐舞蹈多姿多彩。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总体特征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政治清明、国家统一、制度创新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经济繁荣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民族关系友好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外交活跃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文化繁盛。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0116138"/>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41941"/>
            <a:ext cx="4695196" cy="498598"/>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比较汉武帝与唐太宗的历史</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功绩</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49996385"/>
              </p:ext>
            </p:extLst>
          </p:nvPr>
        </p:nvGraphicFramePr>
        <p:xfrm>
          <a:off x="508000" y="1526207"/>
          <a:ext cx="8128000" cy="5140249"/>
        </p:xfrm>
        <a:graphic>
          <a:graphicData uri="http://schemas.openxmlformats.org/presentationml/2006/ole">
            <p:oleObj spid="_x0000_s2052" name="文档" r:id="rId3" imgW="3908986" imgH="2471736" progId="Word.Document.12">
              <p:embed/>
            </p:oleObj>
          </a:graphicData>
        </a:graphic>
      </p:graphicFrame>
    </p:spTree>
    <p:extLst>
      <p:ext uri="{BB962C8B-B14F-4D97-AF65-F5344CB8AC3E}">
        <p14:creationId xmlns:p14="http://schemas.microsoft.com/office/powerpoint/2010/main" xmlns="" val="1514033091"/>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27152"/>
            <a:ext cx="4130939" cy="459741"/>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科举制的创立、完善及</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33600350"/>
              </p:ext>
            </p:extLst>
          </p:nvPr>
        </p:nvGraphicFramePr>
        <p:xfrm>
          <a:off x="508000" y="1516638"/>
          <a:ext cx="8128000" cy="5408767"/>
        </p:xfrm>
        <a:graphic>
          <a:graphicData uri="http://schemas.openxmlformats.org/presentationml/2006/ole">
            <p:oleObj spid="_x0000_s3076" name="文档" r:id="rId3" imgW="3909346" imgH="2601903" progId="Word.Document.12">
              <p:embed/>
            </p:oleObj>
          </a:graphicData>
        </a:graphic>
      </p:graphicFrame>
    </p:spTree>
    <p:extLst>
      <p:ext uri="{BB962C8B-B14F-4D97-AF65-F5344CB8AC3E}">
        <p14:creationId xmlns:p14="http://schemas.microsoft.com/office/powerpoint/2010/main" xmlns="" val="428713092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隋唐文化的主要特点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全面繁荣。隋唐文化在科技、文学、艺术等方面全面繁荣。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兼收并蓄。统治阶级开明、兼容的文化政策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创造了有利于文化发展的氛围。交通发达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国内各民族交往密切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在文化上互相交流、交融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为中华文化增添了刚劲、豪爽、活泼的多民族色彩。中国与亚洲、欧洲乃至非洲都有频繁往来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得以吸收外来优秀文化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比较突出地表现在艺术方面。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影响深远。隋唐文化是中国封建社会文化的高峰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也是当时世界文化的高峰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对中国文化的发展和世界文明的发展都产生了重要影响。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577563"/>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65963"/>
            <a:ext cx="8128000" cy="574118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汉代陵阳县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故址在今安徽省石台县广阳镇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晋为避杜皇后名讳改名广阳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后又避隋炀帝名讳改名南阳。这种地名的变化反映了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外戚干政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战乱频繁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皇权至高无上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地方权力削弱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这一制度使少数下层士人得以参政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影响到文官队伍的整体素质与结构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它所造就的是一个庞大的读书人阶层。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最早出现在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秦汉时期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隋唐时期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宋元时期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贞观初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太宗曾对公卿说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人欲自照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必须明镜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主欲知过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必借忠臣。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知人善任和虚心纳谏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奉行开明的民族政策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戒奢从简和轻徭薄赋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重视人民群众的作用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619827" y="1752270"/>
            <a:ext cx="442750"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C </a:t>
            </a:r>
            <a:endParaRPr lang="zh-CN" altLang="en-US" sz="2200" dirty="0"/>
          </a:p>
        </p:txBody>
      </p:sp>
      <p:sp>
        <p:nvSpPr>
          <p:cNvPr id="4" name="矩形 3"/>
          <p:cNvSpPr>
            <a:spLocks noChangeAspect="1"/>
          </p:cNvSpPr>
          <p:nvPr/>
        </p:nvSpPr>
        <p:spPr>
          <a:xfrm>
            <a:off x="2866736" y="374732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B</a:t>
            </a:r>
            <a:endParaRPr lang="zh-CN" altLang="en-US" sz="2200" dirty="0"/>
          </a:p>
        </p:txBody>
      </p:sp>
      <p:sp>
        <p:nvSpPr>
          <p:cNvPr id="5" name="矩形 4"/>
          <p:cNvSpPr>
            <a:spLocks noChangeAspect="1"/>
          </p:cNvSpPr>
          <p:nvPr/>
        </p:nvSpPr>
        <p:spPr>
          <a:xfrm>
            <a:off x="3853872" y="5368306"/>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A</a:t>
            </a:r>
            <a:endParaRPr lang="zh-CN" altLang="en-US" sz="2200" dirty="0"/>
          </a:p>
        </p:txBody>
      </p:sp>
    </p:spTree>
    <p:extLst>
      <p:ext uri="{BB962C8B-B14F-4D97-AF65-F5344CB8AC3E}">
        <p14:creationId xmlns:p14="http://schemas.microsoft.com/office/powerpoint/2010/main" xmlns="" val="1573613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03856"/>
            <a:ext cx="8128000" cy="45223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贵州黔东南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忆昔开元全盛日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小邑犹藏万家室。稻米流脂粟米白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公私仓廪俱丰实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贞观之治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开皇之治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开元盛世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文景之治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下列可印证唐朝时期中印友好往来历史的是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遣唐使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玄奘西行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鉴真东渡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唐招提寺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吾为官择人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唯才是与。苟或不才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虽亲不用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如其有才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虽仇不弃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反映了唐太宗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勤于政事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善于纳谏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节俭治国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唯才是用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765799" y="1398977"/>
            <a:ext cx="442750"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C </a:t>
            </a:r>
            <a:endParaRPr lang="zh-CN" altLang="en-US" sz="2200" dirty="0"/>
          </a:p>
        </p:txBody>
      </p:sp>
      <p:sp>
        <p:nvSpPr>
          <p:cNvPr id="5" name="矩形 4"/>
          <p:cNvSpPr>
            <a:spLocks noChangeAspect="1"/>
          </p:cNvSpPr>
          <p:nvPr/>
        </p:nvSpPr>
        <p:spPr>
          <a:xfrm>
            <a:off x="7584208" y="264588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B</a:t>
            </a:r>
            <a:endParaRPr lang="zh-CN" altLang="en-US" sz="2200" dirty="0"/>
          </a:p>
        </p:txBody>
      </p:sp>
      <p:sp>
        <p:nvSpPr>
          <p:cNvPr id="6" name="矩形 5"/>
          <p:cNvSpPr>
            <a:spLocks noChangeAspect="1"/>
          </p:cNvSpPr>
          <p:nvPr/>
        </p:nvSpPr>
        <p:spPr>
          <a:xfrm>
            <a:off x="4572000" y="418374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D</a:t>
            </a:r>
            <a:endParaRPr lang="zh-CN" altLang="en-US" sz="2200" dirty="0"/>
          </a:p>
        </p:txBody>
      </p:sp>
      <p:sp>
        <p:nvSpPr>
          <p:cNvPr id="7" name="矩形 6"/>
          <p:cNvSpPr>
            <a:spLocks noChangeAspect="1"/>
          </p:cNvSpPr>
          <p:nvPr/>
        </p:nvSpPr>
        <p:spPr>
          <a:xfrm>
            <a:off x="508000" y="5463902"/>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根据题干中的关键信息</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择人</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唯才</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可知题干材料体现了唐太宗重用贤才、唯才是用的治国政策</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654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16818"/>
            <a:ext cx="8128000" cy="456124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山东聊城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中书主出命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门下主封驳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尚书主奉行。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这段材料介绍的是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西周的分封制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唐朝的三省制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隋朝的科举制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秦朝的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郡县制</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传教士向西方广泛介绍了中国的科举制度。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英国历史学家汤因比肯定地认为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英国文官考试制度曾效仿中国的科举制度。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科举制度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引发了欧洲文艺复兴</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直接推动了工业革命的发展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对西方文明进程产生一定</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严重束缚了人们的思想自由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032990" y="121193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B</a:t>
            </a:r>
            <a:endParaRPr lang="zh-CN" altLang="en-US" sz="2200" dirty="0"/>
          </a:p>
        </p:txBody>
      </p:sp>
      <p:sp>
        <p:nvSpPr>
          <p:cNvPr id="5" name="矩形 4"/>
          <p:cNvSpPr>
            <a:spLocks noChangeAspect="1"/>
          </p:cNvSpPr>
          <p:nvPr/>
        </p:nvSpPr>
        <p:spPr>
          <a:xfrm>
            <a:off x="508000" y="2426800"/>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题干材料的意思是中书省替皇帝起草政令</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门下省负责审核</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最后交尚书省执行</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这段材料介绍的是三省的职权</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597072" y="403792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ea typeface="宋体" panose="02010600030101010101" pitchFamily="2" charset="-122"/>
              </a:rPr>
              <a:t>C</a:t>
            </a:r>
            <a:endParaRPr lang="zh-CN" altLang="en-US" sz="2200" dirty="0"/>
          </a:p>
        </p:txBody>
      </p:sp>
      <p:sp>
        <p:nvSpPr>
          <p:cNvPr id="7" name="矩形 6"/>
          <p:cNvSpPr>
            <a:spLocks noChangeAspect="1"/>
          </p:cNvSpPr>
          <p:nvPr/>
        </p:nvSpPr>
        <p:spPr>
          <a:xfrm>
            <a:off x="508000" y="5220940"/>
            <a:ext cx="8128000" cy="1678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根据题干材料</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英国文官考试制度曾效仿中国的科举制度</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可知科举制度与英国的文官考试制度都通过公开竞争考试的方法选拔人才</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都以才学为录取依据</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择优录取。这说明科举制度对西方文明进程产生了一定影响。故选</a:t>
            </a:r>
            <a:r>
              <a:rPr lang="en-US"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28183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21</TotalTime>
  <Words>1188</Words>
  <Application>Microsoft Office PowerPoint</Application>
  <PresentationFormat>全屏显示(4:3)</PresentationFormat>
  <Paragraphs>66</Paragraphs>
  <Slides>11</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14" baseType="lpstr">
      <vt:lpstr>主题2</vt:lpstr>
      <vt:lpstr>海阔天空</vt:lpstr>
      <vt:lpstr>文档</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2019-03-06T05:17:27Z</dcterms:created>
  <dcterms:modified xsi:type="dcterms:W3CDTF">2019-03-28T03:45:27Z</dcterms:modified>
</cp:coreProperties>
</file>