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1"/>
  </p:sldMasterIdLst>
  <p:notesMasterIdLst>
    <p:notesMasterId r:id="rId24"/>
  </p:notesMasterIdLst>
  <p:sldIdLst>
    <p:sldId id="270" r:id="rId12"/>
    <p:sldId id="271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04" autoAdjust="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99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customXml" Target="../customXml/item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1.xml"/><Relationship Id="rId24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25663"/>
            <a:ext cx="7772400" cy="14652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76675"/>
            <a:ext cx="6400800" cy="17478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35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35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395788"/>
            <a:ext cx="7772400" cy="13589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898775"/>
            <a:ext cx="7772400" cy="14970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1938"/>
            <a:ext cx="4040188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0113"/>
            <a:ext cx="4040188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1938"/>
            <a:ext cx="4041775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0113"/>
            <a:ext cx="4041775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58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37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1925"/>
            <a:ext cx="3008313" cy="4678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787900"/>
            <a:ext cx="5486400" cy="565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1188"/>
            <a:ext cx="5486400" cy="41036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53050"/>
            <a:ext cx="5486400" cy="803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95438"/>
            <a:ext cx="8229600" cy="451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F85B2-14D9-4667-9269-F2FF32DE092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40475"/>
            <a:ext cx="2895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AD08F-5F6B-4B3B-BAE7-EABCAF1632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401859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第三单元  中国古代文明的曲折与繁荣</a:t>
            </a:r>
            <a:r>
              <a:rPr lang="en-US" altLang="zh-CN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——</a:t>
            </a: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魏晋至隋唐</a:t>
            </a: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563"/>
            <a:ext cx="9144000" cy="684212"/>
          </a:xfrm>
          <a:prstGeom prst="rect">
            <a:avLst/>
          </a:prstGeom>
          <a:noFill/>
          <a:ln>
            <a:miter lim="800000"/>
          </a:ln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高考历史（课标专用）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9234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笔墨丹青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魏晋时期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顾恺之创作了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女史箴图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》《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洛神赋图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等传世佳作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提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出④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以形写神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的绘画理论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注重表现人的精神气质。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隋唐时期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展子虔、阎立本、吴道子等画家创作出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游春图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》《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步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辇图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送子天王图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等优秀作品。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唐诗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(1)背景:唐朝开放与繁荣的社会环境;科举考试以诗赋为主。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(2)成就:初唐的著名诗人有王勃、陈子昂等;盛唐出现以高适、岑参为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代表的边塞诗人,以孟浩然、王维为代表的山水诗人;李白以浪漫主义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的创作,赢得⑤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诗仙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的美誉;杜甫以现实主义的“诗史”,被誉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为⑥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诗圣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;白居易的诗针砭时弊。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1124852" y="2124125"/>
            <a:ext cx="1872208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2219684" y="5329421"/>
            <a:ext cx="1388504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1089788" y="5796533"/>
            <a:ext cx="1388504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32037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“三武灭佛”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“三武灭佛”是北魏太武帝灭佛、北周武帝灭佛、唐武宗灭佛这三次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事件的合称。这些皇帝的谥号或庙号都带有个“武”字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若加上后周世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宗时的灭佛则合称为“三武一宗灭佛”。“三武灭佛”主要与当时僧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侣地主和世俗地主间日益突出的经济利益矛盾有关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也与意识形态领域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内不同文化的碰撞交汇相关。也就是说“三武灭佛”一方面是佛教的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发展已对社会经济正常运转产生负面影响的结果,另一方面也是佛教与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中国儒家正统文化和道教文化争夺思想统治权的结果。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4572397"/>
          <a:ext cx="7740000" cy="1657645"/>
        </p:xfrm>
        <a:graphic>
          <a:graphicData uri="http://schemas.openxmlformats.org/drawingml/2006/table">
            <a:tbl>
              <a:tblPr/>
              <a:tblGrid>
                <a:gridCol w="1223688"/>
                <a:gridCol w="1656184"/>
                <a:gridCol w="3024336"/>
                <a:gridCol w="1835792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经营形式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管理方式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产品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流通</a:t>
                      </a:r>
                    </a:p>
                  </a:txBody>
                  <a:tcPr marL="45720" marR="45720"/>
                </a:tc>
              </a:tr>
              <a:tr h="423205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官营手工业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政府直接经营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武器等军用品和官府贵族的生活用品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不在市场流通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私营手工业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民间私人自主经营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民间消费的产品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在市场流通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家庭手工业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农户的副业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供自己消费和交纳赋税的产品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剩余部分在市场流通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9456" y="1023152"/>
            <a:ext cx="8127000" cy="879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1.分析古代选官制度演变的趋势</a:t>
            </a:r>
            <a:endParaRPr lang="zh-CN" altLang="en-US" b="1" dirty="0"/>
          </a:p>
        </p:txBody>
      </p:sp>
      <p:pic>
        <p:nvPicPr>
          <p:cNvPr id="4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4968" y="981233"/>
            <a:ext cx="1274064" cy="382219"/>
          </a:xfrm>
          <a:prstGeom prst="rect">
            <a:avLst/>
          </a:prstGeom>
        </p:spPr>
      </p:pic>
      <p:pic>
        <p:nvPicPr>
          <p:cNvPr id="5" name="图片 4" descr="textimage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5616" y="2038724"/>
            <a:ext cx="5672938" cy="18105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5536" y="2677322"/>
            <a:ext cx="4572000" cy="16948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zh-CN" altLang="en-US" sz="2010" b="1" dirty="0" smtClean="0"/>
          </a:p>
          <a:p>
            <a:pPr eaLnBrk="0" latinLnBrk="1" hangingPunct="0">
              <a:lnSpc>
                <a:spcPct val="150000"/>
              </a:lnSpc>
            </a:pP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  <a:spcBef>
                <a:spcPts val="2121"/>
              </a:spcBef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2.比较三种手工业经营形式</a:t>
            </a:r>
            <a:endParaRPr lang="zh-CN" altLang="en-US" sz="2010" b="1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6182" y="144643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7169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934230"/>
            <a:ext cx="2770187" cy="414337"/>
          </a:xfrm>
          <a:prstGeom prst="rect">
            <a:avLst/>
          </a:prstGeom>
          <a:noFill/>
        </p:spPr>
      </p:pic>
      <p:sp>
        <p:nvSpPr>
          <p:cNvPr id="8" name="TextBox 2"/>
          <p:cNvSpPr txBox="1"/>
          <p:nvPr/>
        </p:nvSpPr>
        <p:spPr>
          <a:xfrm>
            <a:off x="683568" y="2412157"/>
            <a:ext cx="8127000" cy="4420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0" b="1" kern="0" spc="1169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 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考点一　中央集权制度的成熟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1980109"/>
            <a:ext cx="1274064" cy="382219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40000" y="2988221"/>
            <a:ext cx="81270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1.三省六部制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(1)运作机制:三省指中书、门下和尚书三省,分别负责①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决策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、审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议和②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执行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。尚书省下设吏、户、礼、兵、刑、工六部。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(2)意义: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三省相互牵制和监督,削弱了相权,保证了皇权的独尊;是我国古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代政治制度的重大创造,为此后历朝所沿袭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grpSp>
        <p:nvGrpSpPr>
          <p:cNvPr id="7" name="组合 16"/>
          <p:cNvGrpSpPr/>
          <p:nvPr/>
        </p:nvGrpSpPr>
        <p:grpSpPr bwMode="auto">
          <a:xfrm>
            <a:off x="6625168" y="3518105"/>
            <a:ext cx="971168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1313168" y="3977861"/>
            <a:ext cx="1026584" cy="339091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12693"/>
            <a:ext cx="8127000" cy="35917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45000"/>
              </a:lnSpc>
              <a:spcBef>
                <a:spcPts val="0"/>
              </a:spcBef>
              <a:buNone/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科举制 </a:t>
            </a:r>
            <a:endParaRPr lang="en-US" altLang="zh-CN" sz="2012" b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45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(1)背景:魏晋南北朝时期实行③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九品中正制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,世家大族子弟依靠门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第掌握政权;随着世家大族的没落,九品中正制已无法继续下去。</a:t>
            </a:r>
            <a:endParaRPr lang="zh-CN" altLang="en-US" dirty="0"/>
          </a:p>
          <a:p>
            <a:pPr marL="0" indent="0" eaLnBrk="0" latinLnBrk="1" hangingPunct="0">
              <a:lnSpc>
                <a:spcPct val="145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(2)内容:隋文帝废除九品中正制,采用④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分科考试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的方式选拔官员;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隋炀帝时,设立⑤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进士科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,科举制形成。</a:t>
            </a:r>
            <a:endParaRPr lang="zh-CN" altLang="en-US" dirty="0"/>
          </a:p>
          <a:p>
            <a:pPr marL="0" indent="0" eaLnBrk="0" latinLnBrk="1" hangingPunct="0">
              <a:lnSpc>
                <a:spcPct val="145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(3)意义: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有利于打破特权垄断,扩大官吏人才来源,提高官员文化素质;选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拔人才和任命官吏的权力集中到中央政府,加强了中央集权;为历朝沿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用,影响深远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3997816" y="1917337"/>
            <a:ext cx="1744784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7" name="组合 16"/>
          <p:cNvGrpSpPr/>
          <p:nvPr/>
        </p:nvGrpSpPr>
        <p:grpSpPr bwMode="auto">
          <a:xfrm>
            <a:off x="4823088" y="2816497"/>
            <a:ext cx="1539876" cy="339091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2397048" y="3259454"/>
            <a:ext cx="1238848" cy="339091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18186"/>
            <a:ext cx="8127000" cy="41183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45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唐朝藩镇割据</a:t>
            </a:r>
            <a:endParaRPr lang="zh-CN" altLang="en-US" sz="2400" b="1" dirty="0" smtClean="0"/>
          </a:p>
          <a:p>
            <a:pPr eaLnBrk="0" latinLnBrk="1" hangingPunct="0">
              <a:lnSpc>
                <a:spcPct val="145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形成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唐朝中期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朝廷在地方设置⑥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节度使    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节度使名为朝廷藩镇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实际上在政治、经济、军事上享有较大的自主权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往往发展成为割据势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力。藩镇割据局面于“安史之乱”后形成。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(2)影响: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严重削弱了中央集权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开元盛世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唐玄宗在政治方面任用贤能,改革官制,整顿吏治,励精图治,使得唐中期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的政局趋于稳定,为以后经济的发展和繁荣奠定了基础。</a:t>
            </a:r>
            <a:endParaRPr lang="zh-CN" altLang="en-US" dirty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4562764" y="1817621"/>
            <a:ext cx="1235252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63250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唐玄宗在经济方面进行改革。为了增强国力、增加财政收入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制定了新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的经济措施打击豪门士族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解放劳动力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改革旧制度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以增加政府财政收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入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减轻人民负担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打击佛教势力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淘汰僧尼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大力发展农业。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唐玄宗对兵制进行改革。采取了很多整军措施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在边境地区大力发展屯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田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提高军队战斗力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收复故土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在西域设置安西四镇节度经略使。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唐玄宗实行和解的民族政策。改善民族关系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进一步巩固了国家统一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同时,开元年间和睦的民族关系对于社会稳定和经济发展也起了很大的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促进作用。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由于唐玄宗采取了一系列积极的措施,加上广大人民的辛勤劳动,使得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大唐天下大治,经济迅速发展,唐朝进入全盛时期。因当时年号为“开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元”,史称“开元盛世”。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考点二　魏晋隋唐时期的农业、手工业和商业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1.农业的主要耕作方式和土地制度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(1)隋唐时期,江东地区出现①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曲辕犁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。至此,我国耕犁已相当完善,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一直为后世沿用;曹魏时出现翻车,唐朝时创制了筒车。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(2)均田制:为抑制兼并,维护②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小农经济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,巩固统治,北魏到唐朝前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期,政府实行均田制,规定官民占有土地的最高限额,限制土地买卖。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(3)意义:保证国家的赋税收入;促进农业发展。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手工业的发展:南北朝时期发明灌钢法;唐朝形成南青北白两大制瓷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系统。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3.商业的发展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(1)唐朝时,出现柜坊和飞钱。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3733732" y="2116769"/>
            <a:ext cx="1270316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3809500" y="3043729"/>
            <a:ext cx="1482580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2368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(2)唐都城长安设东西二市,各占两坊之地。“市”“坊”严格分开。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(3)唐朝在广州设有③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市舶使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,专管对外贸易。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隋唐大运河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隋炀帝于605年至610年,开通了永济渠、通济渠、邗沟和江南河,连成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了一条贯通南北的大运河。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大运河以洛阳为中心,向北到涿郡,向南到余杭,沟通了海河、黄河、淮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河、长江、钱塘江五大水系,全长2000多千米,是中国古代南北交通的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大动脉,是中国古代劳动人民创造的一项伟大的水利建筑工程,也是世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界上开凿最早、规模最大的运河。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2888108" y="1764085"/>
            <a:ext cx="1270316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88021"/>
            <a:ext cx="8127000" cy="972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考点三　“三教合一”及魏晋隋唐时期的科技文化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1.“三教合一”</a:t>
            </a:r>
            <a:endParaRPr lang="zh-CN" altLang="en-US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2366994"/>
          <a:ext cx="7740000" cy="1737360"/>
        </p:xfrm>
        <a:graphic>
          <a:graphicData uri="http://schemas.openxmlformats.org/drawingml/2006/table">
            <a:tbl>
              <a:tblPr/>
              <a:tblGrid>
                <a:gridCol w="1439712"/>
                <a:gridCol w="6300288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zh-CN" altLang="en-US" sz="16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6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魏晋南北朝时期,佛教盛行,道教广为传播,儒学有了新发展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6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内容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6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隋朝儒学家提出“三教合归儒”,即“三教合一”。唐朝统治者奉行</a:t>
                      </a:r>
                      <a:r>
                        <a:rPr sz="1600" dirty="0"/>
                        <a:t/>
                      </a:r>
                      <a:br>
                        <a:rPr sz="1600" dirty="0"/>
                      </a:br>
                      <a:r>
                        <a:rPr lang="zh-CN" altLang="en-US" sz="16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  <a:r>
                        <a:rPr lang="zh-CN" altLang="en-US" sz="16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三教并行    </a:t>
                      </a:r>
                      <a:r>
                        <a:rPr lang="zh-CN" altLang="en-US" sz="16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政策,即尊道、礼佛、崇儒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6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6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儒学正统地位受到挑战,韩愈率先提出复兴儒学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4248370"/>
            <a:ext cx="81270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科技成就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贾思勰的②</a:t>
            </a:r>
            <a:r>
              <a:rPr lang="en-US" altLang="zh-CN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齐民要术    </a:t>
            </a:r>
            <a:r>
              <a:rPr lang="en-US" altLang="zh-CN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是我国现存最早、最完整、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最系统的古代农业科学著作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隋唐之际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中国出现了雕版印刷术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唐末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火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药开始用于军事。</a:t>
            </a:r>
            <a:endParaRPr lang="zh-CN" altLang="en-US" sz="2400" dirty="0" smtClean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2204972" y="3250218"/>
            <a:ext cx="1259200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3255504" y="4337901"/>
            <a:ext cx="1748544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53"/>
            <a:ext cx="81270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汉字与书法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魏晋时期开始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中国书法艺术进入自觉阶段。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楷书笔画详备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结构形体严整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实用价值大。代表人物有魏晋的钟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繇、王羲之,唐朝的欧阳询、颜真卿、柳公权等。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(3)草书笔画简约,勾连不断,线条流畅纵情,审美价值极高。代表人物有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东晋的王羲之、王献之,唐朝的张旭、怀素等。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(4)行书兼有审美和实用价值,王羲之的③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兰亭序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被称为天下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第一行书。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5013284" y="4319429"/>
            <a:ext cx="1709720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AAEF4CA8-83E7-4CE5-9929-A6B9E4D716C9}">
  <ds:schemaRefs/>
</ds:datastoreItem>
</file>

<file path=customXml/itemProps10.xml><?xml version="1.0" encoding="utf-8"?>
<ds:datastoreItem xmlns:ds="http://schemas.openxmlformats.org/officeDocument/2006/customXml" ds:itemID="{FE73EFA4-876C-4A2D-BBA2-71FAF1E35F66}">
  <ds:schemaRefs/>
</ds:datastoreItem>
</file>

<file path=customXml/itemProps2.xml><?xml version="1.0" encoding="utf-8"?>
<ds:datastoreItem xmlns:ds="http://schemas.openxmlformats.org/officeDocument/2006/customXml" ds:itemID="{A7C149CA-9970-49E1-9331-45BAF5590376}">
  <ds:schemaRefs/>
</ds:datastoreItem>
</file>

<file path=customXml/itemProps3.xml><?xml version="1.0" encoding="utf-8"?>
<ds:datastoreItem xmlns:ds="http://schemas.openxmlformats.org/officeDocument/2006/customXml" ds:itemID="{DBB5E2CF-8C48-45D8-94BA-1236861528F5}">
  <ds:schemaRefs/>
</ds:datastoreItem>
</file>

<file path=customXml/itemProps4.xml><?xml version="1.0" encoding="utf-8"?>
<ds:datastoreItem xmlns:ds="http://schemas.openxmlformats.org/officeDocument/2006/customXml" ds:itemID="{2BF3F72F-F687-4BBA-83E6-C810A348051B}">
  <ds:schemaRefs/>
</ds:datastoreItem>
</file>

<file path=customXml/itemProps5.xml><?xml version="1.0" encoding="utf-8"?>
<ds:datastoreItem xmlns:ds="http://schemas.openxmlformats.org/officeDocument/2006/customXml" ds:itemID="{51CB2740-D7BC-4247-801C-B5CB6BED17B6}">
  <ds:schemaRefs/>
</ds:datastoreItem>
</file>

<file path=customXml/itemProps6.xml><?xml version="1.0" encoding="utf-8"?>
<ds:datastoreItem xmlns:ds="http://schemas.openxmlformats.org/officeDocument/2006/customXml" ds:itemID="{008FED02-BD7C-41A5-9CD8-855164976505}">
  <ds:schemaRefs/>
</ds:datastoreItem>
</file>

<file path=customXml/itemProps7.xml><?xml version="1.0" encoding="utf-8"?>
<ds:datastoreItem xmlns:ds="http://schemas.openxmlformats.org/officeDocument/2006/customXml" ds:itemID="{2B9B0018-2E7D-4E50-9C24-3D36FD203C1D}">
  <ds:schemaRefs/>
</ds:datastoreItem>
</file>

<file path=customXml/itemProps8.xml><?xml version="1.0" encoding="utf-8"?>
<ds:datastoreItem xmlns:ds="http://schemas.openxmlformats.org/officeDocument/2006/customXml" ds:itemID="{6F842A9C-B1D1-4E08-B2CD-D51DD0CF248F}">
  <ds:schemaRefs/>
</ds:datastoreItem>
</file>

<file path=customXml/itemProps9.xml><?xml version="1.0" encoding="utf-8"?>
<ds:datastoreItem xmlns:ds="http://schemas.openxmlformats.org/officeDocument/2006/customXml" ds:itemID="{374AC8F0-33B4-4E79-8236-9D6F1F081CD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617</Words>
  <Application>Microsoft Office PowerPoint</Application>
  <PresentationFormat>Custom</PresentationFormat>
  <Paragraphs>81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自定义设计方案</vt:lpstr>
      <vt:lpstr>高考历史（课标专用）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高考历史（课标专用）</dc:title>
  <cp:lastModifiedBy>xbany</cp:lastModifiedBy>
  <cp:revision>1</cp:revision>
  <dcterms:modified xsi:type="dcterms:W3CDTF">2019-07-12T05:11:26Z</dcterms:modified>
</cp:coreProperties>
</file>