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60" r:id="rId1"/>
  </p:sldMasterIdLst>
  <p:sldIdLst>
    <p:sldId id="308" r:id="rId2"/>
    <p:sldId id="309" r:id="rId3"/>
    <p:sldId id="314" r:id="rId4"/>
    <p:sldId id="315" r:id="rId5"/>
    <p:sldId id="316" r:id="rId6"/>
    <p:sldId id="317" r:id="rId7"/>
    <p:sldId id="318" r:id="rId8"/>
    <p:sldId id="319" r:id="rId9"/>
    <p:sldId id="320" r:id="rId10"/>
    <p:sldId id="321" r:id="rId11"/>
    <p:sldId id="322" r:id="rId12"/>
    <p:sldId id="323" r:id="rId13"/>
    <p:sldId id="324" r:id="rId14"/>
    <p:sldId id="325" r:id="rId15"/>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E7538"/>
    <a:srgbClr val="C00000"/>
    <a:srgbClr val="A73904"/>
    <a:srgbClr val="D83657"/>
    <a:srgbClr val="0FA096"/>
    <a:srgbClr val="006762"/>
    <a:srgbClr val="A2003A"/>
    <a:srgbClr val="008D3F"/>
    <a:srgbClr val="66A96A"/>
    <a:srgbClr val="00532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4" autoAdjust="0"/>
    <p:restoredTop sz="94660"/>
  </p:normalViewPr>
  <p:slideViewPr>
    <p:cSldViewPr snapToGrid="0">
      <p:cViewPr varScale="1">
        <p:scale>
          <a:sx n="114" d="100"/>
          <a:sy n="114" d="100"/>
        </p:scale>
        <p:origin x="258" y="96"/>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p>
        </p:txBody>
      </p:sp>
      <p:sp>
        <p:nvSpPr>
          <p:cNvPr id="3" name="副标题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B1AA9239-D668-474B-AEC1-AED18A126247}" type="datetimeFigureOut">
              <a:rPr lang="zh-CN" altLang="en-US" smtClean="0"/>
              <a:t>2018/12/29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5D4752-0CE7-4497-9789-8CD18D74C975}" type="slidenum">
              <a:rPr lang="zh-CN" altLang="en-US" smtClean="0"/>
              <a:t>‹#›</a:t>
            </a:fld>
            <a:endParaRPr lang="zh-CN" altLang="en-US"/>
          </a:p>
        </p:txBody>
      </p:sp>
    </p:spTree>
    <p:extLst>
      <p:ext uri="{BB962C8B-B14F-4D97-AF65-F5344CB8AC3E}">
        <p14:creationId xmlns:p14="http://schemas.microsoft.com/office/powerpoint/2010/main" val="1107695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1AA9239-D668-474B-AEC1-AED18A126247}" type="datetimeFigureOut">
              <a:rPr lang="zh-CN" altLang="en-US" smtClean="0"/>
              <a:t>2018/12/29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5D4752-0CE7-4497-9789-8CD18D74C975}" type="slidenum">
              <a:rPr lang="zh-CN" altLang="en-US" smtClean="0"/>
              <a:t>‹#›</a:t>
            </a:fld>
            <a:endParaRPr lang="zh-CN" altLang="en-US"/>
          </a:p>
        </p:txBody>
      </p:sp>
    </p:spTree>
    <p:extLst>
      <p:ext uri="{BB962C8B-B14F-4D97-AF65-F5344CB8AC3E}">
        <p14:creationId xmlns:p14="http://schemas.microsoft.com/office/powerpoint/2010/main" val="34826478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44"/>
            <a:ext cx="1971675" cy="4358879"/>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28650" y="273844"/>
            <a:ext cx="5800725" cy="4358879"/>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1AA9239-D668-474B-AEC1-AED18A126247}" type="datetimeFigureOut">
              <a:rPr lang="zh-CN" altLang="en-US" smtClean="0"/>
              <a:t>2018/12/29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5D4752-0CE7-4497-9789-8CD18D74C975}" type="slidenum">
              <a:rPr lang="zh-CN" altLang="en-US" smtClean="0"/>
              <a:t>‹#›</a:t>
            </a:fld>
            <a:endParaRPr lang="zh-CN" altLang="en-US"/>
          </a:p>
        </p:txBody>
      </p:sp>
    </p:spTree>
    <p:extLst>
      <p:ext uri="{BB962C8B-B14F-4D97-AF65-F5344CB8AC3E}">
        <p14:creationId xmlns:p14="http://schemas.microsoft.com/office/powerpoint/2010/main" val="37448787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1AA9239-D668-474B-AEC1-AED18A126247}" type="datetimeFigureOut">
              <a:rPr lang="zh-CN" altLang="en-US" smtClean="0"/>
              <a:t>2018/12/29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5D4752-0CE7-4497-9789-8CD18D74C975}" type="slidenum">
              <a:rPr lang="zh-CN" altLang="en-US" smtClean="0"/>
              <a:t>‹#›</a:t>
            </a:fld>
            <a:endParaRPr lang="zh-CN" altLang="en-US"/>
          </a:p>
        </p:txBody>
      </p:sp>
    </p:spTree>
    <p:extLst>
      <p:ext uri="{BB962C8B-B14F-4D97-AF65-F5344CB8AC3E}">
        <p14:creationId xmlns:p14="http://schemas.microsoft.com/office/powerpoint/2010/main" val="10059951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304"/>
            <a:ext cx="7886700" cy="2139553"/>
          </a:xfrm>
        </p:spPr>
        <p:txBody>
          <a:bodyPr anchor="b"/>
          <a:lstStyle>
            <a:lvl1pPr>
              <a:defRPr sz="4500"/>
            </a:lvl1pPr>
          </a:lstStyle>
          <a:p>
            <a:r>
              <a:rPr lang="zh-CN" altLang="en-US"/>
              <a:t>单击此处编辑母版标题样式</a:t>
            </a:r>
          </a:p>
        </p:txBody>
      </p:sp>
      <p:sp>
        <p:nvSpPr>
          <p:cNvPr id="3" name="文本占位符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B1AA9239-D668-474B-AEC1-AED18A126247}" type="datetimeFigureOut">
              <a:rPr lang="zh-CN" altLang="en-US" smtClean="0"/>
              <a:t>2018/12/29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5D4752-0CE7-4497-9789-8CD18D74C975}" type="slidenum">
              <a:rPr lang="zh-CN" altLang="en-US" smtClean="0"/>
              <a:t>‹#›</a:t>
            </a:fld>
            <a:endParaRPr lang="zh-CN" altLang="en-US"/>
          </a:p>
        </p:txBody>
      </p:sp>
    </p:spTree>
    <p:extLst>
      <p:ext uri="{BB962C8B-B14F-4D97-AF65-F5344CB8AC3E}">
        <p14:creationId xmlns:p14="http://schemas.microsoft.com/office/powerpoint/2010/main" val="24542408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286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291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B1AA9239-D668-474B-AEC1-AED18A126247}" type="datetimeFigureOut">
              <a:rPr lang="zh-CN" altLang="en-US" smtClean="0"/>
              <a:t>2018/12/29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5D4752-0CE7-4497-9789-8CD18D74C975}" type="slidenum">
              <a:rPr lang="zh-CN" altLang="en-US" smtClean="0"/>
              <a:t>‹#›</a:t>
            </a:fld>
            <a:endParaRPr lang="zh-CN" altLang="en-US"/>
          </a:p>
        </p:txBody>
      </p:sp>
    </p:spTree>
    <p:extLst>
      <p:ext uri="{BB962C8B-B14F-4D97-AF65-F5344CB8AC3E}">
        <p14:creationId xmlns:p14="http://schemas.microsoft.com/office/powerpoint/2010/main" val="37683783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4"/>
            <a:ext cx="7886700" cy="994172"/>
          </a:xfrm>
        </p:spPr>
        <p:txBody>
          <a:bodyPr/>
          <a:lstStyle/>
          <a:p>
            <a:r>
              <a:rPr lang="zh-CN" altLang="en-US"/>
              <a:t>单击此处编辑母版标题样式</a:t>
            </a:r>
          </a:p>
        </p:txBody>
      </p:sp>
      <p:sp>
        <p:nvSpPr>
          <p:cNvPr id="3" name="文本占位符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4" name="内容占位符 3"/>
          <p:cNvSpPr>
            <a:spLocks noGrp="1"/>
          </p:cNvSpPr>
          <p:nvPr>
            <p:ph sz="half" idx="2"/>
          </p:nvPr>
        </p:nvSpPr>
        <p:spPr>
          <a:xfrm>
            <a:off x="629842" y="1878806"/>
            <a:ext cx="3868340"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6" name="内容占位符 5"/>
          <p:cNvSpPr>
            <a:spLocks noGrp="1"/>
          </p:cNvSpPr>
          <p:nvPr>
            <p:ph sz="quarter" idx="4"/>
          </p:nvPr>
        </p:nvSpPr>
        <p:spPr>
          <a:xfrm>
            <a:off x="4629150" y="1878806"/>
            <a:ext cx="3887391"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B1AA9239-D668-474B-AEC1-AED18A126247}" type="datetimeFigureOut">
              <a:rPr lang="zh-CN" altLang="en-US" smtClean="0"/>
              <a:t>2018/12/29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D5D4752-0CE7-4497-9789-8CD18D74C975}" type="slidenum">
              <a:rPr lang="zh-CN" altLang="en-US" smtClean="0"/>
              <a:t>‹#›</a:t>
            </a:fld>
            <a:endParaRPr lang="zh-CN" altLang="en-US"/>
          </a:p>
        </p:txBody>
      </p:sp>
    </p:spTree>
    <p:extLst>
      <p:ext uri="{BB962C8B-B14F-4D97-AF65-F5344CB8AC3E}">
        <p14:creationId xmlns:p14="http://schemas.microsoft.com/office/powerpoint/2010/main" val="30719956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B1AA9239-D668-474B-AEC1-AED18A126247}" type="datetimeFigureOut">
              <a:rPr lang="zh-CN" altLang="en-US" smtClean="0"/>
              <a:t>2018/12/29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D5D4752-0CE7-4497-9789-8CD18D74C975}" type="slidenum">
              <a:rPr lang="zh-CN" altLang="en-US" smtClean="0"/>
              <a:t>‹#›</a:t>
            </a:fld>
            <a:endParaRPr lang="zh-CN" altLang="en-US"/>
          </a:p>
        </p:txBody>
      </p:sp>
    </p:spTree>
    <p:extLst>
      <p:ext uri="{BB962C8B-B14F-4D97-AF65-F5344CB8AC3E}">
        <p14:creationId xmlns:p14="http://schemas.microsoft.com/office/powerpoint/2010/main" val="25336118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1AA9239-D668-474B-AEC1-AED18A126247}" type="datetimeFigureOut">
              <a:rPr lang="zh-CN" altLang="en-US" smtClean="0"/>
              <a:t>2018/12/29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5D4752-0CE7-4497-9789-8CD18D74C975}" type="slidenum">
              <a:rPr lang="zh-CN" altLang="en-US" smtClean="0"/>
              <a:t>‹#›</a:t>
            </a:fld>
            <a:endParaRPr lang="zh-CN" altLang="en-US"/>
          </a:p>
        </p:txBody>
      </p:sp>
    </p:spTree>
    <p:extLst>
      <p:ext uri="{BB962C8B-B14F-4D97-AF65-F5344CB8AC3E}">
        <p14:creationId xmlns:p14="http://schemas.microsoft.com/office/powerpoint/2010/main" val="24563560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p>
        </p:txBody>
      </p:sp>
      <p:sp>
        <p:nvSpPr>
          <p:cNvPr id="3" name="内容占位符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日期占位符 4"/>
          <p:cNvSpPr>
            <a:spLocks noGrp="1"/>
          </p:cNvSpPr>
          <p:nvPr>
            <p:ph type="dt" sz="half" idx="10"/>
          </p:nvPr>
        </p:nvSpPr>
        <p:spPr/>
        <p:txBody>
          <a:bodyPr/>
          <a:lstStyle/>
          <a:p>
            <a:fld id="{B1AA9239-D668-474B-AEC1-AED18A126247}" type="datetimeFigureOut">
              <a:rPr lang="zh-CN" altLang="en-US" smtClean="0"/>
              <a:t>2018/12/29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5D4752-0CE7-4497-9789-8CD18D74C975}" type="slidenum">
              <a:rPr lang="zh-CN" altLang="en-US" smtClean="0"/>
              <a:t>‹#›</a:t>
            </a:fld>
            <a:endParaRPr lang="zh-CN" altLang="en-US"/>
          </a:p>
        </p:txBody>
      </p:sp>
    </p:spTree>
    <p:extLst>
      <p:ext uri="{BB962C8B-B14F-4D97-AF65-F5344CB8AC3E}">
        <p14:creationId xmlns:p14="http://schemas.microsoft.com/office/powerpoint/2010/main" val="13090428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p>
        </p:txBody>
      </p:sp>
      <p:sp>
        <p:nvSpPr>
          <p:cNvPr id="3" name="图片占位符 2"/>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日期占位符 4"/>
          <p:cNvSpPr>
            <a:spLocks noGrp="1"/>
          </p:cNvSpPr>
          <p:nvPr>
            <p:ph type="dt" sz="half" idx="10"/>
          </p:nvPr>
        </p:nvSpPr>
        <p:spPr/>
        <p:txBody>
          <a:bodyPr/>
          <a:lstStyle/>
          <a:p>
            <a:fld id="{B1AA9239-D668-474B-AEC1-AED18A126247}" type="datetimeFigureOut">
              <a:rPr lang="zh-CN" altLang="en-US" smtClean="0"/>
              <a:t>2018/12/29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5D4752-0CE7-4497-9789-8CD18D74C975}" type="slidenum">
              <a:rPr lang="zh-CN" altLang="en-US" smtClean="0"/>
              <a:t>‹#›</a:t>
            </a:fld>
            <a:endParaRPr lang="zh-CN" altLang="en-US"/>
          </a:p>
        </p:txBody>
      </p:sp>
    </p:spTree>
    <p:extLst>
      <p:ext uri="{BB962C8B-B14F-4D97-AF65-F5344CB8AC3E}">
        <p14:creationId xmlns:p14="http://schemas.microsoft.com/office/powerpoint/2010/main" val="15889126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t="-17000" b="-17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857A866C-455C-43CF-9D48-F7E46E967483}" type="datetimeFigureOut">
              <a:rPr lang="zh-CN" altLang="en-US" smtClean="0"/>
              <a:t>2018/12/29</a:t>
            </a:fld>
            <a:endParaRPr lang="zh-CN" altLang="en-US"/>
          </a:p>
        </p:txBody>
      </p:sp>
      <p:sp>
        <p:nvSpPr>
          <p:cNvPr id="5" name="页脚占位符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E8C060B6-6668-42E3-BE80-FC951F076D49}" type="slidenum">
              <a:rPr lang="zh-CN" altLang="en-US" smtClean="0"/>
              <a:t>‹#›</a:t>
            </a:fld>
            <a:endParaRPr lang="zh-CN" altLang="en-US"/>
          </a:p>
        </p:txBody>
      </p:sp>
    </p:spTree>
    <p:extLst>
      <p:ext uri="{BB962C8B-B14F-4D97-AF65-F5344CB8AC3E}">
        <p14:creationId xmlns:p14="http://schemas.microsoft.com/office/powerpoint/2010/main" val="417086605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文本框 5"/>
          <p:cNvSpPr txBox="1"/>
          <p:nvPr/>
        </p:nvSpPr>
        <p:spPr>
          <a:xfrm>
            <a:off x="702428" y="1719729"/>
            <a:ext cx="6353021" cy="743986"/>
          </a:xfrm>
          <a:prstGeom prst="rect">
            <a:avLst/>
          </a:prstGeom>
          <a:noFill/>
        </p:spPr>
        <p:txBody>
          <a:bodyPr wrap="none" rtlCol="0">
            <a:spAutoFit/>
          </a:bodyPr>
          <a:lstStyle/>
          <a:p>
            <a:pPr>
              <a:lnSpc>
                <a:spcPct val="150000"/>
              </a:lnSpc>
            </a:pPr>
            <a:r>
              <a:rPr lang="zh-CN" altLang="en-US" sz="3200" b="1" dirty="0">
                <a:solidFill>
                  <a:srgbClr val="DE7538"/>
                </a:solidFill>
                <a:latin typeface="微软雅黑" panose="020B0503020204020204" pitchFamily="34" charset="-122"/>
                <a:ea typeface="微软雅黑" panose="020B0503020204020204" pitchFamily="34" charset="-122"/>
              </a:rPr>
              <a:t>知识专题</a:t>
            </a:r>
            <a:r>
              <a:rPr lang="en-US" altLang="en-US" sz="3200" b="1" dirty="0">
                <a:solidFill>
                  <a:srgbClr val="DE7538"/>
                </a:solidFill>
                <a:latin typeface="微软雅黑" panose="020B0503020204020204" pitchFamily="34" charset="-122"/>
                <a:ea typeface="微软雅黑" panose="020B0503020204020204" pitchFamily="34" charset="-122"/>
              </a:rPr>
              <a:t>(</a:t>
            </a:r>
            <a:r>
              <a:rPr lang="zh-CN" altLang="en-US" sz="3200" b="1" dirty="0">
                <a:solidFill>
                  <a:srgbClr val="DE7538"/>
                </a:solidFill>
                <a:latin typeface="微软雅黑" panose="020B0503020204020204" pitchFamily="34" charset="-122"/>
                <a:ea typeface="微软雅黑" panose="020B0503020204020204" pitchFamily="34" charset="-122"/>
              </a:rPr>
              <a:t>一</a:t>
            </a:r>
            <a:r>
              <a:rPr lang="en-US" altLang="en-US" sz="3200" b="1" dirty="0">
                <a:solidFill>
                  <a:srgbClr val="DE7538"/>
                </a:solidFill>
                <a:latin typeface="微软雅黑" panose="020B0503020204020204" pitchFamily="34" charset="-122"/>
                <a:ea typeface="微软雅黑" panose="020B0503020204020204" pitchFamily="34" charset="-122"/>
              </a:rPr>
              <a:t>)</a:t>
            </a:r>
            <a:r>
              <a:rPr lang="zh-CN" altLang="en-US" sz="3200" b="1" dirty="0">
                <a:solidFill>
                  <a:srgbClr val="DE7538"/>
                </a:solidFill>
                <a:latin typeface="微软雅黑" panose="020B0503020204020204" pitchFamily="34" charset="-122"/>
                <a:ea typeface="微软雅黑" panose="020B0503020204020204" pitchFamily="34" charset="-122"/>
              </a:rPr>
              <a:t>　</a:t>
            </a:r>
            <a:r>
              <a:rPr lang="zh-CN" altLang="en-US" sz="3200" b="1" spc="100" dirty="0">
                <a:latin typeface="微软雅黑" panose="020B0503020204020204" pitchFamily="34" charset="-122"/>
                <a:ea typeface="微软雅黑" panose="020B0503020204020204" pitchFamily="34" charset="-122"/>
              </a:rPr>
              <a:t>中国近代化的探索</a:t>
            </a:r>
            <a:endParaRPr lang="en-US" altLang="zh-CN" sz="3200" b="1" spc="100" dirty="0">
              <a:latin typeface="微软雅黑" panose="020B0503020204020204" pitchFamily="34" charset="-122"/>
              <a:ea typeface="微软雅黑" panose="020B0503020204020204" pitchFamily="34" charset="-122"/>
            </a:endParaRPr>
          </a:p>
        </p:txBody>
      </p:sp>
      <p:sp>
        <p:nvSpPr>
          <p:cNvPr id="7" name="文本框 3"/>
          <p:cNvSpPr txBox="1"/>
          <p:nvPr/>
        </p:nvSpPr>
        <p:spPr>
          <a:xfrm>
            <a:off x="4791459" y="8394"/>
            <a:ext cx="4290060" cy="769441"/>
          </a:xfrm>
          <a:prstGeom prst="rect">
            <a:avLst/>
          </a:prstGeom>
          <a:noFill/>
        </p:spPr>
        <p:txBody>
          <a:bodyPr wrap="square" rtlCol="0">
            <a:spAutoFit/>
          </a:bodyPr>
          <a:lstStyle/>
          <a:p>
            <a:pPr algn="r"/>
            <a:r>
              <a:rPr lang="en-US" altLang="zh-CN" sz="4400" b="1" dirty="0">
                <a:solidFill>
                  <a:schemeClr val="bg1">
                    <a:alpha val="19000"/>
                  </a:schemeClr>
                </a:solidFill>
                <a:latin typeface="微软雅黑" panose="020B0503020204020204" pitchFamily="34" charset="-122"/>
                <a:ea typeface="微软雅黑" panose="020B0503020204020204" pitchFamily="34" charset="-122"/>
              </a:rPr>
              <a:t>MODULE ONE</a:t>
            </a:r>
            <a:endParaRPr lang="zh-CN" altLang="en-US" sz="4400" b="1" dirty="0">
              <a:solidFill>
                <a:schemeClr val="bg1">
                  <a:alpha val="19000"/>
                </a:schemeClr>
              </a:solidFill>
              <a:latin typeface="微软雅黑" panose="020B0503020204020204" pitchFamily="34" charset="-122"/>
              <a:ea typeface="微软雅黑" panose="020B0503020204020204" pitchFamily="34" charset="-122"/>
            </a:endParaRPr>
          </a:p>
        </p:txBody>
      </p:sp>
      <p:sp>
        <p:nvSpPr>
          <p:cNvPr id="8" name="文本框 4"/>
          <p:cNvSpPr txBox="1"/>
          <p:nvPr/>
        </p:nvSpPr>
        <p:spPr>
          <a:xfrm>
            <a:off x="6986707" y="743719"/>
            <a:ext cx="2076209" cy="338554"/>
          </a:xfrm>
          <a:prstGeom prst="rect">
            <a:avLst/>
          </a:prstGeom>
          <a:noFill/>
        </p:spPr>
        <p:txBody>
          <a:bodyPr wrap="none" rtlCol="0">
            <a:spAutoFit/>
          </a:bodyPr>
          <a:lstStyle/>
          <a:p>
            <a:pPr algn="r"/>
            <a:r>
              <a:rPr lang="zh-CN" altLang="en-US" sz="1600" b="1" spc="100" dirty="0">
                <a:solidFill>
                  <a:schemeClr val="bg1">
                    <a:alpha val="50000"/>
                  </a:schemeClr>
                </a:solidFill>
                <a:latin typeface="微软雅黑" panose="020B0503020204020204" pitchFamily="34" charset="-122"/>
                <a:ea typeface="微软雅黑" panose="020B0503020204020204" pitchFamily="34" charset="-122"/>
              </a:rPr>
              <a:t>第一模块</a:t>
            </a:r>
            <a:r>
              <a:rPr lang="en-US" altLang="zh-CN" sz="1600" b="1" spc="100" dirty="0">
                <a:solidFill>
                  <a:schemeClr val="bg1">
                    <a:alpha val="50000"/>
                  </a:schemeClr>
                </a:solidFill>
                <a:latin typeface="微软雅黑" panose="020B0503020204020204" pitchFamily="34" charset="-122"/>
                <a:ea typeface="微软雅黑" panose="020B0503020204020204" pitchFamily="34" charset="-122"/>
              </a:rPr>
              <a:t>  </a:t>
            </a:r>
            <a:r>
              <a:rPr lang="zh-CN" altLang="en-US" sz="1600" b="1" spc="100" dirty="0">
                <a:solidFill>
                  <a:schemeClr val="bg1">
                    <a:alpha val="50000"/>
                  </a:schemeClr>
                </a:solidFill>
                <a:latin typeface="微软雅黑" panose="020B0503020204020204" pitchFamily="34" charset="-122"/>
                <a:ea typeface="微软雅黑" panose="020B0503020204020204" pitchFamily="34" charset="-122"/>
              </a:rPr>
              <a:t>知识专题</a:t>
            </a:r>
            <a:endParaRPr lang="en-US" altLang="zh-CN" sz="1600" b="1" spc="100" dirty="0">
              <a:solidFill>
                <a:schemeClr val="bg1">
                  <a:alpha val="50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300">
        <p14:pan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500" tmFilter="0, 0; .2, .5; .8, .5; 1, 0"/>
                                        <p:tgtEl>
                                          <p:spTgt spid="6"/>
                                        </p:tgtEl>
                                      </p:cBhvr>
                                    </p:animEffect>
                                    <p:animScale>
                                      <p:cBhvr>
                                        <p:cTn id="7" dur="250" autoRev="1"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585365" y="775749"/>
            <a:ext cx="7997526" cy="369332"/>
            <a:chOff x="623465" y="764939"/>
            <a:chExt cx="7997526" cy="369332"/>
          </a:xfrm>
        </p:grpSpPr>
        <p:sp>
          <p:nvSpPr>
            <p:cNvPr id="9"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DE7538"/>
                  </a:solidFill>
                  <a:latin typeface="微软雅黑" panose="020B0503020204020204" pitchFamily="34" charset="-122"/>
                  <a:ea typeface="微软雅黑" panose="020B0503020204020204" pitchFamily="34" charset="-122"/>
                </a:rPr>
                <a:t>知能要点整合</a:t>
              </a:r>
            </a:p>
          </p:txBody>
        </p:sp>
        <p:grpSp>
          <p:nvGrpSpPr>
            <p:cNvPr id="3" name="组合 13"/>
            <p:cNvGrpSpPr/>
            <p:nvPr/>
          </p:nvGrpSpPr>
          <p:grpSpPr>
            <a:xfrm>
              <a:off x="623465" y="857125"/>
              <a:ext cx="339435" cy="197593"/>
              <a:chOff x="775856" y="1386633"/>
              <a:chExt cx="525631" cy="305982"/>
            </a:xfrm>
            <a:solidFill>
              <a:srgbClr val="B18147"/>
            </a:solidFill>
          </p:grpSpPr>
          <p:sp>
            <p:nvSpPr>
              <p:cNvPr id="11"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endParaRPr>
              </a:p>
            </p:txBody>
          </p:sp>
          <p:sp>
            <p:nvSpPr>
              <p:cNvPr id="12"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cxnSp>
        <p:nvCxnSpPr>
          <p:cNvPr id="14" name="直接连接符 13"/>
          <p:cNvCxnSpPr/>
          <p:nvPr/>
        </p:nvCxnSpPr>
        <p:spPr>
          <a:xfrm>
            <a:off x="561110" y="114327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graphicFrame>
        <p:nvGraphicFramePr>
          <p:cNvPr id="10" name="表格 9"/>
          <p:cNvGraphicFramePr>
            <a:graphicFrameLocks noGrp="1"/>
          </p:cNvGraphicFramePr>
          <p:nvPr/>
        </p:nvGraphicFramePr>
        <p:xfrm>
          <a:off x="604911" y="1298624"/>
          <a:ext cx="7934177" cy="1920240"/>
        </p:xfrm>
        <a:graphic>
          <a:graphicData uri="http://schemas.openxmlformats.org/drawingml/2006/table">
            <a:tbl>
              <a:tblPr/>
              <a:tblGrid>
                <a:gridCol w="961718">
                  <a:extLst>
                    <a:ext uri="{9D8B030D-6E8A-4147-A177-3AD203B41FA5}">
                      <a16:colId xmlns:a16="http://schemas.microsoft.com/office/drawing/2014/main" val="20000"/>
                    </a:ext>
                  </a:extLst>
                </a:gridCol>
                <a:gridCol w="961718">
                  <a:extLst>
                    <a:ext uri="{9D8B030D-6E8A-4147-A177-3AD203B41FA5}">
                      <a16:colId xmlns:a16="http://schemas.microsoft.com/office/drawing/2014/main" val="20001"/>
                    </a:ext>
                  </a:extLst>
                </a:gridCol>
                <a:gridCol w="6010741">
                  <a:extLst>
                    <a:ext uri="{9D8B030D-6E8A-4147-A177-3AD203B41FA5}">
                      <a16:colId xmlns:a16="http://schemas.microsoft.com/office/drawing/2014/main" val="20002"/>
                    </a:ext>
                  </a:extLst>
                </a:gridCol>
              </a:tblGrid>
              <a:tr h="0">
                <a:tc rowSpan="2">
                  <a:txBody>
                    <a:bodyPr/>
                    <a:lstStyle/>
                    <a:p>
                      <a:pPr algn="ctr">
                        <a:lnSpc>
                          <a:spcPct val="150000"/>
                        </a:lnSpc>
                        <a:spcAft>
                          <a:spcPts val="0"/>
                        </a:spcAft>
                      </a:pPr>
                      <a:r>
                        <a:rPr lang="zh-CN" sz="1400" kern="100">
                          <a:solidFill>
                            <a:srgbClr val="000000"/>
                          </a:solidFill>
                          <a:latin typeface="NEU-BZ-S92"/>
                          <a:ea typeface="微软雅黑" panose="020B0503020204020204" pitchFamily="34" charset="-122"/>
                          <a:cs typeface="Times New Roman" panose="02020603050405020304"/>
                        </a:rPr>
                        <a:t>新文化</a:t>
                      </a:r>
                      <a:endParaRPr lang="zh-CN" sz="1050" kern="100">
                        <a:solidFill>
                          <a:srgbClr val="000000"/>
                        </a:solidFill>
                        <a:latin typeface="NEU-BZ-S92"/>
                        <a:ea typeface="方正书宋_GBK"/>
                        <a:cs typeface="Times New Roman" panose="02020603050405020304"/>
                      </a:endParaRPr>
                    </a:p>
                    <a:p>
                      <a:pPr algn="ctr">
                        <a:lnSpc>
                          <a:spcPct val="150000"/>
                        </a:lnSpc>
                        <a:spcAft>
                          <a:spcPts val="0"/>
                        </a:spcAft>
                      </a:pPr>
                      <a:r>
                        <a:rPr lang="zh-CN" sz="1400" kern="100">
                          <a:solidFill>
                            <a:srgbClr val="000000"/>
                          </a:solidFill>
                          <a:latin typeface="NEU-BZ-S92"/>
                          <a:ea typeface="微软雅黑" panose="020B0503020204020204" pitchFamily="34" charset="-122"/>
                          <a:cs typeface="Times New Roman" panose="02020603050405020304"/>
                        </a:rPr>
                        <a:t>运动</a:t>
                      </a:r>
                      <a:endParaRPr lang="zh-CN" sz="1050" kern="10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NEU-BZ-S92"/>
                          <a:ea typeface="微软雅黑" panose="020B0503020204020204" pitchFamily="34" charset="-122"/>
                          <a:cs typeface="Times New Roman" panose="02020603050405020304"/>
                        </a:rPr>
                        <a:t>概况</a:t>
                      </a:r>
                      <a:endParaRPr lang="zh-CN" sz="1050" kern="10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a:solidFill>
                            <a:srgbClr val="000000"/>
                          </a:solidFill>
                          <a:latin typeface="NEU-BZ-S92"/>
                          <a:ea typeface="微软雅黑" panose="020B0503020204020204" pitchFamily="34" charset="-122"/>
                          <a:cs typeface="Times New Roman" panose="02020603050405020304"/>
                        </a:rPr>
                        <a:t>前期提倡“民主”和“科学”</a:t>
                      </a:r>
                      <a:r>
                        <a:rPr lang="en-US" sz="1400" kern="100">
                          <a:solidFill>
                            <a:srgbClr val="000000"/>
                          </a:solidFill>
                          <a:latin typeface="NEU-BZ-S92"/>
                          <a:ea typeface="微软雅黑" panose="020B0503020204020204" pitchFamily="34" charset="-122"/>
                          <a:cs typeface="Times New Roman" panose="02020603050405020304"/>
                        </a:rPr>
                        <a:t>,</a:t>
                      </a:r>
                      <a:r>
                        <a:rPr lang="zh-CN" sz="1400" kern="100">
                          <a:solidFill>
                            <a:srgbClr val="000000"/>
                          </a:solidFill>
                          <a:latin typeface="NEU-BZ-S92"/>
                          <a:ea typeface="微软雅黑" panose="020B0503020204020204" pitchFamily="34" charset="-122"/>
                          <a:cs typeface="Times New Roman" panose="02020603050405020304"/>
                        </a:rPr>
                        <a:t>后期宣传马克思主义</a:t>
                      </a:r>
                      <a:endParaRPr lang="zh-CN" sz="1050" kern="100">
                        <a:solidFill>
                          <a:srgbClr val="000000"/>
                        </a:solidFill>
                        <a:latin typeface="NEU-BZ-S92"/>
                        <a:ea typeface="方正书宋_GBK"/>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0"/>
                  </a:ext>
                </a:extLst>
              </a:tr>
              <a:tr h="0">
                <a:tc vMerge="1">
                  <a:txBody>
                    <a:bodyPr/>
                    <a:lstStyle/>
                    <a:p>
                      <a:endParaRPr lang="zh-CN"/>
                    </a:p>
                  </a:txBody>
                  <a:tcPr/>
                </a:tc>
                <a:tc>
                  <a:txBody>
                    <a:bodyPr/>
                    <a:lstStyle/>
                    <a:p>
                      <a:pPr algn="ctr">
                        <a:lnSpc>
                          <a:spcPct val="150000"/>
                        </a:lnSpc>
                        <a:spcAft>
                          <a:spcPts val="0"/>
                        </a:spcAft>
                      </a:pPr>
                      <a:r>
                        <a:rPr lang="zh-CN" sz="1400" kern="100">
                          <a:solidFill>
                            <a:srgbClr val="000000"/>
                          </a:solidFill>
                          <a:latin typeface="NEU-BZ-S92"/>
                          <a:ea typeface="微软雅黑" panose="020B0503020204020204" pitchFamily="34" charset="-122"/>
                          <a:cs typeface="Times New Roman" panose="02020603050405020304"/>
                        </a:rPr>
                        <a:t>影响</a:t>
                      </a:r>
                      <a:endParaRPr lang="zh-CN" sz="1050" kern="10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en-US" sz="1400" kern="100" dirty="0">
                          <a:solidFill>
                            <a:srgbClr val="000000"/>
                          </a:solidFill>
                          <a:latin typeface="微软雅黑" panose="020B0503020204020204" pitchFamily="34" charset="-122"/>
                          <a:ea typeface="方正书宋_GBK"/>
                          <a:cs typeface="Times New Roman" panose="02020603050405020304"/>
                        </a:rPr>
                        <a:t>(1)</a:t>
                      </a:r>
                      <a:r>
                        <a:rPr lang="zh-CN" sz="1400" kern="100" dirty="0">
                          <a:solidFill>
                            <a:srgbClr val="000000"/>
                          </a:solidFill>
                          <a:latin typeface="NEU-BZ-S92"/>
                          <a:ea typeface="微软雅黑" panose="020B0503020204020204" pitchFamily="34" charset="-122"/>
                          <a:cs typeface="Times New Roman" panose="02020603050405020304"/>
                        </a:rPr>
                        <a:t>新文化运动动摇了封建道德礼教的统治地位</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使中国人民接受了一次民主与科学的洗礼</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为随后爆发的五四运动起了思想宣传和铺垫的作用。是一次伟大的思想解放运动</a:t>
                      </a:r>
                      <a:endParaRPr lang="zh-CN" sz="1050" kern="100" dirty="0">
                        <a:solidFill>
                          <a:srgbClr val="000000"/>
                        </a:solidFill>
                        <a:latin typeface="NEU-BZ-S92"/>
                        <a:ea typeface="方正书宋_GBK"/>
                        <a:cs typeface="Times New Roman" panose="02020603050405020304"/>
                      </a:endParaRPr>
                    </a:p>
                    <a:p>
                      <a:pPr>
                        <a:lnSpc>
                          <a:spcPct val="150000"/>
                        </a:lnSpc>
                        <a:spcAft>
                          <a:spcPts val="0"/>
                        </a:spcAft>
                      </a:pPr>
                      <a:r>
                        <a:rPr lang="en-US" sz="1400" kern="100" dirty="0">
                          <a:solidFill>
                            <a:srgbClr val="000000"/>
                          </a:solidFill>
                          <a:latin typeface="微软雅黑" panose="020B0503020204020204" pitchFamily="34" charset="-122"/>
                          <a:ea typeface="方正书宋_GBK"/>
                          <a:cs typeface="Times New Roman" panose="02020603050405020304"/>
                        </a:rPr>
                        <a:t>(2)</a:t>
                      </a:r>
                      <a:r>
                        <a:rPr lang="zh-CN" sz="1400" kern="100" dirty="0">
                          <a:solidFill>
                            <a:srgbClr val="000000"/>
                          </a:solidFill>
                          <a:latin typeface="NEU-BZ-S92"/>
                          <a:ea typeface="微软雅黑" panose="020B0503020204020204" pitchFamily="34" charset="-122"/>
                          <a:cs typeface="Times New Roman" panose="02020603050405020304"/>
                        </a:rPr>
                        <a:t>局限性</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新文化运动对于中国传统文化的看法带有一定的片面性</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对东西方文化的看法存在绝对肯定和绝对否定的偏见</a:t>
                      </a:r>
                      <a:endParaRPr lang="zh-CN" sz="1050" kern="100" dirty="0">
                        <a:solidFill>
                          <a:srgbClr val="000000"/>
                        </a:solidFill>
                        <a:latin typeface="NEU-BZ-S92"/>
                        <a:ea typeface="方正书宋_GBK"/>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30721" name="Rectangle 1"/>
          <p:cNvSpPr>
            <a:spLocks noChangeArrowheads="1"/>
          </p:cNvSpPr>
          <p:nvPr/>
        </p:nvSpPr>
        <p:spPr bwMode="auto">
          <a:xfrm>
            <a:off x="0" y="0"/>
            <a:ext cx="9144000"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0-#ppt_w/2"/>
                                          </p:val>
                                        </p:tav>
                                        <p:tav tm="100000">
                                          <p:val>
                                            <p:strVal val="#ppt_x"/>
                                          </p:val>
                                        </p:tav>
                                      </p:tavLst>
                                    </p:anim>
                                    <p:anim calcmode="lin" valueType="num">
                                      <p:cBhvr additive="base">
                                        <p:cTn id="12"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585365" y="775749"/>
            <a:ext cx="7997526" cy="369332"/>
            <a:chOff x="623465" y="764939"/>
            <a:chExt cx="7997526" cy="369332"/>
          </a:xfrm>
        </p:grpSpPr>
        <p:sp>
          <p:nvSpPr>
            <p:cNvPr id="9"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DE7538"/>
                  </a:solidFill>
                  <a:latin typeface="微软雅黑" panose="020B0503020204020204" pitchFamily="34" charset="-122"/>
                  <a:ea typeface="微软雅黑" panose="020B0503020204020204" pitchFamily="34" charset="-122"/>
                </a:rPr>
                <a:t>知能要点整合</a:t>
              </a:r>
            </a:p>
          </p:txBody>
        </p:sp>
        <p:grpSp>
          <p:nvGrpSpPr>
            <p:cNvPr id="3" name="组合 13"/>
            <p:cNvGrpSpPr/>
            <p:nvPr/>
          </p:nvGrpSpPr>
          <p:grpSpPr>
            <a:xfrm>
              <a:off x="623465" y="857125"/>
              <a:ext cx="339435" cy="197593"/>
              <a:chOff x="775856" y="1386633"/>
              <a:chExt cx="525631" cy="305982"/>
            </a:xfrm>
            <a:solidFill>
              <a:srgbClr val="B18147"/>
            </a:solidFill>
          </p:grpSpPr>
          <p:sp>
            <p:nvSpPr>
              <p:cNvPr id="11"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endParaRPr>
              </a:p>
            </p:txBody>
          </p:sp>
          <p:sp>
            <p:nvSpPr>
              <p:cNvPr id="12"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cxnSp>
        <p:nvCxnSpPr>
          <p:cNvPr id="14" name="直接连接符 13"/>
          <p:cNvCxnSpPr/>
          <p:nvPr/>
        </p:nvCxnSpPr>
        <p:spPr>
          <a:xfrm>
            <a:off x="561110" y="114327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sp>
        <p:nvSpPr>
          <p:cNvPr id="8" name="文本框 14"/>
          <p:cNvSpPr txBox="1"/>
          <p:nvPr/>
        </p:nvSpPr>
        <p:spPr>
          <a:xfrm>
            <a:off x="545146" y="1148401"/>
            <a:ext cx="2692010" cy="465118"/>
          </a:xfrm>
          <a:prstGeom prst="rect">
            <a:avLst/>
          </a:prstGeom>
          <a:noFill/>
        </p:spPr>
        <p:txBody>
          <a:bodyPr wrap="none" lIns="36000" tIns="36000" rIns="36000" bIns="36000" rtlCol="0">
            <a:spAutoFit/>
          </a:bodyPr>
          <a:lstStyle/>
          <a:p>
            <a:pPr>
              <a:lnSpc>
                <a:spcPct val="150000"/>
              </a:lnSpc>
            </a:pPr>
            <a:r>
              <a:rPr lang="en-US" altLang="en-US" sz="1700" b="1"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700" b="1" dirty="0">
                <a:solidFill>
                  <a:schemeClr val="tx1">
                    <a:lumMod val="75000"/>
                    <a:lumOff val="25000"/>
                  </a:schemeClr>
                </a:solidFill>
                <a:latin typeface="微软雅黑" panose="020B0503020204020204" pitchFamily="34" charset="-122"/>
                <a:ea typeface="微软雅黑" panose="020B0503020204020204" pitchFamily="34" charset="-122"/>
              </a:rPr>
              <a:t>要点四</a:t>
            </a:r>
            <a:r>
              <a:rPr lang="en-US" altLang="en-US" sz="1700" b="1"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700" b="1" dirty="0">
                <a:solidFill>
                  <a:schemeClr val="tx1">
                    <a:lumMod val="75000"/>
                    <a:lumOff val="25000"/>
                  </a:schemeClr>
                </a:solidFill>
                <a:latin typeface="微软雅黑" panose="020B0503020204020204" pitchFamily="34" charset="-122"/>
                <a:ea typeface="微软雅黑" panose="020B0503020204020204" pitchFamily="34" charset="-122"/>
              </a:rPr>
              <a:t>　社会生活近代化</a:t>
            </a:r>
          </a:p>
        </p:txBody>
      </p:sp>
      <p:graphicFrame>
        <p:nvGraphicFramePr>
          <p:cNvPr id="10" name="表格 9"/>
          <p:cNvGraphicFramePr>
            <a:graphicFrameLocks noGrp="1"/>
          </p:cNvGraphicFramePr>
          <p:nvPr/>
        </p:nvGraphicFramePr>
        <p:xfrm>
          <a:off x="618979" y="1626377"/>
          <a:ext cx="7891974" cy="3200400"/>
        </p:xfrm>
        <a:graphic>
          <a:graphicData uri="http://schemas.openxmlformats.org/drawingml/2006/table">
            <a:tbl>
              <a:tblPr/>
              <a:tblGrid>
                <a:gridCol w="747508">
                  <a:extLst>
                    <a:ext uri="{9D8B030D-6E8A-4147-A177-3AD203B41FA5}">
                      <a16:colId xmlns:a16="http://schemas.microsoft.com/office/drawing/2014/main" val="20000"/>
                    </a:ext>
                  </a:extLst>
                </a:gridCol>
                <a:gridCol w="388130">
                  <a:extLst>
                    <a:ext uri="{9D8B030D-6E8A-4147-A177-3AD203B41FA5}">
                      <a16:colId xmlns:a16="http://schemas.microsoft.com/office/drawing/2014/main" val="20001"/>
                    </a:ext>
                  </a:extLst>
                </a:gridCol>
                <a:gridCol w="6052952">
                  <a:extLst>
                    <a:ext uri="{9D8B030D-6E8A-4147-A177-3AD203B41FA5}">
                      <a16:colId xmlns:a16="http://schemas.microsoft.com/office/drawing/2014/main" val="20002"/>
                    </a:ext>
                  </a:extLst>
                </a:gridCol>
                <a:gridCol w="703384">
                  <a:extLst>
                    <a:ext uri="{9D8B030D-6E8A-4147-A177-3AD203B41FA5}">
                      <a16:colId xmlns:a16="http://schemas.microsoft.com/office/drawing/2014/main" val="20003"/>
                    </a:ext>
                  </a:extLst>
                </a:gridCol>
              </a:tblGrid>
              <a:tr h="233830">
                <a:tc>
                  <a:txBody>
                    <a:bodyPr/>
                    <a:lstStyle/>
                    <a:p>
                      <a:pPr algn="ctr">
                        <a:lnSpc>
                          <a:spcPct val="150000"/>
                        </a:lnSpc>
                        <a:spcAft>
                          <a:spcPts val="0"/>
                        </a:spcAft>
                      </a:pPr>
                      <a:r>
                        <a:rPr lang="zh-CN" sz="1400" kern="100" dirty="0">
                          <a:solidFill>
                            <a:srgbClr val="000000"/>
                          </a:solidFill>
                          <a:latin typeface="+mj-lt"/>
                          <a:ea typeface="微软雅黑" panose="020B0503020204020204" pitchFamily="34" charset="-122"/>
                          <a:cs typeface="Times New Roman" panose="02020603050405020304"/>
                        </a:rPr>
                        <a:t>主题</a:t>
                      </a:r>
                      <a:endParaRPr lang="zh-CN" sz="1400" kern="100" dirty="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accent2">
                        <a:lumMod val="40000"/>
                        <a:lumOff val="60000"/>
                      </a:schemeClr>
                    </a:solidFill>
                  </a:tcPr>
                </a:tc>
                <a:tc gridSpan="2">
                  <a:txBody>
                    <a:bodyPr/>
                    <a:lstStyle/>
                    <a:p>
                      <a:pPr algn="ctr">
                        <a:lnSpc>
                          <a:spcPct val="150000"/>
                        </a:lnSpc>
                        <a:spcAft>
                          <a:spcPts val="0"/>
                        </a:spcAft>
                      </a:pPr>
                      <a:r>
                        <a:rPr lang="zh-CN" sz="1400" kern="100" dirty="0">
                          <a:solidFill>
                            <a:srgbClr val="000000"/>
                          </a:solidFill>
                          <a:latin typeface="+mj-lt"/>
                          <a:ea typeface="微软雅黑" panose="020B0503020204020204" pitchFamily="34" charset="-122"/>
                          <a:cs typeface="Times New Roman" panose="02020603050405020304"/>
                        </a:rPr>
                        <a:t>具体内容</a:t>
                      </a:r>
                      <a:endParaRPr lang="zh-CN" sz="1400" kern="100" dirty="0">
                        <a:solidFill>
                          <a:srgbClr val="000000"/>
                        </a:solidFill>
                        <a:latin typeface="+mj-lt"/>
                        <a:ea typeface="方正书宋_GBK"/>
                        <a:cs typeface="Times New Roman" panose="02020603050405020304"/>
                      </a:endParaRPr>
                    </a:p>
                  </a:txBody>
                  <a:tcPr marL="32564" marR="32564"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accent2">
                        <a:lumMod val="40000"/>
                        <a:lumOff val="60000"/>
                      </a:schemeClr>
                    </a:solidFill>
                  </a:tcPr>
                </a:tc>
                <a:tc hMerge="1">
                  <a:txBody>
                    <a:bodyPr/>
                    <a:lstStyle/>
                    <a:p>
                      <a:endParaRPr lang="zh-CN"/>
                    </a:p>
                  </a:txBody>
                  <a:tcPr/>
                </a:tc>
                <a:tc>
                  <a:txBody>
                    <a:bodyPr/>
                    <a:lstStyle/>
                    <a:p>
                      <a:pPr algn="ctr">
                        <a:lnSpc>
                          <a:spcPct val="150000"/>
                        </a:lnSpc>
                        <a:spcAft>
                          <a:spcPts val="0"/>
                        </a:spcAft>
                      </a:pPr>
                      <a:r>
                        <a:rPr lang="zh-CN" sz="1400" kern="100" dirty="0">
                          <a:solidFill>
                            <a:srgbClr val="000000"/>
                          </a:solidFill>
                          <a:latin typeface="+mj-lt"/>
                          <a:ea typeface="微软雅黑" panose="020B0503020204020204" pitchFamily="34" charset="-122"/>
                          <a:cs typeface="Times New Roman" panose="02020603050405020304"/>
                        </a:rPr>
                        <a:t>特点</a:t>
                      </a:r>
                      <a:endParaRPr lang="zh-CN" sz="1400" kern="100" dirty="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accent2">
                        <a:lumMod val="40000"/>
                        <a:lumOff val="60000"/>
                      </a:schemeClr>
                    </a:solidFill>
                  </a:tcPr>
                </a:tc>
                <a:extLst>
                  <a:ext uri="{0D108BD9-81ED-4DB2-BD59-A6C34878D82A}">
                    <a16:rowId xmlns:a16="http://schemas.microsoft.com/office/drawing/2014/main" val="10000"/>
                  </a:ext>
                </a:extLst>
              </a:tr>
              <a:tr h="467659">
                <a:tc>
                  <a:txBody>
                    <a:bodyPr/>
                    <a:lstStyle/>
                    <a:p>
                      <a:pPr algn="ctr">
                        <a:lnSpc>
                          <a:spcPct val="150000"/>
                        </a:lnSpc>
                        <a:spcAft>
                          <a:spcPts val="0"/>
                        </a:spcAft>
                      </a:pPr>
                      <a:r>
                        <a:rPr lang="zh-CN" sz="1400" kern="100">
                          <a:solidFill>
                            <a:srgbClr val="000000"/>
                          </a:solidFill>
                          <a:latin typeface="+mj-lt"/>
                          <a:ea typeface="微软雅黑" panose="020B0503020204020204" pitchFamily="34" charset="-122"/>
                          <a:cs typeface="Times New Roman" panose="02020603050405020304"/>
                        </a:rPr>
                        <a:t>新式交通</a:t>
                      </a:r>
                      <a:endParaRPr lang="zh-CN" sz="1400" kern="100">
                        <a:solidFill>
                          <a:srgbClr val="000000"/>
                        </a:solidFill>
                        <a:latin typeface="+mj-lt"/>
                        <a:ea typeface="方正书宋_GBK"/>
                        <a:cs typeface="Times New Roman" panose="02020603050405020304"/>
                      </a:endParaRPr>
                    </a:p>
                    <a:p>
                      <a:pPr algn="ctr">
                        <a:lnSpc>
                          <a:spcPct val="150000"/>
                        </a:lnSpc>
                        <a:spcAft>
                          <a:spcPts val="0"/>
                        </a:spcAft>
                      </a:pPr>
                      <a:r>
                        <a:rPr lang="zh-CN" sz="1400" kern="100">
                          <a:solidFill>
                            <a:srgbClr val="000000"/>
                          </a:solidFill>
                          <a:latin typeface="+mj-lt"/>
                          <a:ea typeface="微软雅黑" panose="020B0503020204020204" pitchFamily="34" charset="-122"/>
                          <a:cs typeface="Times New Roman" panose="02020603050405020304"/>
                        </a:rPr>
                        <a:t>工具传入</a:t>
                      </a:r>
                      <a:endParaRPr lang="zh-CN" sz="1400" kern="10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gridSpan="2">
                  <a:txBody>
                    <a:bodyPr/>
                    <a:lstStyle/>
                    <a:p>
                      <a:pPr>
                        <a:lnSpc>
                          <a:spcPct val="150000"/>
                        </a:lnSpc>
                        <a:spcAft>
                          <a:spcPts val="0"/>
                        </a:spcAft>
                      </a:pPr>
                      <a:r>
                        <a:rPr lang="zh-CN" sz="1400" kern="100" dirty="0">
                          <a:solidFill>
                            <a:srgbClr val="000000"/>
                          </a:solidFill>
                          <a:latin typeface="+mj-lt"/>
                          <a:ea typeface="微软雅黑" panose="020B0503020204020204" pitchFamily="34" charset="-122"/>
                          <a:cs typeface="Times New Roman" panose="02020603050405020304"/>
                        </a:rPr>
                        <a:t>　</a:t>
                      </a:r>
                      <a:r>
                        <a:rPr lang="en-US" sz="1400" kern="100" dirty="0">
                          <a:solidFill>
                            <a:srgbClr val="000000"/>
                          </a:solidFill>
                          <a:latin typeface="+mj-lt"/>
                          <a:ea typeface="微软雅黑" panose="020B0503020204020204" pitchFamily="34" charset="-122"/>
                          <a:cs typeface="Times New Roman" panose="02020603050405020304"/>
                        </a:rPr>
                        <a:t>19</a:t>
                      </a:r>
                      <a:r>
                        <a:rPr lang="zh-CN" sz="1400" kern="100" dirty="0">
                          <a:solidFill>
                            <a:srgbClr val="000000"/>
                          </a:solidFill>
                          <a:latin typeface="+mj-lt"/>
                          <a:ea typeface="微软雅黑" panose="020B0503020204020204" pitchFamily="34" charset="-122"/>
                          <a:cs typeface="Times New Roman" panose="02020603050405020304"/>
                        </a:rPr>
                        <a:t>世纪</a:t>
                      </a:r>
                      <a:r>
                        <a:rPr lang="en-US" sz="1400" kern="100" dirty="0">
                          <a:solidFill>
                            <a:srgbClr val="000000"/>
                          </a:solidFill>
                          <a:latin typeface="+mj-lt"/>
                          <a:ea typeface="微软雅黑" panose="020B0503020204020204" pitchFamily="34" charset="-122"/>
                          <a:cs typeface="Times New Roman" panose="02020603050405020304"/>
                        </a:rPr>
                        <a:t>70</a:t>
                      </a:r>
                      <a:r>
                        <a:rPr lang="zh-CN" sz="1400" kern="100" dirty="0">
                          <a:solidFill>
                            <a:srgbClr val="000000"/>
                          </a:solidFill>
                          <a:latin typeface="+mj-lt"/>
                          <a:ea typeface="微软雅黑" panose="020B0503020204020204" pitchFamily="34" charset="-122"/>
                          <a:cs typeface="Times New Roman" panose="02020603050405020304"/>
                        </a:rPr>
                        <a:t>年代以后</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西方发明的火车、轮船、电车、汽车、飞机等新式交通工具相继传入中国</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逐渐改变了人们的生产方式和生活方式</a:t>
                      </a:r>
                      <a:endParaRPr lang="zh-CN" sz="1400" kern="100" dirty="0">
                        <a:solidFill>
                          <a:srgbClr val="000000"/>
                        </a:solidFill>
                        <a:latin typeface="+mj-lt"/>
                        <a:ea typeface="方正书宋_GBK"/>
                        <a:cs typeface="Times New Roman" panose="02020603050405020304"/>
                      </a:endParaRPr>
                    </a:p>
                  </a:txBody>
                  <a:tcPr marL="32564" marR="32564"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hMerge="1">
                  <a:txBody>
                    <a:bodyPr/>
                    <a:lstStyle/>
                    <a:p>
                      <a:endParaRPr lang="zh-CN"/>
                    </a:p>
                  </a:txBody>
                  <a:tcPr/>
                </a:tc>
                <a:tc rowSpan="6">
                  <a:txBody>
                    <a:bodyPr/>
                    <a:lstStyle/>
                    <a:p>
                      <a:pPr>
                        <a:lnSpc>
                          <a:spcPct val="150000"/>
                        </a:lnSpc>
                        <a:spcAft>
                          <a:spcPts val="0"/>
                        </a:spcAft>
                      </a:pPr>
                      <a:r>
                        <a:rPr lang="zh-CN" sz="1400" kern="100" dirty="0">
                          <a:solidFill>
                            <a:srgbClr val="000000"/>
                          </a:solidFill>
                          <a:latin typeface="+mj-lt"/>
                          <a:ea typeface="微软雅黑" panose="020B0503020204020204" pitchFamily="34" charset="-122"/>
                          <a:cs typeface="Times New Roman" panose="02020603050405020304"/>
                        </a:rPr>
                        <a:t>　近代社会生活的变化呈现出新旧并呈、多元发展的特征</a:t>
                      </a:r>
                      <a:endParaRPr lang="zh-CN" sz="1400" kern="100" dirty="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1"/>
                  </a:ext>
                </a:extLst>
              </a:tr>
              <a:tr h="760175">
                <a:tc>
                  <a:txBody>
                    <a:bodyPr/>
                    <a:lstStyle/>
                    <a:p>
                      <a:pPr algn="ctr">
                        <a:lnSpc>
                          <a:spcPct val="150000"/>
                        </a:lnSpc>
                        <a:spcAft>
                          <a:spcPts val="0"/>
                        </a:spcAft>
                      </a:pPr>
                      <a:r>
                        <a:rPr lang="zh-CN" sz="1400" kern="100">
                          <a:solidFill>
                            <a:srgbClr val="000000"/>
                          </a:solidFill>
                          <a:latin typeface="+mj-lt"/>
                          <a:ea typeface="微软雅黑" panose="020B0503020204020204" pitchFamily="34" charset="-122"/>
                          <a:cs typeface="Times New Roman" panose="02020603050405020304"/>
                        </a:rPr>
                        <a:t>社会习俗</a:t>
                      </a:r>
                      <a:endParaRPr lang="zh-CN" sz="1400" kern="100">
                        <a:solidFill>
                          <a:srgbClr val="000000"/>
                        </a:solidFill>
                        <a:latin typeface="+mj-lt"/>
                        <a:ea typeface="方正书宋_GBK"/>
                        <a:cs typeface="Times New Roman" panose="02020603050405020304"/>
                      </a:endParaRPr>
                    </a:p>
                    <a:p>
                      <a:pPr algn="ctr">
                        <a:lnSpc>
                          <a:spcPct val="150000"/>
                        </a:lnSpc>
                        <a:spcAft>
                          <a:spcPts val="0"/>
                        </a:spcAft>
                      </a:pPr>
                      <a:r>
                        <a:rPr lang="zh-CN" sz="1400" kern="100">
                          <a:solidFill>
                            <a:srgbClr val="000000"/>
                          </a:solidFill>
                          <a:latin typeface="+mj-lt"/>
                          <a:ea typeface="微软雅黑" panose="020B0503020204020204" pitchFamily="34" charset="-122"/>
                          <a:cs typeface="Times New Roman" panose="02020603050405020304"/>
                        </a:rPr>
                        <a:t>变化</a:t>
                      </a:r>
                      <a:endParaRPr lang="zh-CN" sz="1400" kern="10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gridSpan="2">
                  <a:txBody>
                    <a:bodyPr/>
                    <a:lstStyle/>
                    <a:p>
                      <a:pPr>
                        <a:lnSpc>
                          <a:spcPct val="150000"/>
                        </a:lnSpc>
                        <a:spcAft>
                          <a:spcPts val="0"/>
                        </a:spcAft>
                      </a:pPr>
                      <a:r>
                        <a:rPr lang="zh-CN" sz="1400" kern="100" dirty="0">
                          <a:solidFill>
                            <a:srgbClr val="000000"/>
                          </a:solidFill>
                          <a:latin typeface="+mj-lt"/>
                          <a:ea typeface="微软雅黑" panose="020B0503020204020204" pitchFamily="34" charset="-122"/>
                          <a:cs typeface="Times New Roman" panose="02020603050405020304"/>
                        </a:rPr>
                        <a:t>　辛亥革命后</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民国政府颁布了剪辫、易服和劝禁缠足等革除社会陋俗的法令</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强令男子剪掉辫子</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劝禁女子缠足</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废除有损人格的跪拜礼</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代之以简单的鞠躬、握手礼</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取消“老爷”“大人”的称谓</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代之以“先生”的称呼</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体现出自由平等的新风尚</a:t>
                      </a:r>
                      <a:endParaRPr lang="zh-CN" sz="1400" kern="100" dirty="0">
                        <a:solidFill>
                          <a:srgbClr val="000000"/>
                        </a:solidFill>
                        <a:latin typeface="+mj-lt"/>
                        <a:ea typeface="方正书宋_GBK"/>
                        <a:cs typeface="Times New Roman" panose="02020603050405020304"/>
                      </a:endParaRPr>
                    </a:p>
                  </a:txBody>
                  <a:tcPr marL="32564" marR="32564"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hMerge="1">
                  <a:txBody>
                    <a:bodyPr/>
                    <a:lstStyle/>
                    <a:p>
                      <a:endParaRPr lang="zh-CN"/>
                    </a:p>
                  </a:txBody>
                  <a:tcPr/>
                </a:tc>
                <a:tc vMerge="1">
                  <a:txBody>
                    <a:bodyPr/>
                    <a:lstStyle/>
                    <a:p>
                      <a:endParaRPr lang="zh-CN"/>
                    </a:p>
                  </a:txBody>
                  <a:tcPr/>
                </a:tc>
                <a:extLst>
                  <a:ext uri="{0D108BD9-81ED-4DB2-BD59-A6C34878D82A}">
                    <a16:rowId xmlns:a16="http://schemas.microsoft.com/office/drawing/2014/main" val="10002"/>
                  </a:ext>
                </a:extLst>
              </a:tr>
              <a:tr h="233830">
                <a:tc rowSpan="4">
                  <a:txBody>
                    <a:bodyPr/>
                    <a:lstStyle/>
                    <a:p>
                      <a:pPr algn="ctr">
                        <a:lnSpc>
                          <a:spcPct val="150000"/>
                        </a:lnSpc>
                        <a:spcAft>
                          <a:spcPts val="0"/>
                        </a:spcAft>
                      </a:pPr>
                      <a:r>
                        <a:rPr lang="zh-CN" sz="1400" kern="100">
                          <a:solidFill>
                            <a:srgbClr val="000000"/>
                          </a:solidFill>
                          <a:latin typeface="+mj-lt"/>
                          <a:ea typeface="微软雅黑" panose="020B0503020204020204" pitchFamily="34" charset="-122"/>
                          <a:cs typeface="Times New Roman" panose="02020603050405020304"/>
                        </a:rPr>
                        <a:t>生活方式</a:t>
                      </a:r>
                      <a:endParaRPr lang="zh-CN" sz="1400" kern="100">
                        <a:solidFill>
                          <a:srgbClr val="000000"/>
                        </a:solidFill>
                        <a:latin typeface="+mj-lt"/>
                        <a:ea typeface="方正书宋_GBK"/>
                        <a:cs typeface="Times New Roman" panose="02020603050405020304"/>
                      </a:endParaRPr>
                    </a:p>
                    <a:p>
                      <a:pPr algn="ctr">
                        <a:lnSpc>
                          <a:spcPct val="150000"/>
                        </a:lnSpc>
                        <a:spcAft>
                          <a:spcPts val="0"/>
                        </a:spcAft>
                      </a:pPr>
                      <a:r>
                        <a:rPr lang="zh-CN" sz="1400" kern="100">
                          <a:solidFill>
                            <a:srgbClr val="000000"/>
                          </a:solidFill>
                          <a:latin typeface="+mj-lt"/>
                          <a:ea typeface="微软雅黑" panose="020B0503020204020204" pitchFamily="34" charset="-122"/>
                          <a:cs typeface="Times New Roman" panose="02020603050405020304"/>
                        </a:rPr>
                        <a:t>变化</a:t>
                      </a:r>
                      <a:endParaRPr lang="zh-CN" sz="1400" kern="10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mj-lt"/>
                          <a:ea typeface="微软雅黑" panose="020B0503020204020204" pitchFamily="34" charset="-122"/>
                          <a:cs typeface="Times New Roman" panose="02020603050405020304"/>
                        </a:rPr>
                        <a:t>饮食</a:t>
                      </a:r>
                      <a:endParaRPr lang="zh-CN" sz="1400" kern="10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a:solidFill>
                            <a:srgbClr val="000000"/>
                          </a:solidFill>
                          <a:latin typeface="+mj-lt"/>
                          <a:ea typeface="微软雅黑" panose="020B0503020204020204" pitchFamily="34" charset="-122"/>
                          <a:cs typeface="Times New Roman" panose="02020603050405020304"/>
                        </a:rPr>
                        <a:t>西餐、西式蛋糕、洋酒、洋烟、洋布在沿海城市成为时尚</a:t>
                      </a:r>
                      <a:endParaRPr lang="zh-CN" sz="1400" kern="100">
                        <a:solidFill>
                          <a:srgbClr val="000000"/>
                        </a:solidFill>
                        <a:latin typeface="+mj-lt"/>
                        <a:ea typeface="方正书宋_GBK"/>
                        <a:cs typeface="Times New Roman" panose="02020603050405020304"/>
                      </a:endParaRPr>
                    </a:p>
                  </a:txBody>
                  <a:tcPr marL="32564" marR="32564"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vMerge="1">
                  <a:txBody>
                    <a:bodyPr/>
                    <a:lstStyle/>
                    <a:p>
                      <a:endParaRPr lang="zh-CN"/>
                    </a:p>
                  </a:txBody>
                  <a:tcPr/>
                </a:tc>
                <a:extLst>
                  <a:ext uri="{0D108BD9-81ED-4DB2-BD59-A6C34878D82A}">
                    <a16:rowId xmlns:a16="http://schemas.microsoft.com/office/drawing/2014/main" val="10003"/>
                  </a:ext>
                </a:extLst>
              </a:tr>
              <a:tr h="233830">
                <a:tc vMerge="1">
                  <a:txBody>
                    <a:bodyPr/>
                    <a:lstStyle/>
                    <a:p>
                      <a:endParaRPr lang="zh-CN"/>
                    </a:p>
                  </a:txBody>
                  <a:tcPr/>
                </a:tc>
                <a:tc>
                  <a:txBody>
                    <a:bodyPr/>
                    <a:lstStyle/>
                    <a:p>
                      <a:pPr algn="ctr">
                        <a:lnSpc>
                          <a:spcPct val="150000"/>
                        </a:lnSpc>
                        <a:spcAft>
                          <a:spcPts val="0"/>
                        </a:spcAft>
                      </a:pPr>
                      <a:r>
                        <a:rPr lang="zh-CN" sz="1400" kern="100">
                          <a:solidFill>
                            <a:srgbClr val="000000"/>
                          </a:solidFill>
                          <a:latin typeface="+mj-lt"/>
                          <a:ea typeface="微软雅黑" panose="020B0503020204020204" pitchFamily="34" charset="-122"/>
                          <a:cs typeface="Times New Roman" panose="02020603050405020304"/>
                        </a:rPr>
                        <a:t>婚丧</a:t>
                      </a:r>
                      <a:endParaRPr lang="zh-CN" sz="1400" kern="10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a:solidFill>
                            <a:srgbClr val="000000"/>
                          </a:solidFill>
                          <a:latin typeface="+mj-lt"/>
                          <a:ea typeface="微软雅黑" panose="020B0503020204020204" pitchFamily="34" charset="-122"/>
                          <a:cs typeface="Times New Roman" panose="02020603050405020304"/>
                        </a:rPr>
                        <a:t>文明结婚、集体婚礼、公葬、追悼会等新式婚丧礼节纷纷出现</a:t>
                      </a:r>
                      <a:endParaRPr lang="zh-CN" sz="1400" kern="100">
                        <a:solidFill>
                          <a:srgbClr val="000000"/>
                        </a:solidFill>
                        <a:latin typeface="+mj-lt"/>
                        <a:ea typeface="方正书宋_GBK"/>
                        <a:cs typeface="Times New Roman" panose="02020603050405020304"/>
                      </a:endParaRPr>
                    </a:p>
                  </a:txBody>
                  <a:tcPr marL="32564" marR="32564"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vMerge="1">
                  <a:txBody>
                    <a:bodyPr/>
                    <a:lstStyle/>
                    <a:p>
                      <a:endParaRPr lang="zh-CN"/>
                    </a:p>
                  </a:txBody>
                  <a:tcPr/>
                </a:tc>
                <a:extLst>
                  <a:ext uri="{0D108BD9-81ED-4DB2-BD59-A6C34878D82A}">
                    <a16:rowId xmlns:a16="http://schemas.microsoft.com/office/drawing/2014/main" val="10004"/>
                  </a:ext>
                </a:extLst>
              </a:tr>
              <a:tr h="233830">
                <a:tc vMerge="1">
                  <a:txBody>
                    <a:bodyPr/>
                    <a:lstStyle/>
                    <a:p>
                      <a:endParaRPr lang="zh-CN"/>
                    </a:p>
                  </a:txBody>
                  <a:tcPr/>
                </a:tc>
                <a:tc>
                  <a:txBody>
                    <a:bodyPr/>
                    <a:lstStyle/>
                    <a:p>
                      <a:pPr algn="ctr">
                        <a:lnSpc>
                          <a:spcPct val="150000"/>
                        </a:lnSpc>
                        <a:spcAft>
                          <a:spcPts val="0"/>
                        </a:spcAft>
                      </a:pPr>
                      <a:r>
                        <a:rPr lang="zh-CN" sz="1400" kern="100">
                          <a:solidFill>
                            <a:srgbClr val="000000"/>
                          </a:solidFill>
                          <a:latin typeface="+mj-lt"/>
                          <a:ea typeface="微软雅黑" panose="020B0503020204020204" pitchFamily="34" charset="-122"/>
                          <a:cs typeface="Times New Roman" panose="02020603050405020304"/>
                        </a:rPr>
                        <a:t>娱乐</a:t>
                      </a:r>
                      <a:endParaRPr lang="zh-CN" sz="1400" kern="10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a:solidFill>
                            <a:srgbClr val="000000"/>
                          </a:solidFill>
                          <a:latin typeface="+mj-lt"/>
                          <a:ea typeface="微软雅黑" panose="020B0503020204020204" pitchFamily="34" charset="-122"/>
                          <a:cs typeface="Times New Roman" panose="02020603050405020304"/>
                        </a:rPr>
                        <a:t>公园、咖啡馆在大都市风行一时</a:t>
                      </a:r>
                      <a:endParaRPr lang="zh-CN" sz="1400" kern="100">
                        <a:solidFill>
                          <a:srgbClr val="000000"/>
                        </a:solidFill>
                        <a:latin typeface="+mj-lt"/>
                        <a:ea typeface="方正书宋_GBK"/>
                        <a:cs typeface="Times New Roman" panose="02020603050405020304"/>
                      </a:endParaRPr>
                    </a:p>
                  </a:txBody>
                  <a:tcPr marL="32564" marR="32564"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vMerge="1">
                  <a:txBody>
                    <a:bodyPr/>
                    <a:lstStyle/>
                    <a:p>
                      <a:endParaRPr lang="zh-CN"/>
                    </a:p>
                  </a:txBody>
                  <a:tcPr/>
                </a:tc>
                <a:extLst>
                  <a:ext uri="{0D108BD9-81ED-4DB2-BD59-A6C34878D82A}">
                    <a16:rowId xmlns:a16="http://schemas.microsoft.com/office/drawing/2014/main" val="10005"/>
                  </a:ext>
                </a:extLst>
              </a:tr>
              <a:tr h="233830">
                <a:tc vMerge="1">
                  <a:txBody>
                    <a:bodyPr/>
                    <a:lstStyle/>
                    <a:p>
                      <a:endParaRPr lang="zh-CN"/>
                    </a:p>
                  </a:txBody>
                  <a:tcPr/>
                </a:tc>
                <a:tc>
                  <a:txBody>
                    <a:bodyPr/>
                    <a:lstStyle/>
                    <a:p>
                      <a:pPr algn="ctr">
                        <a:lnSpc>
                          <a:spcPct val="150000"/>
                        </a:lnSpc>
                        <a:spcAft>
                          <a:spcPts val="0"/>
                        </a:spcAft>
                      </a:pPr>
                      <a:r>
                        <a:rPr lang="zh-CN" sz="1400" kern="100">
                          <a:solidFill>
                            <a:srgbClr val="000000"/>
                          </a:solidFill>
                          <a:latin typeface="+mj-lt"/>
                          <a:ea typeface="微软雅黑" panose="020B0503020204020204" pitchFamily="34" charset="-122"/>
                          <a:cs typeface="Times New Roman" panose="02020603050405020304"/>
                        </a:rPr>
                        <a:t>服饰</a:t>
                      </a:r>
                      <a:endParaRPr lang="zh-CN" sz="1400" kern="10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mj-lt"/>
                          <a:ea typeface="微软雅黑" panose="020B0503020204020204" pitchFamily="34" charset="-122"/>
                          <a:cs typeface="Times New Roman" panose="02020603050405020304"/>
                        </a:rPr>
                        <a:t>旗袍、中山装等具有民族风情的服装受人青睐</a:t>
                      </a:r>
                      <a:endParaRPr lang="zh-CN" sz="1400" kern="100" dirty="0">
                        <a:solidFill>
                          <a:srgbClr val="000000"/>
                        </a:solidFill>
                        <a:latin typeface="+mj-lt"/>
                        <a:ea typeface="方正书宋_GBK"/>
                        <a:cs typeface="Times New Roman" panose="02020603050405020304"/>
                      </a:endParaRPr>
                    </a:p>
                  </a:txBody>
                  <a:tcPr marL="32564" marR="32564"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vMerge="1">
                  <a:txBody>
                    <a:bodyPr/>
                    <a:lstStyle/>
                    <a:p>
                      <a:endParaRPr lang="zh-CN"/>
                    </a:p>
                  </a:txBody>
                  <a:tcPr/>
                </a:tc>
                <a:extLst>
                  <a:ext uri="{0D108BD9-81ED-4DB2-BD59-A6C34878D82A}">
                    <a16:rowId xmlns:a16="http://schemas.microsoft.com/office/drawing/2014/main" val="10006"/>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0-#ppt_w/2"/>
                                          </p:val>
                                        </p:tav>
                                        <p:tav tm="100000">
                                          <p:val>
                                            <p:strVal val="#ppt_x"/>
                                          </p:val>
                                        </p:tav>
                                      </p:tavLst>
                                    </p:anim>
                                    <p:anim calcmode="lin" valueType="num">
                                      <p:cBhvr additive="base">
                                        <p:cTn id="12"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up)">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11"/>
          <p:cNvSpPr/>
          <p:nvPr/>
        </p:nvSpPr>
        <p:spPr>
          <a:xfrm>
            <a:off x="476250" y="1155700"/>
            <a:ext cx="8210550" cy="2719949"/>
          </a:xfrm>
          <a:prstGeom prst="rect">
            <a:avLst/>
          </a:prstGeom>
          <a:solidFill>
            <a:schemeClr val="bg1">
              <a:lumMod val="95000"/>
            </a:schemeClr>
          </a:solidFill>
          <a:ln>
            <a:no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7"/>
          <p:cNvGrpSpPr/>
          <p:nvPr/>
        </p:nvGrpSpPr>
        <p:grpSpPr>
          <a:xfrm>
            <a:off x="4041487" y="706582"/>
            <a:ext cx="1019463" cy="442035"/>
            <a:chOff x="3768437" y="706582"/>
            <a:chExt cx="1019463" cy="442035"/>
          </a:xfrm>
        </p:grpSpPr>
        <p:sp>
          <p:nvSpPr>
            <p:cNvPr id="5" name="文本框 4"/>
            <p:cNvSpPr txBox="1"/>
            <p:nvPr/>
          </p:nvSpPr>
          <p:spPr>
            <a:xfrm>
              <a:off x="3768437" y="706582"/>
              <a:ext cx="893441" cy="442035"/>
            </a:xfrm>
            <a:prstGeom prst="rect">
              <a:avLst/>
            </a:prstGeom>
            <a:noFill/>
          </p:spPr>
          <p:txBody>
            <a:bodyPr wrap="none" lIns="36000" tIns="36000" rIns="36000" bIns="36000" rtlCol="0">
              <a:spAutoFit/>
            </a:bodyPr>
            <a:lstStyle/>
            <a:p>
              <a:pPr algn="ctr">
                <a:lnSpc>
                  <a:spcPct val="150000"/>
                </a:lnSpc>
              </a:pPr>
              <a:r>
                <a:rPr lang="zh-CN" altLang="en-US" sz="1600" b="1" dirty="0">
                  <a:solidFill>
                    <a:srgbClr val="DE7538"/>
                  </a:solidFill>
                  <a:latin typeface="微软雅黑" panose="020B0503020204020204" pitchFamily="34" charset="-122"/>
                  <a:ea typeface="微软雅黑" panose="020B0503020204020204" pitchFamily="34" charset="-122"/>
                </a:rPr>
                <a:t>思维</a:t>
              </a:r>
              <a:r>
                <a:rPr lang="zh-CN" altLang="en-US" sz="1600" dirty="0">
                  <a:latin typeface="微软雅黑" panose="020B0503020204020204" pitchFamily="34" charset="-122"/>
                  <a:ea typeface="微软雅黑" panose="020B0503020204020204" pitchFamily="34" charset="-122"/>
                </a:rPr>
                <a:t>拓展</a:t>
              </a:r>
            </a:p>
          </p:txBody>
        </p:sp>
        <p:cxnSp>
          <p:nvCxnSpPr>
            <p:cNvPr id="6" name="直接箭头连接符 5"/>
            <p:cNvCxnSpPr>
              <a:stCxn id="5" idx="3"/>
            </p:cNvCxnSpPr>
            <p:nvPr/>
          </p:nvCxnSpPr>
          <p:spPr>
            <a:xfrm>
              <a:off x="4661878" y="927600"/>
              <a:ext cx="126022" cy="113800"/>
            </a:xfrm>
            <a:prstGeom prst="straightConnector1">
              <a:avLst/>
            </a:prstGeom>
            <a:ln>
              <a:solidFill>
                <a:srgbClr val="DE7538"/>
              </a:solidFill>
              <a:tailEnd type="triangle"/>
            </a:ln>
          </p:spPr>
          <p:style>
            <a:lnRef idx="1">
              <a:schemeClr val="accent1"/>
            </a:lnRef>
            <a:fillRef idx="0">
              <a:schemeClr val="accent1"/>
            </a:fillRef>
            <a:effectRef idx="0">
              <a:schemeClr val="accent1"/>
            </a:effectRef>
            <a:fontRef idx="minor">
              <a:schemeClr val="tx1"/>
            </a:fontRef>
          </p:style>
        </p:cxnSp>
      </p:grpSp>
      <p:sp>
        <p:nvSpPr>
          <p:cNvPr id="9" name="文本框 8"/>
          <p:cNvSpPr txBox="1"/>
          <p:nvPr/>
        </p:nvSpPr>
        <p:spPr>
          <a:xfrm>
            <a:off x="561238" y="1390664"/>
            <a:ext cx="7963784" cy="2334861"/>
          </a:xfrm>
          <a:prstGeom prst="rect">
            <a:avLst/>
          </a:prstGeom>
          <a:noFill/>
        </p:spPr>
        <p:txBody>
          <a:bodyPr wrap="square" lIns="36000" tIns="36000" rIns="36000" bIns="36000" rtlCol="0">
            <a:spAutoFit/>
          </a:bodyPr>
          <a:lstStyle/>
          <a:p>
            <a:pPr>
              <a:lnSpc>
                <a:spcPct val="150000"/>
              </a:lnSpc>
            </a:pPr>
            <a:r>
              <a:rPr lang="zh-CN" altLang="en-US" sz="1400" b="1" dirty="0">
                <a:solidFill>
                  <a:srgbClr val="DE7538"/>
                </a:solidFill>
              </a:rPr>
              <a:t>拓展一　中国近代化探索的特点是什么</a:t>
            </a:r>
            <a:r>
              <a:rPr lang="en-US" sz="1400" b="1" dirty="0">
                <a:solidFill>
                  <a:srgbClr val="DE7538"/>
                </a:solidFill>
              </a:rPr>
              <a:t>?</a:t>
            </a:r>
            <a:endParaRPr lang="zh-CN" altLang="en-US" sz="1400" b="1" dirty="0">
              <a:solidFill>
                <a:srgbClr val="DE7538"/>
              </a:solidFill>
            </a:endParaRPr>
          </a:p>
          <a:p>
            <a:pPr>
              <a:lnSpc>
                <a:spcPct val="150000"/>
              </a:lnSpc>
            </a:pPr>
            <a:r>
              <a:rPr lang="zh-CN" altLang="en-US" sz="1400" dirty="0"/>
              <a:t>中国近代化的过程</a:t>
            </a:r>
            <a:r>
              <a:rPr lang="en-US" sz="1400" dirty="0"/>
              <a:t>,</a:t>
            </a:r>
            <a:r>
              <a:rPr lang="zh-CN" altLang="en-US" sz="1400" dirty="0"/>
              <a:t>即向西方学习、探索救国救民道路的过程。</a:t>
            </a:r>
          </a:p>
          <a:p>
            <a:pPr>
              <a:lnSpc>
                <a:spcPct val="150000"/>
              </a:lnSpc>
            </a:pPr>
            <a:r>
              <a:rPr lang="en-US" sz="1400" dirty="0"/>
              <a:t>(1)</a:t>
            </a:r>
            <a:r>
              <a:rPr lang="zh-CN" altLang="en-US" sz="1400" dirty="0"/>
              <a:t>第一阶段侧重于学习西方的技术</a:t>
            </a:r>
            <a:r>
              <a:rPr lang="en-US" sz="1400" dirty="0"/>
              <a:t>,</a:t>
            </a:r>
            <a:r>
              <a:rPr lang="zh-CN" altLang="en-US" sz="1400" dirty="0"/>
              <a:t>如洋务运动。</a:t>
            </a:r>
          </a:p>
          <a:p>
            <a:pPr>
              <a:lnSpc>
                <a:spcPct val="150000"/>
              </a:lnSpc>
            </a:pPr>
            <a:r>
              <a:rPr lang="en-US" sz="1400" dirty="0"/>
              <a:t>(2)</a:t>
            </a:r>
            <a:r>
              <a:rPr lang="zh-CN" altLang="en-US" sz="1400" dirty="0"/>
              <a:t>第二阶段侧重于学习西方的政治制度</a:t>
            </a:r>
            <a:r>
              <a:rPr lang="en-US" sz="1400" dirty="0"/>
              <a:t>,</a:t>
            </a:r>
            <a:r>
              <a:rPr lang="zh-CN" altLang="en-US" sz="1400" dirty="0"/>
              <a:t>如戊戌变法和辛亥革命。</a:t>
            </a:r>
          </a:p>
          <a:p>
            <a:pPr>
              <a:lnSpc>
                <a:spcPct val="150000"/>
              </a:lnSpc>
            </a:pPr>
            <a:r>
              <a:rPr lang="en-US" sz="1400" dirty="0"/>
              <a:t>(3)</a:t>
            </a:r>
            <a:r>
              <a:rPr lang="zh-CN" altLang="en-US" sz="1400" dirty="0"/>
              <a:t>第三阶段侧重于学习西方的思想文化</a:t>
            </a:r>
            <a:r>
              <a:rPr lang="en-US" sz="1400" dirty="0"/>
              <a:t>,</a:t>
            </a:r>
            <a:r>
              <a:rPr lang="zh-CN" altLang="en-US" sz="1400" dirty="0"/>
              <a:t>如新文化运动。</a:t>
            </a:r>
          </a:p>
          <a:p>
            <a:pPr>
              <a:lnSpc>
                <a:spcPct val="150000"/>
              </a:lnSpc>
            </a:pPr>
            <a:r>
              <a:rPr lang="zh-CN" altLang="en-US" sz="1400" dirty="0"/>
              <a:t>　　从整体上看</a:t>
            </a:r>
            <a:r>
              <a:rPr lang="en-US" sz="1400" dirty="0"/>
              <a:t>,</a:t>
            </a:r>
            <a:r>
              <a:rPr lang="zh-CN" altLang="en-US" sz="1400" dirty="0"/>
              <a:t>中国近代化探索的特点是由器物到制度再到思想文化</a:t>
            </a:r>
            <a:r>
              <a:rPr lang="en-US" sz="1400" dirty="0"/>
              <a:t>,</a:t>
            </a:r>
            <a:r>
              <a:rPr lang="zh-CN" altLang="en-US" sz="1400" dirty="0"/>
              <a:t>层层递进、由表及里、逐渐深入</a:t>
            </a:r>
            <a:r>
              <a:rPr lang="en-US" sz="1400" dirty="0"/>
              <a:t>(</a:t>
            </a:r>
            <a:r>
              <a:rPr lang="zh-CN" altLang="en-US" sz="1400" dirty="0"/>
              <a:t>从经济变革到政治变革再到思想文化变革或从学习西方技术到改变封建制度再到解放思想</a:t>
            </a:r>
            <a:r>
              <a:rPr lang="en-US" sz="1400" dirty="0"/>
              <a:t>)</a:t>
            </a:r>
            <a:r>
              <a:rPr lang="zh-CN" altLang="en-US" sz="1400" dirty="0"/>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par>
                                <p:cTn id="13" presetID="22" presetClass="entr" presetSubtype="1" fill="hold" nodeType="withEffect">
                                  <p:stCondLst>
                                    <p:cond delay="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wipe(up)">
                                      <p:cBhvr>
                                        <p:cTn id="15" dur="500"/>
                                        <p:tgtEl>
                                          <p:spTgt spid="9">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nodeType="clickEffect">
                                  <p:stCondLst>
                                    <p:cond delay="0"/>
                                  </p:stCondLst>
                                  <p:childTnLst>
                                    <p:set>
                                      <p:cBhvr>
                                        <p:cTn id="19" dur="1" fill="hold">
                                          <p:stCondLst>
                                            <p:cond delay="0"/>
                                          </p:stCondLst>
                                        </p:cTn>
                                        <p:tgtEl>
                                          <p:spTgt spid="9">
                                            <p:txEl>
                                              <p:pRg st="1" end="1"/>
                                            </p:txEl>
                                          </p:spTgt>
                                        </p:tgtEl>
                                        <p:attrNameLst>
                                          <p:attrName>style.visibility</p:attrName>
                                        </p:attrNameLst>
                                      </p:cBhvr>
                                      <p:to>
                                        <p:strVal val="visible"/>
                                      </p:to>
                                    </p:set>
                                    <p:animEffect transition="in" filter="wipe(up)">
                                      <p:cBhvr>
                                        <p:cTn id="20" dur="500"/>
                                        <p:tgtEl>
                                          <p:spTgt spid="9">
                                            <p:txEl>
                                              <p:pRg st="1" end="1"/>
                                            </p:txEl>
                                          </p:spTgt>
                                        </p:tgtEl>
                                      </p:cBhvr>
                                    </p:animEffect>
                                  </p:childTnLst>
                                </p:cTn>
                              </p:par>
                              <p:par>
                                <p:cTn id="21" presetID="22" presetClass="entr" presetSubtype="1" fill="hold" nodeType="withEffect">
                                  <p:stCondLst>
                                    <p:cond delay="0"/>
                                  </p:stCondLst>
                                  <p:childTnLst>
                                    <p:set>
                                      <p:cBhvr>
                                        <p:cTn id="22" dur="1" fill="hold">
                                          <p:stCondLst>
                                            <p:cond delay="0"/>
                                          </p:stCondLst>
                                        </p:cTn>
                                        <p:tgtEl>
                                          <p:spTgt spid="9">
                                            <p:txEl>
                                              <p:pRg st="2" end="2"/>
                                            </p:txEl>
                                          </p:spTgt>
                                        </p:tgtEl>
                                        <p:attrNameLst>
                                          <p:attrName>style.visibility</p:attrName>
                                        </p:attrNameLst>
                                      </p:cBhvr>
                                      <p:to>
                                        <p:strVal val="visible"/>
                                      </p:to>
                                    </p:set>
                                    <p:animEffect transition="in" filter="wipe(up)">
                                      <p:cBhvr>
                                        <p:cTn id="23" dur="500"/>
                                        <p:tgtEl>
                                          <p:spTgt spid="9">
                                            <p:txEl>
                                              <p:pRg st="2" end="2"/>
                                            </p:txEl>
                                          </p:spTgt>
                                        </p:tgtEl>
                                      </p:cBhvr>
                                    </p:animEffect>
                                  </p:childTnLst>
                                </p:cTn>
                              </p:par>
                              <p:par>
                                <p:cTn id="24" presetID="22" presetClass="entr" presetSubtype="1" fill="hold" nodeType="withEffect">
                                  <p:stCondLst>
                                    <p:cond delay="0"/>
                                  </p:stCondLst>
                                  <p:childTnLst>
                                    <p:set>
                                      <p:cBhvr>
                                        <p:cTn id="25" dur="1" fill="hold">
                                          <p:stCondLst>
                                            <p:cond delay="0"/>
                                          </p:stCondLst>
                                        </p:cTn>
                                        <p:tgtEl>
                                          <p:spTgt spid="9">
                                            <p:txEl>
                                              <p:pRg st="3" end="3"/>
                                            </p:txEl>
                                          </p:spTgt>
                                        </p:tgtEl>
                                        <p:attrNameLst>
                                          <p:attrName>style.visibility</p:attrName>
                                        </p:attrNameLst>
                                      </p:cBhvr>
                                      <p:to>
                                        <p:strVal val="visible"/>
                                      </p:to>
                                    </p:set>
                                    <p:animEffect transition="in" filter="wipe(up)">
                                      <p:cBhvr>
                                        <p:cTn id="26" dur="500"/>
                                        <p:tgtEl>
                                          <p:spTgt spid="9">
                                            <p:txEl>
                                              <p:pRg st="3" end="3"/>
                                            </p:txEl>
                                          </p:spTgt>
                                        </p:tgtEl>
                                      </p:cBhvr>
                                    </p:animEffect>
                                  </p:childTnLst>
                                </p:cTn>
                              </p:par>
                              <p:par>
                                <p:cTn id="27" presetID="22" presetClass="entr" presetSubtype="1" fill="hold" nodeType="withEffect">
                                  <p:stCondLst>
                                    <p:cond delay="0"/>
                                  </p:stCondLst>
                                  <p:childTnLst>
                                    <p:set>
                                      <p:cBhvr>
                                        <p:cTn id="28" dur="1" fill="hold">
                                          <p:stCondLst>
                                            <p:cond delay="0"/>
                                          </p:stCondLst>
                                        </p:cTn>
                                        <p:tgtEl>
                                          <p:spTgt spid="9">
                                            <p:txEl>
                                              <p:pRg st="4" end="4"/>
                                            </p:txEl>
                                          </p:spTgt>
                                        </p:tgtEl>
                                        <p:attrNameLst>
                                          <p:attrName>style.visibility</p:attrName>
                                        </p:attrNameLst>
                                      </p:cBhvr>
                                      <p:to>
                                        <p:strVal val="visible"/>
                                      </p:to>
                                    </p:set>
                                    <p:animEffect transition="in" filter="wipe(up)">
                                      <p:cBhvr>
                                        <p:cTn id="29" dur="500"/>
                                        <p:tgtEl>
                                          <p:spTgt spid="9">
                                            <p:txEl>
                                              <p:pRg st="4" end="4"/>
                                            </p:txEl>
                                          </p:spTgt>
                                        </p:tgtEl>
                                      </p:cBhvr>
                                    </p:animEffect>
                                  </p:childTnLst>
                                </p:cTn>
                              </p:par>
                              <p:par>
                                <p:cTn id="30" presetID="22" presetClass="entr" presetSubtype="1" fill="hold" nodeType="withEffect">
                                  <p:stCondLst>
                                    <p:cond delay="0"/>
                                  </p:stCondLst>
                                  <p:childTnLst>
                                    <p:set>
                                      <p:cBhvr>
                                        <p:cTn id="31" dur="1" fill="hold">
                                          <p:stCondLst>
                                            <p:cond delay="0"/>
                                          </p:stCondLst>
                                        </p:cTn>
                                        <p:tgtEl>
                                          <p:spTgt spid="9">
                                            <p:txEl>
                                              <p:pRg st="5" end="5"/>
                                            </p:txEl>
                                          </p:spTgt>
                                        </p:tgtEl>
                                        <p:attrNameLst>
                                          <p:attrName>style.visibility</p:attrName>
                                        </p:attrNameLst>
                                      </p:cBhvr>
                                      <p:to>
                                        <p:strVal val="visible"/>
                                      </p:to>
                                    </p:set>
                                    <p:animEffect transition="in" filter="wipe(up)">
                                      <p:cBhvr>
                                        <p:cTn id="32" dur="500"/>
                                        <p:tgtEl>
                                          <p:spTgt spid="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11"/>
          <p:cNvSpPr/>
          <p:nvPr/>
        </p:nvSpPr>
        <p:spPr>
          <a:xfrm>
            <a:off x="476250" y="1155700"/>
            <a:ext cx="8210550" cy="2719949"/>
          </a:xfrm>
          <a:prstGeom prst="rect">
            <a:avLst/>
          </a:prstGeom>
          <a:solidFill>
            <a:schemeClr val="bg1">
              <a:lumMod val="95000"/>
            </a:schemeClr>
          </a:solidFill>
          <a:ln>
            <a:no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561238" y="1390664"/>
            <a:ext cx="7963784" cy="1365365"/>
          </a:xfrm>
          <a:prstGeom prst="rect">
            <a:avLst/>
          </a:prstGeom>
          <a:noFill/>
        </p:spPr>
        <p:txBody>
          <a:bodyPr wrap="square" lIns="36000" tIns="36000" rIns="36000" bIns="36000" rtlCol="0">
            <a:spAutoFit/>
          </a:bodyPr>
          <a:lstStyle/>
          <a:p>
            <a:pPr>
              <a:lnSpc>
                <a:spcPct val="150000"/>
              </a:lnSpc>
            </a:pPr>
            <a:r>
              <a:rPr lang="zh-CN" altLang="en-US" sz="1400" b="1" dirty="0">
                <a:solidFill>
                  <a:srgbClr val="DE7538"/>
                </a:solidFill>
              </a:rPr>
              <a:t>拓展二　中国近代化的基本动力是什么</a:t>
            </a:r>
            <a:r>
              <a:rPr lang="en-US" sz="1400" b="1" dirty="0">
                <a:solidFill>
                  <a:srgbClr val="DE7538"/>
                </a:solidFill>
              </a:rPr>
              <a:t>?</a:t>
            </a:r>
            <a:r>
              <a:rPr lang="zh-CN" altLang="en-US" sz="1400" b="1" dirty="0">
                <a:solidFill>
                  <a:srgbClr val="DE7538"/>
                </a:solidFill>
              </a:rPr>
              <a:t>中国近代化历程与西方近代化历程有何不同</a:t>
            </a:r>
            <a:r>
              <a:rPr lang="en-US" sz="1400" b="1" dirty="0">
                <a:solidFill>
                  <a:srgbClr val="DE7538"/>
                </a:solidFill>
              </a:rPr>
              <a:t>?</a:t>
            </a:r>
            <a:endParaRPr lang="zh-CN" altLang="en-US" sz="1400" b="1" dirty="0">
              <a:solidFill>
                <a:srgbClr val="DE7538"/>
              </a:solidFill>
            </a:endParaRPr>
          </a:p>
          <a:p>
            <a:pPr>
              <a:lnSpc>
                <a:spcPct val="150000"/>
              </a:lnSpc>
            </a:pPr>
            <a:r>
              <a:rPr lang="en-US" sz="1400" dirty="0"/>
              <a:t>(1)</a:t>
            </a:r>
            <a:r>
              <a:rPr lang="zh-CN" altLang="en-US" sz="1400" dirty="0"/>
              <a:t>基本动力</a:t>
            </a:r>
            <a:r>
              <a:rPr lang="en-US" sz="1400" dirty="0"/>
              <a:t>:</a:t>
            </a:r>
            <a:r>
              <a:rPr lang="zh-CN" altLang="en-US" sz="1400" dirty="0"/>
              <a:t>救亡图存</a:t>
            </a:r>
            <a:r>
              <a:rPr lang="en-US" sz="1400" dirty="0"/>
              <a:t>,</a:t>
            </a:r>
            <a:r>
              <a:rPr lang="zh-CN" altLang="en-US" sz="1400" dirty="0"/>
              <a:t>实现民族独立</a:t>
            </a:r>
            <a:r>
              <a:rPr lang="en-US" sz="1400" dirty="0"/>
              <a:t>,</a:t>
            </a:r>
            <a:r>
              <a:rPr lang="zh-CN" altLang="en-US" sz="1400" dirty="0"/>
              <a:t>国家富强。</a:t>
            </a:r>
          </a:p>
          <a:p>
            <a:pPr>
              <a:lnSpc>
                <a:spcPct val="150000"/>
              </a:lnSpc>
            </a:pPr>
            <a:r>
              <a:rPr lang="en-US" sz="1400" dirty="0"/>
              <a:t>(2)</a:t>
            </a:r>
            <a:r>
              <a:rPr lang="zh-CN" altLang="en-US" sz="1400" dirty="0"/>
              <a:t>不同</a:t>
            </a:r>
            <a:r>
              <a:rPr lang="en-US" sz="1400" dirty="0"/>
              <a:t>:</a:t>
            </a:r>
            <a:r>
              <a:rPr lang="zh-CN" altLang="en-US" sz="1400" dirty="0"/>
              <a:t>中国由技术变革到政治制度变革再到思想变革</a:t>
            </a:r>
            <a:r>
              <a:rPr lang="en-US" sz="1400" dirty="0"/>
              <a:t>;</a:t>
            </a:r>
            <a:r>
              <a:rPr lang="zh-CN" altLang="en-US" sz="1400" dirty="0"/>
              <a:t>西方是从思想变革到政治制度变革再到技术变革</a:t>
            </a:r>
            <a:r>
              <a:rPr lang="en-US" sz="1400" dirty="0"/>
              <a:t>,</a:t>
            </a:r>
            <a:r>
              <a:rPr lang="zh-CN" altLang="en-US" sz="1400" dirty="0"/>
              <a:t>中国近代化历程正好相反。</a:t>
            </a:r>
            <a:endParaRPr lang="en-US" altLang="zh-CN" sz="1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22" presetClass="entr" presetSubtype="1" fill="hold" nodeType="withEffect">
                                  <p:stCondLst>
                                    <p:cond delay="0"/>
                                  </p:stCondLst>
                                  <p:childTnLst>
                                    <p:set>
                                      <p:cBhvr>
                                        <p:cTn id="9" dur="1" fill="hold">
                                          <p:stCondLst>
                                            <p:cond delay="0"/>
                                          </p:stCondLst>
                                        </p:cTn>
                                        <p:tgtEl>
                                          <p:spTgt spid="9">
                                            <p:txEl>
                                              <p:pRg st="0" end="0"/>
                                            </p:txEl>
                                          </p:spTgt>
                                        </p:tgtEl>
                                        <p:attrNameLst>
                                          <p:attrName>style.visibility</p:attrName>
                                        </p:attrNameLst>
                                      </p:cBhvr>
                                      <p:to>
                                        <p:strVal val="visible"/>
                                      </p:to>
                                    </p:set>
                                    <p:animEffect transition="in" filter="wipe(up)">
                                      <p:cBhvr>
                                        <p:cTn id="10" dur="500"/>
                                        <p:tgtEl>
                                          <p:spTgt spid="9">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nodeType="clickEffect">
                                  <p:stCondLst>
                                    <p:cond delay="0"/>
                                  </p:stCondLst>
                                  <p:childTnLst>
                                    <p:set>
                                      <p:cBhvr>
                                        <p:cTn id="14" dur="1" fill="hold">
                                          <p:stCondLst>
                                            <p:cond delay="0"/>
                                          </p:stCondLst>
                                        </p:cTn>
                                        <p:tgtEl>
                                          <p:spTgt spid="9">
                                            <p:txEl>
                                              <p:pRg st="1" end="1"/>
                                            </p:txEl>
                                          </p:spTgt>
                                        </p:tgtEl>
                                        <p:attrNameLst>
                                          <p:attrName>style.visibility</p:attrName>
                                        </p:attrNameLst>
                                      </p:cBhvr>
                                      <p:to>
                                        <p:strVal val="visible"/>
                                      </p:to>
                                    </p:set>
                                    <p:animEffect transition="in" filter="wipe(up)">
                                      <p:cBhvr>
                                        <p:cTn id="15" dur="500"/>
                                        <p:tgtEl>
                                          <p:spTgt spid="9">
                                            <p:txEl>
                                              <p:pRg st="1" end="1"/>
                                            </p:txEl>
                                          </p:spTgt>
                                        </p:tgtEl>
                                      </p:cBhvr>
                                    </p:animEffect>
                                  </p:childTnLst>
                                </p:cTn>
                              </p:par>
                              <p:par>
                                <p:cTn id="16" presetID="22" presetClass="entr" presetSubtype="1" fill="hold" nodeType="withEffect">
                                  <p:stCondLst>
                                    <p:cond delay="0"/>
                                  </p:stCondLst>
                                  <p:childTnLst>
                                    <p:set>
                                      <p:cBhvr>
                                        <p:cTn id="17" dur="1" fill="hold">
                                          <p:stCondLst>
                                            <p:cond delay="0"/>
                                          </p:stCondLst>
                                        </p:cTn>
                                        <p:tgtEl>
                                          <p:spTgt spid="9">
                                            <p:txEl>
                                              <p:pRg st="2" end="2"/>
                                            </p:txEl>
                                          </p:spTgt>
                                        </p:tgtEl>
                                        <p:attrNameLst>
                                          <p:attrName>style.visibility</p:attrName>
                                        </p:attrNameLst>
                                      </p:cBhvr>
                                      <p:to>
                                        <p:strVal val="visible"/>
                                      </p:to>
                                    </p:set>
                                    <p:animEffect transition="in" filter="wipe(up)">
                                      <p:cBhvr>
                                        <p:cTn id="18" dur="500"/>
                                        <p:tgtEl>
                                          <p:spTgt spid="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11"/>
          <p:cNvSpPr/>
          <p:nvPr/>
        </p:nvSpPr>
        <p:spPr>
          <a:xfrm>
            <a:off x="476250" y="1155700"/>
            <a:ext cx="8210550" cy="2973168"/>
          </a:xfrm>
          <a:prstGeom prst="rect">
            <a:avLst/>
          </a:prstGeom>
          <a:solidFill>
            <a:schemeClr val="bg1">
              <a:lumMod val="95000"/>
            </a:schemeClr>
          </a:solidFill>
          <a:ln>
            <a:no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624544" y="1376596"/>
            <a:ext cx="7865310" cy="2658026"/>
          </a:xfrm>
          <a:prstGeom prst="rect">
            <a:avLst/>
          </a:prstGeom>
          <a:noFill/>
        </p:spPr>
        <p:txBody>
          <a:bodyPr wrap="square" lIns="36000" tIns="36000" rIns="36000" bIns="36000" rtlCol="0">
            <a:spAutoFit/>
          </a:bodyPr>
          <a:lstStyle/>
          <a:p>
            <a:pPr>
              <a:lnSpc>
                <a:spcPct val="150000"/>
              </a:lnSpc>
            </a:pPr>
            <a:r>
              <a:rPr lang="zh-CN" altLang="en-US" sz="1400" b="1" dirty="0">
                <a:solidFill>
                  <a:srgbClr val="DE7538"/>
                </a:solidFill>
              </a:rPr>
              <a:t>拓展三　依据当时的中国国情</a:t>
            </a:r>
            <a:r>
              <a:rPr lang="en-US" sz="1400" b="1" dirty="0">
                <a:solidFill>
                  <a:srgbClr val="DE7538"/>
                </a:solidFill>
              </a:rPr>
              <a:t>,</a:t>
            </a:r>
            <a:r>
              <a:rPr lang="zh-CN" altLang="en-US" sz="1400" b="1" dirty="0">
                <a:solidFill>
                  <a:srgbClr val="DE7538"/>
                </a:solidFill>
              </a:rPr>
              <a:t>你认为阻碍中国近代化进程的主要因素有哪些</a:t>
            </a:r>
            <a:r>
              <a:rPr lang="en-US" sz="1400" b="1" dirty="0">
                <a:solidFill>
                  <a:srgbClr val="DE7538"/>
                </a:solidFill>
              </a:rPr>
              <a:t>?</a:t>
            </a:r>
            <a:r>
              <a:rPr lang="zh-CN" altLang="en-US" sz="1400" b="1" dirty="0">
                <a:solidFill>
                  <a:srgbClr val="DE7538"/>
                </a:solidFill>
              </a:rPr>
              <a:t>中国近代化探索的</a:t>
            </a:r>
          </a:p>
          <a:p>
            <a:pPr>
              <a:lnSpc>
                <a:spcPct val="150000"/>
              </a:lnSpc>
            </a:pPr>
            <a:r>
              <a:rPr lang="zh-CN" altLang="en-US" sz="1400" b="1" dirty="0">
                <a:solidFill>
                  <a:srgbClr val="DE7538"/>
                </a:solidFill>
              </a:rPr>
              <a:t>启示是什么</a:t>
            </a:r>
            <a:r>
              <a:rPr lang="en-US" sz="1400" b="1" dirty="0">
                <a:solidFill>
                  <a:srgbClr val="DE7538"/>
                </a:solidFill>
              </a:rPr>
              <a:t>?</a:t>
            </a:r>
            <a:endParaRPr lang="zh-CN" altLang="en-US" sz="1400" b="1" dirty="0">
              <a:solidFill>
                <a:srgbClr val="DE7538"/>
              </a:solidFill>
            </a:endParaRPr>
          </a:p>
          <a:p>
            <a:pPr>
              <a:lnSpc>
                <a:spcPct val="150000"/>
              </a:lnSpc>
            </a:pPr>
            <a:r>
              <a:rPr lang="zh-CN" altLang="en-US" sz="1400" dirty="0"/>
              <a:t>　</a:t>
            </a:r>
            <a:r>
              <a:rPr lang="en-US" sz="1400" dirty="0"/>
              <a:t>(1)</a:t>
            </a:r>
            <a:r>
              <a:rPr lang="zh-CN" altLang="en-US" sz="1400" dirty="0"/>
              <a:t>阻碍因素</a:t>
            </a:r>
            <a:r>
              <a:rPr lang="en-US" sz="1400" dirty="0"/>
              <a:t>:</a:t>
            </a:r>
            <a:r>
              <a:rPr lang="zh-CN" altLang="en-US" sz="1400" dirty="0"/>
              <a:t>帝国主义、封建主义和官僚资本主义</a:t>
            </a:r>
            <a:r>
              <a:rPr lang="en-US" sz="1400" dirty="0"/>
              <a:t>,</a:t>
            </a:r>
            <a:r>
              <a:rPr lang="zh-CN" altLang="en-US" sz="1400" dirty="0"/>
              <a:t>从根本上讲是中国半殖民地半封建的社会性质。</a:t>
            </a:r>
            <a:r>
              <a:rPr lang="en-US" sz="1400" dirty="0"/>
              <a:t>(</a:t>
            </a:r>
            <a:r>
              <a:rPr lang="zh-CN" altLang="en-US" sz="1400" dirty="0"/>
              <a:t>本国封建主义的压迫</a:t>
            </a:r>
            <a:r>
              <a:rPr lang="en-US" sz="1400" dirty="0"/>
              <a:t>,</a:t>
            </a:r>
            <a:r>
              <a:rPr lang="zh-CN" altLang="en-US" sz="1400" dirty="0"/>
              <a:t>外国资本主义的侵略和排挤</a:t>
            </a:r>
            <a:r>
              <a:rPr lang="en-US" sz="1400" dirty="0"/>
              <a:t>)</a:t>
            </a:r>
            <a:endParaRPr lang="zh-CN" altLang="en-US" sz="1400" dirty="0"/>
          </a:p>
          <a:p>
            <a:pPr>
              <a:lnSpc>
                <a:spcPct val="150000"/>
              </a:lnSpc>
            </a:pPr>
            <a:r>
              <a:rPr lang="en-US" sz="1400" dirty="0"/>
              <a:t>(2)</a:t>
            </a:r>
            <a:r>
              <a:rPr lang="zh-CN" altLang="en-US" sz="1400" dirty="0"/>
              <a:t>启示</a:t>
            </a:r>
            <a:r>
              <a:rPr lang="en-US" sz="1400" dirty="0"/>
              <a:t>:①</a:t>
            </a:r>
            <a:r>
              <a:rPr lang="zh-CN" altLang="en-US" sz="1400" dirty="0"/>
              <a:t>农民阶级、地主阶级、资产阶级不能改变中国的命运</a:t>
            </a:r>
            <a:r>
              <a:rPr lang="en-US" sz="1400" dirty="0"/>
              <a:t>,</a:t>
            </a:r>
            <a:r>
              <a:rPr lang="zh-CN" altLang="en-US" sz="1400" dirty="0"/>
              <a:t>资本主义道路在半殖民地半封建社会的中国走不通。</a:t>
            </a:r>
            <a:r>
              <a:rPr lang="en-US" sz="1400" dirty="0"/>
              <a:t>②</a:t>
            </a:r>
            <a:r>
              <a:rPr lang="zh-CN" altLang="en-US" sz="1400" dirty="0"/>
              <a:t>只有中国共产党才能救中国</a:t>
            </a:r>
            <a:r>
              <a:rPr lang="en-US" sz="1400" dirty="0"/>
              <a:t>,</a:t>
            </a:r>
            <a:r>
              <a:rPr lang="zh-CN" altLang="en-US" sz="1400" dirty="0"/>
              <a:t>只有社会主义才能发展中国。</a:t>
            </a:r>
            <a:r>
              <a:rPr lang="en-US" sz="1400" dirty="0"/>
              <a:t>③</a:t>
            </a:r>
            <a:r>
              <a:rPr lang="zh-CN" altLang="en-US" sz="1400" dirty="0"/>
              <a:t>中国人民具有自强不息、百折不挠的探索精神。</a:t>
            </a:r>
            <a:r>
              <a:rPr lang="en-US" sz="1400" dirty="0"/>
              <a:t>④</a:t>
            </a:r>
            <a:r>
              <a:rPr lang="zh-CN" altLang="en-US" sz="1400" dirty="0"/>
              <a:t>只有先独立才能实现国家的近代化。坚持改革开放、解放思想、更新观念</a:t>
            </a:r>
            <a:r>
              <a:rPr lang="en-US" sz="1400" dirty="0"/>
              <a:t>,</a:t>
            </a:r>
            <a:r>
              <a:rPr lang="zh-CN" altLang="en-US" sz="1400" dirty="0"/>
              <a:t>是实现近代化的首要条件</a:t>
            </a:r>
            <a:r>
              <a:rPr lang="en-US" sz="1400" dirty="0"/>
              <a:t>;</a:t>
            </a:r>
            <a:r>
              <a:rPr lang="zh-CN" altLang="en-US" sz="1400" dirty="0"/>
              <a:t>科教兴国是实现现代化的科学决策</a:t>
            </a:r>
            <a:r>
              <a:rPr lang="en-US" sz="1400" dirty="0"/>
              <a:t>;</a:t>
            </a:r>
            <a:r>
              <a:rPr lang="zh-CN" altLang="en-US" sz="1400" dirty="0"/>
              <a:t>等等。</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22" presetClass="entr" presetSubtype="1" fill="hold" nodeType="withEffect">
                                  <p:stCondLst>
                                    <p:cond delay="0"/>
                                  </p:stCondLst>
                                  <p:childTnLst>
                                    <p:set>
                                      <p:cBhvr>
                                        <p:cTn id="9" dur="1" fill="hold">
                                          <p:stCondLst>
                                            <p:cond delay="0"/>
                                          </p:stCondLst>
                                        </p:cTn>
                                        <p:tgtEl>
                                          <p:spTgt spid="9">
                                            <p:txEl>
                                              <p:pRg st="0" end="0"/>
                                            </p:txEl>
                                          </p:spTgt>
                                        </p:tgtEl>
                                        <p:attrNameLst>
                                          <p:attrName>style.visibility</p:attrName>
                                        </p:attrNameLst>
                                      </p:cBhvr>
                                      <p:to>
                                        <p:strVal val="visible"/>
                                      </p:to>
                                    </p:set>
                                    <p:animEffect transition="in" filter="wipe(up)">
                                      <p:cBhvr>
                                        <p:cTn id="10" dur="500"/>
                                        <p:tgtEl>
                                          <p:spTgt spid="9">
                                            <p:txEl>
                                              <p:pRg st="0" end="0"/>
                                            </p:txEl>
                                          </p:spTgt>
                                        </p:tgtEl>
                                      </p:cBhvr>
                                    </p:animEffect>
                                  </p:childTnLst>
                                </p:cTn>
                              </p:par>
                              <p:par>
                                <p:cTn id="11" presetID="22" presetClass="entr" presetSubtype="1" fill="hold" nodeType="withEffect">
                                  <p:stCondLst>
                                    <p:cond delay="0"/>
                                  </p:stCondLst>
                                  <p:childTnLst>
                                    <p:set>
                                      <p:cBhvr>
                                        <p:cTn id="12" dur="1" fill="hold">
                                          <p:stCondLst>
                                            <p:cond delay="0"/>
                                          </p:stCondLst>
                                        </p:cTn>
                                        <p:tgtEl>
                                          <p:spTgt spid="9">
                                            <p:txEl>
                                              <p:pRg st="1" end="1"/>
                                            </p:txEl>
                                          </p:spTgt>
                                        </p:tgtEl>
                                        <p:attrNameLst>
                                          <p:attrName>style.visibility</p:attrName>
                                        </p:attrNameLst>
                                      </p:cBhvr>
                                      <p:to>
                                        <p:strVal val="visible"/>
                                      </p:to>
                                    </p:set>
                                    <p:animEffect transition="in" filter="wipe(up)">
                                      <p:cBhvr>
                                        <p:cTn id="13" dur="500"/>
                                        <p:tgtEl>
                                          <p:spTgt spid="9">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1" fill="hold" nodeType="clickEffect">
                                  <p:stCondLst>
                                    <p:cond delay="0"/>
                                  </p:stCondLst>
                                  <p:childTnLst>
                                    <p:set>
                                      <p:cBhvr>
                                        <p:cTn id="17" dur="1" fill="hold">
                                          <p:stCondLst>
                                            <p:cond delay="0"/>
                                          </p:stCondLst>
                                        </p:cTn>
                                        <p:tgtEl>
                                          <p:spTgt spid="9">
                                            <p:txEl>
                                              <p:pRg st="2" end="2"/>
                                            </p:txEl>
                                          </p:spTgt>
                                        </p:tgtEl>
                                        <p:attrNameLst>
                                          <p:attrName>style.visibility</p:attrName>
                                        </p:attrNameLst>
                                      </p:cBhvr>
                                      <p:to>
                                        <p:strVal val="visible"/>
                                      </p:to>
                                    </p:set>
                                    <p:animEffect transition="in" filter="wipe(up)">
                                      <p:cBhvr>
                                        <p:cTn id="18" dur="500"/>
                                        <p:tgtEl>
                                          <p:spTgt spid="9">
                                            <p:txEl>
                                              <p:pRg st="2" end="2"/>
                                            </p:txEl>
                                          </p:spTgt>
                                        </p:tgtEl>
                                      </p:cBhvr>
                                    </p:animEffect>
                                  </p:childTnLst>
                                </p:cTn>
                              </p:par>
                              <p:par>
                                <p:cTn id="19" presetID="22" presetClass="entr" presetSubtype="1" fill="hold" nodeType="withEffect">
                                  <p:stCondLst>
                                    <p:cond delay="0"/>
                                  </p:stCondLst>
                                  <p:childTnLst>
                                    <p:set>
                                      <p:cBhvr>
                                        <p:cTn id="20" dur="1" fill="hold">
                                          <p:stCondLst>
                                            <p:cond delay="0"/>
                                          </p:stCondLst>
                                        </p:cTn>
                                        <p:tgtEl>
                                          <p:spTgt spid="9">
                                            <p:txEl>
                                              <p:pRg st="3" end="3"/>
                                            </p:txEl>
                                          </p:spTgt>
                                        </p:tgtEl>
                                        <p:attrNameLst>
                                          <p:attrName>style.visibility</p:attrName>
                                        </p:attrNameLst>
                                      </p:cBhvr>
                                      <p:to>
                                        <p:strVal val="visible"/>
                                      </p:to>
                                    </p:set>
                                    <p:animEffect transition="in" filter="wipe(up)">
                                      <p:cBhvr>
                                        <p:cTn id="21" dur="500"/>
                                        <p:tgtEl>
                                          <p:spTgt spid="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875685" y="1262316"/>
            <a:ext cx="1004894" cy="357781"/>
            <a:chOff x="941670" y="1607128"/>
            <a:chExt cx="1004894" cy="357781"/>
          </a:xfrm>
          <a:solidFill>
            <a:srgbClr val="2BA7E0"/>
          </a:solidFill>
        </p:grpSpPr>
        <p:sp>
          <p:nvSpPr>
            <p:cNvPr id="5" name="箭头: 五边形 4"/>
            <p:cNvSpPr/>
            <p:nvPr/>
          </p:nvSpPr>
          <p:spPr>
            <a:xfrm>
              <a:off x="941670" y="1685081"/>
              <a:ext cx="1004894" cy="270774"/>
            </a:xfrm>
            <a:prstGeom prst="homePlate">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997086" y="1607128"/>
              <a:ext cx="790848" cy="357781"/>
            </a:xfrm>
            <a:prstGeom prst="rect">
              <a:avLst/>
            </a:prstGeom>
            <a:noFill/>
          </p:spPr>
          <p:txBody>
            <a:bodyPr wrap="none" lIns="36000" tIns="36000" rIns="36000" bIns="36000" rtlCol="0">
              <a:spAutoFit/>
            </a:bodyPr>
            <a:lstStyle/>
            <a:p>
              <a:pPr>
                <a:lnSpc>
                  <a:spcPct val="150000"/>
                </a:lnSpc>
              </a:pPr>
              <a:r>
                <a:rPr lang="zh-CN" altLang="en-US" sz="1400" b="1" dirty="0">
                  <a:solidFill>
                    <a:schemeClr val="bg1"/>
                  </a:solidFill>
                  <a:latin typeface="微软雅黑" panose="020B0503020204020204" pitchFamily="34" charset="-122"/>
                  <a:ea typeface="微软雅黑" panose="020B0503020204020204" pitchFamily="34" charset="-122"/>
                </a:rPr>
                <a:t>专题解读</a:t>
              </a:r>
            </a:p>
          </p:txBody>
        </p:sp>
      </p:grpSp>
      <p:sp>
        <p:nvSpPr>
          <p:cNvPr id="7" name="文本框 6"/>
          <p:cNvSpPr txBox="1"/>
          <p:nvPr/>
        </p:nvSpPr>
        <p:spPr>
          <a:xfrm>
            <a:off x="825500" y="1753574"/>
            <a:ext cx="7569200" cy="719034"/>
          </a:xfrm>
          <a:prstGeom prst="rect">
            <a:avLst/>
          </a:prstGeom>
          <a:noFill/>
        </p:spPr>
        <p:txBody>
          <a:bodyPr wrap="square" lIns="36000" tIns="36000" rIns="36000" bIns="36000" rtlCol="0">
            <a:spAutoFit/>
          </a:bodyPr>
          <a:lstStyle/>
          <a:p>
            <a:pPr>
              <a:lnSpc>
                <a:spcPct val="150000"/>
              </a:lnSpc>
            </a:pPr>
            <a:r>
              <a:rPr lang="zh-CN" altLang="en-US" sz="1400" dirty="0"/>
              <a:t>       中国近代史是一部屈辱的历史</a:t>
            </a:r>
            <a:r>
              <a:rPr lang="en-US" sz="1400" dirty="0"/>
              <a:t>,</a:t>
            </a:r>
            <a:r>
              <a:rPr lang="zh-CN" altLang="en-US" sz="1400" dirty="0"/>
              <a:t>也是一部抗争的历史</a:t>
            </a:r>
            <a:r>
              <a:rPr lang="en-US" sz="1400" dirty="0"/>
              <a:t>,</a:t>
            </a:r>
            <a:r>
              <a:rPr lang="zh-CN" altLang="en-US" sz="1400" dirty="0"/>
              <a:t>更是一部中华民族不断探索前行的历史。本专题是各地中考每年考查的重点内容</a:t>
            </a:r>
            <a:r>
              <a:rPr lang="en-US" sz="1400" dirty="0"/>
              <a:t>,</a:t>
            </a:r>
            <a:r>
              <a:rPr lang="zh-CN" altLang="en-US" sz="1400" dirty="0"/>
              <a:t>下面我们就全方位地来解读中国近代化的探索。</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8" name="组合 7"/>
          <p:cNvGrpSpPr/>
          <p:nvPr/>
        </p:nvGrpSpPr>
        <p:grpSpPr>
          <a:xfrm>
            <a:off x="585365" y="775749"/>
            <a:ext cx="7997526" cy="369332"/>
            <a:chOff x="623465" y="764939"/>
            <a:chExt cx="7997526" cy="369332"/>
          </a:xfrm>
        </p:grpSpPr>
        <p:sp>
          <p:nvSpPr>
            <p:cNvPr id="9"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DE7538"/>
                  </a:solidFill>
                  <a:latin typeface="微软雅黑" panose="020B0503020204020204" pitchFamily="34" charset="-122"/>
                  <a:ea typeface="微软雅黑" panose="020B0503020204020204" pitchFamily="34" charset="-122"/>
                </a:rPr>
                <a:t>专题知识网络</a:t>
              </a:r>
            </a:p>
          </p:txBody>
        </p:sp>
        <p:grpSp>
          <p:nvGrpSpPr>
            <p:cNvPr id="10" name="组合 13"/>
            <p:cNvGrpSpPr/>
            <p:nvPr/>
          </p:nvGrpSpPr>
          <p:grpSpPr>
            <a:xfrm>
              <a:off x="623465" y="857125"/>
              <a:ext cx="339435" cy="197593"/>
              <a:chOff x="775856" y="1386633"/>
              <a:chExt cx="525631" cy="305982"/>
            </a:xfrm>
            <a:solidFill>
              <a:srgbClr val="B18147"/>
            </a:solidFill>
          </p:grpSpPr>
          <p:sp>
            <p:nvSpPr>
              <p:cNvPr id="11"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endParaRPr>
              </a:p>
            </p:txBody>
          </p:sp>
          <p:sp>
            <p:nvSpPr>
              <p:cNvPr id="12"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cxnSp>
        <p:nvCxnSpPr>
          <p:cNvPr id="23" name="直接连接符 22"/>
          <p:cNvCxnSpPr/>
          <p:nvPr/>
        </p:nvCxnSpPr>
        <p:spPr>
          <a:xfrm>
            <a:off x="561110" y="114327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pic>
        <p:nvPicPr>
          <p:cNvPr id="13" name="T17.EPS" descr="id:2147501826;FounderCES"/>
          <p:cNvPicPr>
            <a:picLocks noChangeAspect="1"/>
          </p:cNvPicPr>
          <p:nvPr/>
        </p:nvPicPr>
        <p:blipFill>
          <a:blip r:embed="rId2" cstate="print"/>
          <a:stretch>
            <a:fillRect/>
          </a:stretch>
        </p:blipFill>
        <p:spPr>
          <a:xfrm>
            <a:off x="1315718" y="1651299"/>
            <a:ext cx="6221820" cy="17671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000" fill="hold"/>
                                        <p:tgtEl>
                                          <p:spTgt spid="8"/>
                                        </p:tgtEl>
                                        <p:attrNameLst>
                                          <p:attrName>ppt_x</p:attrName>
                                        </p:attrNameLst>
                                      </p:cBhvr>
                                      <p:tavLst>
                                        <p:tav tm="0">
                                          <p:val>
                                            <p:strVal val="0-#ppt_w/2"/>
                                          </p:val>
                                        </p:tav>
                                        <p:tav tm="100000">
                                          <p:val>
                                            <p:strVal val="#ppt_x"/>
                                          </p:val>
                                        </p:tav>
                                      </p:tavLst>
                                    </p:anim>
                                    <p:anim calcmode="lin" valueType="num">
                                      <p:cBhvr additive="base">
                                        <p:cTn id="12" dur="10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ppt_x"/>
                                          </p:val>
                                        </p:tav>
                                        <p:tav tm="100000">
                                          <p:val>
                                            <p:strVal val="#ppt_x"/>
                                          </p:val>
                                        </p:tav>
                                      </p:tavLst>
                                    </p:anim>
                                    <p:anim calcmode="lin" valueType="num">
                                      <p:cBhvr additive="base">
                                        <p:cTn id="1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585365" y="775749"/>
            <a:ext cx="7997526" cy="369332"/>
            <a:chOff x="623465" y="764939"/>
            <a:chExt cx="7997526" cy="369332"/>
          </a:xfrm>
        </p:grpSpPr>
        <p:sp>
          <p:nvSpPr>
            <p:cNvPr id="9"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DE7538"/>
                  </a:solidFill>
                  <a:latin typeface="微软雅黑" panose="020B0503020204020204" pitchFamily="34" charset="-122"/>
                  <a:ea typeface="微软雅黑" panose="020B0503020204020204" pitchFamily="34" charset="-122"/>
                </a:rPr>
                <a:t>知能要点整合</a:t>
              </a:r>
            </a:p>
          </p:txBody>
        </p:sp>
        <p:grpSp>
          <p:nvGrpSpPr>
            <p:cNvPr id="3" name="组合 13"/>
            <p:cNvGrpSpPr/>
            <p:nvPr/>
          </p:nvGrpSpPr>
          <p:grpSpPr>
            <a:xfrm>
              <a:off x="623465" y="857125"/>
              <a:ext cx="339435" cy="197593"/>
              <a:chOff x="775856" y="1386633"/>
              <a:chExt cx="525631" cy="305982"/>
            </a:xfrm>
            <a:solidFill>
              <a:srgbClr val="B18147"/>
            </a:solidFill>
          </p:grpSpPr>
          <p:sp>
            <p:nvSpPr>
              <p:cNvPr id="11"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endParaRPr>
              </a:p>
            </p:txBody>
          </p:sp>
          <p:sp>
            <p:nvSpPr>
              <p:cNvPr id="12"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0" name="文本框 14"/>
          <p:cNvSpPr txBox="1"/>
          <p:nvPr/>
        </p:nvSpPr>
        <p:spPr>
          <a:xfrm>
            <a:off x="545146" y="1148401"/>
            <a:ext cx="2182255" cy="465118"/>
          </a:xfrm>
          <a:prstGeom prst="rect">
            <a:avLst/>
          </a:prstGeom>
          <a:noFill/>
        </p:spPr>
        <p:txBody>
          <a:bodyPr wrap="none" lIns="36000" tIns="36000" rIns="36000" bIns="36000" rtlCol="0">
            <a:spAutoFit/>
          </a:bodyPr>
          <a:lstStyle/>
          <a:p>
            <a:pPr>
              <a:lnSpc>
                <a:spcPct val="150000"/>
              </a:lnSpc>
            </a:pPr>
            <a:r>
              <a:rPr lang="en-US" altLang="en-US" sz="1700" b="1"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700" b="1" dirty="0">
                <a:solidFill>
                  <a:schemeClr val="tx1">
                    <a:lumMod val="75000"/>
                    <a:lumOff val="25000"/>
                  </a:schemeClr>
                </a:solidFill>
                <a:latin typeface="微软雅黑" panose="020B0503020204020204" pitchFamily="34" charset="-122"/>
                <a:ea typeface="微软雅黑" panose="020B0503020204020204" pitchFamily="34" charset="-122"/>
              </a:rPr>
              <a:t>要点一</a:t>
            </a:r>
            <a:r>
              <a:rPr lang="en-US" altLang="en-US" sz="1700" b="1"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700" b="1" dirty="0">
                <a:solidFill>
                  <a:schemeClr val="tx1">
                    <a:lumMod val="75000"/>
                    <a:lumOff val="25000"/>
                  </a:schemeClr>
                </a:solidFill>
                <a:latin typeface="微软雅黑" panose="020B0503020204020204" pitchFamily="34" charset="-122"/>
                <a:ea typeface="微软雅黑" panose="020B0503020204020204" pitchFamily="34" charset="-122"/>
              </a:rPr>
              <a:t>　经济工业化</a:t>
            </a:r>
          </a:p>
        </p:txBody>
      </p:sp>
      <p:cxnSp>
        <p:nvCxnSpPr>
          <p:cNvPr id="14" name="直接连接符 13"/>
          <p:cNvCxnSpPr/>
          <p:nvPr/>
        </p:nvCxnSpPr>
        <p:spPr>
          <a:xfrm>
            <a:off x="561110" y="114327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graphicFrame>
        <p:nvGraphicFramePr>
          <p:cNvPr id="16" name="表格 15"/>
          <p:cNvGraphicFramePr>
            <a:graphicFrameLocks noGrp="1"/>
          </p:cNvGraphicFramePr>
          <p:nvPr/>
        </p:nvGraphicFramePr>
        <p:xfrm>
          <a:off x="618976" y="1730325"/>
          <a:ext cx="7962315" cy="2701413"/>
        </p:xfrm>
        <a:graphic>
          <a:graphicData uri="http://schemas.openxmlformats.org/drawingml/2006/table">
            <a:tbl>
              <a:tblPr/>
              <a:tblGrid>
                <a:gridCol w="696353">
                  <a:extLst>
                    <a:ext uri="{9D8B030D-6E8A-4147-A177-3AD203B41FA5}">
                      <a16:colId xmlns:a16="http://schemas.microsoft.com/office/drawing/2014/main" val="20000"/>
                    </a:ext>
                  </a:extLst>
                </a:gridCol>
                <a:gridCol w="851096">
                  <a:extLst>
                    <a:ext uri="{9D8B030D-6E8A-4147-A177-3AD203B41FA5}">
                      <a16:colId xmlns:a16="http://schemas.microsoft.com/office/drawing/2014/main" val="20001"/>
                    </a:ext>
                  </a:extLst>
                </a:gridCol>
                <a:gridCol w="6414866">
                  <a:extLst>
                    <a:ext uri="{9D8B030D-6E8A-4147-A177-3AD203B41FA5}">
                      <a16:colId xmlns:a16="http://schemas.microsoft.com/office/drawing/2014/main" val="20002"/>
                    </a:ext>
                  </a:extLst>
                </a:gridCol>
              </a:tblGrid>
              <a:tr h="186419">
                <a:tc>
                  <a:txBody>
                    <a:bodyPr/>
                    <a:lstStyle/>
                    <a:p>
                      <a:pPr algn="ctr">
                        <a:lnSpc>
                          <a:spcPct val="150000"/>
                        </a:lnSpc>
                        <a:spcAft>
                          <a:spcPts val="0"/>
                        </a:spcAft>
                      </a:pPr>
                      <a:r>
                        <a:rPr lang="zh-CN" sz="1400" kern="100" dirty="0">
                          <a:solidFill>
                            <a:srgbClr val="000000"/>
                          </a:solidFill>
                          <a:latin typeface="+mj-lt"/>
                          <a:ea typeface="微软雅黑" panose="020B0503020204020204" pitchFamily="34" charset="-122"/>
                          <a:cs typeface="Times New Roman" panose="02020603050405020304"/>
                        </a:rPr>
                        <a:t>事件</a:t>
                      </a:r>
                      <a:endParaRPr lang="zh-CN" sz="1000" kern="100" dirty="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accent2">
                        <a:lumMod val="40000"/>
                        <a:lumOff val="60000"/>
                      </a:schemeClr>
                    </a:solidFill>
                  </a:tcPr>
                </a:tc>
                <a:tc gridSpan="2">
                  <a:txBody>
                    <a:bodyPr/>
                    <a:lstStyle/>
                    <a:p>
                      <a:pPr algn="ctr">
                        <a:lnSpc>
                          <a:spcPct val="150000"/>
                        </a:lnSpc>
                        <a:spcAft>
                          <a:spcPts val="0"/>
                        </a:spcAft>
                      </a:pPr>
                      <a:r>
                        <a:rPr lang="zh-CN" sz="1400" kern="100" dirty="0">
                          <a:solidFill>
                            <a:srgbClr val="000000"/>
                          </a:solidFill>
                          <a:latin typeface="+mj-lt"/>
                          <a:ea typeface="微软雅黑" panose="020B0503020204020204" pitchFamily="34" charset="-122"/>
                          <a:cs typeface="Times New Roman" panose="02020603050405020304"/>
                        </a:rPr>
                        <a:t>具体内容</a:t>
                      </a:r>
                      <a:endParaRPr lang="zh-CN" sz="1000" kern="100" dirty="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accent2">
                        <a:lumMod val="40000"/>
                        <a:lumOff val="60000"/>
                      </a:schemeClr>
                    </a:solidFill>
                  </a:tcPr>
                </a:tc>
                <a:tc hMerge="1">
                  <a:txBody>
                    <a:bodyPr/>
                    <a:lstStyle/>
                    <a:p>
                      <a:endParaRPr lang="zh-CN"/>
                    </a:p>
                  </a:txBody>
                  <a:tcPr/>
                </a:tc>
                <a:extLst>
                  <a:ext uri="{0D108BD9-81ED-4DB2-BD59-A6C34878D82A}">
                    <a16:rowId xmlns:a16="http://schemas.microsoft.com/office/drawing/2014/main" val="10000"/>
                  </a:ext>
                </a:extLst>
              </a:tr>
              <a:tr h="546282">
                <a:tc rowSpan="5">
                  <a:txBody>
                    <a:bodyPr/>
                    <a:lstStyle/>
                    <a:p>
                      <a:pPr algn="ctr">
                        <a:lnSpc>
                          <a:spcPct val="150000"/>
                        </a:lnSpc>
                        <a:spcAft>
                          <a:spcPts val="0"/>
                        </a:spcAft>
                      </a:pPr>
                      <a:r>
                        <a:rPr lang="zh-CN" sz="1400" kern="100">
                          <a:solidFill>
                            <a:srgbClr val="000000"/>
                          </a:solidFill>
                          <a:latin typeface="+mj-lt"/>
                          <a:ea typeface="微软雅黑" panose="020B0503020204020204" pitchFamily="34" charset="-122"/>
                          <a:cs typeface="Times New Roman" panose="02020603050405020304"/>
                        </a:rPr>
                        <a:t>洋务运动</a:t>
                      </a:r>
                      <a:endParaRPr lang="zh-CN" sz="1000" kern="10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mj-lt"/>
                          <a:ea typeface="微软雅黑" panose="020B0503020204020204" pitchFamily="34" charset="-122"/>
                          <a:cs typeface="Times New Roman" panose="02020603050405020304"/>
                        </a:rPr>
                        <a:t>概况</a:t>
                      </a:r>
                      <a:endParaRPr lang="zh-CN" sz="1000" kern="10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mj-lt"/>
                          <a:ea typeface="微软雅黑" panose="020B0503020204020204" pitchFamily="34" charset="-122"/>
                          <a:cs typeface="Times New Roman" panose="02020603050405020304"/>
                        </a:rPr>
                        <a:t>　</a:t>
                      </a:r>
                      <a:r>
                        <a:rPr lang="en-US" sz="1400" kern="100" dirty="0">
                          <a:solidFill>
                            <a:srgbClr val="000000"/>
                          </a:solidFill>
                          <a:latin typeface="+mj-lt"/>
                          <a:ea typeface="微软雅黑" panose="020B0503020204020204" pitchFamily="34" charset="-122"/>
                          <a:cs typeface="Times New Roman" panose="02020603050405020304"/>
                        </a:rPr>
                        <a:t>19</a:t>
                      </a:r>
                      <a:r>
                        <a:rPr lang="zh-CN" sz="1400" kern="100" dirty="0">
                          <a:solidFill>
                            <a:srgbClr val="000000"/>
                          </a:solidFill>
                          <a:latin typeface="+mj-lt"/>
                          <a:ea typeface="微软雅黑" panose="020B0503020204020204" pitchFamily="34" charset="-122"/>
                          <a:cs typeface="Times New Roman" panose="02020603050405020304"/>
                        </a:rPr>
                        <a:t>世纪</a:t>
                      </a:r>
                      <a:r>
                        <a:rPr lang="en-US" sz="1400" kern="100" dirty="0">
                          <a:solidFill>
                            <a:srgbClr val="000000"/>
                          </a:solidFill>
                          <a:latin typeface="+mj-lt"/>
                          <a:ea typeface="微软雅黑" panose="020B0503020204020204" pitchFamily="34" charset="-122"/>
                          <a:cs typeface="Times New Roman" panose="02020603050405020304"/>
                        </a:rPr>
                        <a:t>60</a:t>
                      </a:r>
                      <a:r>
                        <a:rPr lang="zh-CN" sz="1400" kern="100" dirty="0">
                          <a:solidFill>
                            <a:srgbClr val="000000"/>
                          </a:solidFill>
                          <a:latin typeface="+mj-lt"/>
                          <a:ea typeface="微软雅黑" panose="020B0503020204020204" pitchFamily="34" charset="-122"/>
                          <a:cs typeface="Times New Roman" panose="02020603050405020304"/>
                        </a:rPr>
                        <a:t>—</a:t>
                      </a:r>
                      <a:r>
                        <a:rPr lang="en-US" sz="1400" kern="100" dirty="0">
                          <a:solidFill>
                            <a:srgbClr val="000000"/>
                          </a:solidFill>
                          <a:latin typeface="+mj-lt"/>
                          <a:ea typeface="微软雅黑" panose="020B0503020204020204" pitchFamily="34" charset="-122"/>
                          <a:cs typeface="Times New Roman" panose="02020603050405020304"/>
                        </a:rPr>
                        <a:t>90</a:t>
                      </a:r>
                      <a:r>
                        <a:rPr lang="zh-CN" sz="1400" kern="100" dirty="0">
                          <a:solidFill>
                            <a:srgbClr val="000000"/>
                          </a:solidFill>
                          <a:latin typeface="+mj-lt"/>
                          <a:ea typeface="微软雅黑" panose="020B0503020204020204" pitchFamily="34" charset="-122"/>
                          <a:cs typeface="Times New Roman" panose="02020603050405020304"/>
                        </a:rPr>
                        <a:t>年代</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洋务派以“自强”“求富”为口号</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创办了一系列军事工业和民用工业、兴办学校和筹建海军</a:t>
                      </a:r>
                      <a:endParaRPr lang="zh-CN" sz="1000" kern="100" dirty="0">
                        <a:solidFill>
                          <a:srgbClr val="000000"/>
                        </a:solidFill>
                        <a:latin typeface="+mj-lt"/>
                        <a:ea typeface="方正书宋_GBK"/>
                        <a:cs typeface="Times New Roman" panose="02020603050405020304"/>
                      </a:endParaRPr>
                    </a:p>
                  </a:txBody>
                  <a:tcPr marL="65128" marR="65128"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1"/>
                  </a:ext>
                </a:extLst>
              </a:tr>
              <a:tr h="364188">
                <a:tc vMerge="1">
                  <a:txBody>
                    <a:bodyPr/>
                    <a:lstStyle/>
                    <a:p>
                      <a:endParaRPr lang="zh-CN"/>
                    </a:p>
                  </a:txBody>
                  <a:tcPr/>
                </a:tc>
                <a:tc>
                  <a:txBody>
                    <a:bodyPr/>
                    <a:lstStyle/>
                    <a:p>
                      <a:pPr algn="ctr">
                        <a:lnSpc>
                          <a:spcPct val="150000"/>
                        </a:lnSpc>
                        <a:spcAft>
                          <a:spcPts val="0"/>
                        </a:spcAft>
                      </a:pPr>
                      <a:r>
                        <a:rPr lang="zh-CN" sz="1400" kern="100">
                          <a:solidFill>
                            <a:srgbClr val="000000"/>
                          </a:solidFill>
                          <a:latin typeface="+mj-lt"/>
                          <a:ea typeface="微软雅黑" panose="020B0503020204020204" pitchFamily="34" charset="-122"/>
                          <a:cs typeface="Times New Roman" panose="02020603050405020304"/>
                        </a:rPr>
                        <a:t>阶级阶层</a:t>
                      </a:r>
                      <a:endParaRPr lang="zh-CN" sz="1000" kern="10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mj-lt"/>
                          <a:ea typeface="微软雅黑" panose="020B0503020204020204" pitchFamily="34" charset="-122"/>
                          <a:cs typeface="Times New Roman" panose="02020603050405020304"/>
                        </a:rPr>
                        <a:t>地主阶级</a:t>
                      </a:r>
                      <a:endParaRPr lang="zh-CN" sz="1000" kern="100" dirty="0">
                        <a:solidFill>
                          <a:srgbClr val="000000"/>
                        </a:solidFill>
                        <a:latin typeface="+mj-lt"/>
                        <a:ea typeface="方正书宋_GBK"/>
                        <a:cs typeface="Times New Roman" panose="02020603050405020304"/>
                      </a:endParaRPr>
                    </a:p>
                  </a:txBody>
                  <a:tcPr marL="65128" marR="65128"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2"/>
                  </a:ext>
                </a:extLst>
              </a:tr>
              <a:tr h="364188">
                <a:tc vMerge="1">
                  <a:txBody>
                    <a:bodyPr/>
                    <a:lstStyle/>
                    <a:p>
                      <a:endParaRPr lang="zh-CN"/>
                    </a:p>
                  </a:txBody>
                  <a:tcPr/>
                </a:tc>
                <a:tc>
                  <a:txBody>
                    <a:bodyPr/>
                    <a:lstStyle/>
                    <a:p>
                      <a:pPr algn="ctr">
                        <a:lnSpc>
                          <a:spcPct val="150000"/>
                        </a:lnSpc>
                        <a:spcAft>
                          <a:spcPts val="0"/>
                        </a:spcAft>
                      </a:pPr>
                      <a:r>
                        <a:rPr lang="zh-CN" sz="1400" kern="100">
                          <a:solidFill>
                            <a:srgbClr val="000000"/>
                          </a:solidFill>
                          <a:latin typeface="+mj-lt"/>
                          <a:ea typeface="微软雅黑" panose="020B0503020204020204" pitchFamily="34" charset="-122"/>
                          <a:cs typeface="Times New Roman" panose="02020603050405020304"/>
                        </a:rPr>
                        <a:t>代表人物</a:t>
                      </a:r>
                      <a:endParaRPr lang="zh-CN" sz="1000" kern="10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mj-lt"/>
                          <a:ea typeface="微软雅黑" panose="020B0503020204020204" pitchFamily="34" charset="-122"/>
                          <a:cs typeface="Times New Roman" panose="02020603050405020304"/>
                        </a:rPr>
                        <a:t>奕</a:t>
                      </a:r>
                      <a:r>
                        <a:rPr lang="zh-CN" sz="1400" kern="100" dirty="0">
                          <a:solidFill>
                            <a:srgbClr val="000000"/>
                          </a:solidFill>
                          <a:latin typeface="+mj-lt"/>
                          <a:ea typeface="宋体" panose="02010600030101010101" pitchFamily="2" charset="-122"/>
                          <a:cs typeface="宋体" panose="02010600030101010101" pitchFamily="2" charset="-122"/>
                        </a:rPr>
                        <a:t></a:t>
                      </a:r>
                      <a:r>
                        <a:rPr lang="zh-CN" sz="1400" kern="100" dirty="0">
                          <a:solidFill>
                            <a:srgbClr val="000000"/>
                          </a:solidFill>
                          <a:latin typeface="+mj-lt"/>
                          <a:ea typeface="微软雅黑" panose="020B0503020204020204" pitchFamily="34" charset="-122"/>
                          <a:cs typeface="微软雅黑" panose="020B0503020204020204" pitchFamily="34" charset="-122"/>
                        </a:rPr>
                        <a:t>、曾国藩、李鸿章、左宗棠、张之洞等</a:t>
                      </a:r>
                      <a:endParaRPr lang="zh-CN" sz="1000" kern="100" dirty="0">
                        <a:solidFill>
                          <a:srgbClr val="000000"/>
                        </a:solidFill>
                        <a:latin typeface="+mj-lt"/>
                        <a:ea typeface="方正书宋_GBK"/>
                        <a:cs typeface="Times New Roman" panose="02020603050405020304"/>
                      </a:endParaRPr>
                    </a:p>
                  </a:txBody>
                  <a:tcPr marL="65128" marR="65128"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3"/>
                  </a:ext>
                </a:extLst>
              </a:tr>
              <a:tr h="372837">
                <a:tc vMerge="1">
                  <a:txBody>
                    <a:bodyPr/>
                    <a:lstStyle/>
                    <a:p>
                      <a:endParaRPr lang="zh-CN"/>
                    </a:p>
                  </a:txBody>
                  <a:tcPr/>
                </a:tc>
                <a:tc>
                  <a:txBody>
                    <a:bodyPr/>
                    <a:lstStyle/>
                    <a:p>
                      <a:pPr algn="ctr">
                        <a:lnSpc>
                          <a:spcPct val="150000"/>
                        </a:lnSpc>
                        <a:spcAft>
                          <a:spcPts val="0"/>
                        </a:spcAft>
                      </a:pPr>
                      <a:r>
                        <a:rPr lang="zh-CN" sz="1400" kern="100">
                          <a:solidFill>
                            <a:srgbClr val="000000"/>
                          </a:solidFill>
                          <a:latin typeface="+mj-lt"/>
                          <a:ea typeface="微软雅黑" panose="020B0503020204020204" pitchFamily="34" charset="-122"/>
                          <a:cs typeface="Times New Roman" panose="02020603050405020304"/>
                        </a:rPr>
                        <a:t>性质</a:t>
                      </a:r>
                      <a:endParaRPr lang="zh-CN" sz="1000" kern="10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a:solidFill>
                            <a:srgbClr val="000000"/>
                          </a:solidFill>
                          <a:latin typeface="+mj-lt"/>
                          <a:ea typeface="微软雅黑" panose="020B0503020204020204" pitchFamily="34" charset="-122"/>
                          <a:cs typeface="Times New Roman" panose="02020603050405020304"/>
                        </a:rPr>
                        <a:t>洋务运动是中国历史上第一次近代化运动</a:t>
                      </a:r>
                      <a:r>
                        <a:rPr lang="en-US" sz="1400" kern="100">
                          <a:solidFill>
                            <a:srgbClr val="000000"/>
                          </a:solidFill>
                          <a:latin typeface="+mj-lt"/>
                          <a:ea typeface="微软雅黑" panose="020B0503020204020204" pitchFamily="34" charset="-122"/>
                          <a:cs typeface="Times New Roman" panose="02020603050405020304"/>
                        </a:rPr>
                        <a:t>(</a:t>
                      </a:r>
                      <a:r>
                        <a:rPr lang="zh-CN" sz="1400" kern="100">
                          <a:solidFill>
                            <a:srgbClr val="000000"/>
                          </a:solidFill>
                          <a:latin typeface="+mj-lt"/>
                          <a:ea typeface="微软雅黑" panose="020B0503020204020204" pitchFamily="34" charset="-122"/>
                          <a:cs typeface="Times New Roman" panose="02020603050405020304"/>
                        </a:rPr>
                        <a:t>一次失败的封建统治者的自救运动</a:t>
                      </a:r>
                      <a:r>
                        <a:rPr lang="en-US" sz="1400" kern="100">
                          <a:solidFill>
                            <a:srgbClr val="000000"/>
                          </a:solidFill>
                          <a:latin typeface="+mj-lt"/>
                          <a:ea typeface="微软雅黑" panose="020B0503020204020204" pitchFamily="34" charset="-122"/>
                          <a:cs typeface="Times New Roman" panose="02020603050405020304"/>
                        </a:rPr>
                        <a:t>)</a:t>
                      </a:r>
                      <a:endParaRPr lang="zh-CN" sz="1000" kern="100">
                        <a:solidFill>
                          <a:srgbClr val="000000"/>
                        </a:solidFill>
                        <a:latin typeface="+mj-lt"/>
                        <a:ea typeface="方正书宋_GBK"/>
                        <a:cs typeface="Times New Roman" panose="02020603050405020304"/>
                      </a:endParaRPr>
                    </a:p>
                  </a:txBody>
                  <a:tcPr marL="65128" marR="65128"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4"/>
                  </a:ext>
                </a:extLst>
              </a:tr>
              <a:tr h="559256">
                <a:tc vMerge="1">
                  <a:txBody>
                    <a:bodyPr/>
                    <a:lstStyle/>
                    <a:p>
                      <a:endParaRPr lang="zh-CN"/>
                    </a:p>
                  </a:txBody>
                  <a:tcPr/>
                </a:tc>
                <a:tc>
                  <a:txBody>
                    <a:bodyPr/>
                    <a:lstStyle/>
                    <a:p>
                      <a:pPr algn="ctr">
                        <a:lnSpc>
                          <a:spcPct val="150000"/>
                        </a:lnSpc>
                        <a:spcAft>
                          <a:spcPts val="0"/>
                        </a:spcAft>
                      </a:pPr>
                      <a:r>
                        <a:rPr lang="zh-CN" sz="1400" kern="100">
                          <a:solidFill>
                            <a:srgbClr val="000000"/>
                          </a:solidFill>
                          <a:latin typeface="+mj-lt"/>
                          <a:ea typeface="微软雅黑" panose="020B0503020204020204" pitchFamily="34" charset="-122"/>
                          <a:cs typeface="Times New Roman" panose="02020603050405020304"/>
                        </a:rPr>
                        <a:t>作用</a:t>
                      </a:r>
                      <a:endParaRPr lang="zh-CN" sz="1000" kern="10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mj-lt"/>
                          <a:ea typeface="微软雅黑" panose="020B0503020204020204" pitchFamily="34" charset="-122"/>
                          <a:cs typeface="Times New Roman" panose="02020603050405020304"/>
                        </a:rPr>
                        <a:t>　中国近代化的军事工业、民用企业、交通运输业等逐渐发展起来</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在客观上促进了中国民族资本主义的产生</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对外国资本的入侵起到了一定的抵制作用</a:t>
                      </a:r>
                      <a:endParaRPr lang="zh-CN" sz="1000" kern="100" dirty="0">
                        <a:solidFill>
                          <a:srgbClr val="000000"/>
                        </a:solidFill>
                        <a:latin typeface="+mj-lt"/>
                        <a:ea typeface="方正书宋_GBK"/>
                        <a:cs typeface="Times New Roman" panose="02020603050405020304"/>
                      </a:endParaRPr>
                    </a:p>
                  </a:txBody>
                  <a:tcPr marL="65128" marR="65128"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0-#ppt_w/2"/>
                                          </p:val>
                                        </p:tav>
                                        <p:tav tm="100000">
                                          <p:val>
                                            <p:strVal val="#ppt_x"/>
                                          </p:val>
                                        </p:tav>
                                      </p:tavLst>
                                    </p:anim>
                                    <p:anim calcmode="lin" valueType="num">
                                      <p:cBhvr additive="base">
                                        <p:cTn id="12"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up)">
                                      <p:cBhvr>
                                        <p:cTn id="2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585365" y="775749"/>
            <a:ext cx="7997526" cy="369332"/>
            <a:chOff x="623465" y="764939"/>
            <a:chExt cx="7997526" cy="369332"/>
          </a:xfrm>
        </p:grpSpPr>
        <p:sp>
          <p:nvSpPr>
            <p:cNvPr id="9"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DE7538"/>
                  </a:solidFill>
                  <a:latin typeface="微软雅黑" panose="020B0503020204020204" pitchFamily="34" charset="-122"/>
                  <a:ea typeface="微软雅黑" panose="020B0503020204020204" pitchFamily="34" charset="-122"/>
                </a:rPr>
                <a:t>知能要点整合</a:t>
              </a:r>
            </a:p>
          </p:txBody>
        </p:sp>
        <p:grpSp>
          <p:nvGrpSpPr>
            <p:cNvPr id="3" name="组合 13"/>
            <p:cNvGrpSpPr/>
            <p:nvPr/>
          </p:nvGrpSpPr>
          <p:grpSpPr>
            <a:xfrm>
              <a:off x="623465" y="857125"/>
              <a:ext cx="339435" cy="197593"/>
              <a:chOff x="775856" y="1386633"/>
              <a:chExt cx="525631" cy="305982"/>
            </a:xfrm>
            <a:solidFill>
              <a:srgbClr val="B18147"/>
            </a:solidFill>
          </p:grpSpPr>
          <p:sp>
            <p:nvSpPr>
              <p:cNvPr id="11"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endParaRPr>
              </a:p>
            </p:txBody>
          </p:sp>
          <p:sp>
            <p:nvSpPr>
              <p:cNvPr id="12"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cxnSp>
        <p:nvCxnSpPr>
          <p:cNvPr id="14" name="直接连接符 13"/>
          <p:cNvCxnSpPr/>
          <p:nvPr/>
        </p:nvCxnSpPr>
        <p:spPr>
          <a:xfrm>
            <a:off x="561110" y="114327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graphicFrame>
        <p:nvGraphicFramePr>
          <p:cNvPr id="13" name="表格 12"/>
          <p:cNvGraphicFramePr>
            <a:graphicFrameLocks noGrp="1"/>
          </p:cNvGraphicFramePr>
          <p:nvPr/>
        </p:nvGraphicFramePr>
        <p:xfrm>
          <a:off x="604912" y="1255128"/>
          <a:ext cx="7997483" cy="3217878"/>
        </p:xfrm>
        <a:graphic>
          <a:graphicData uri="http://schemas.openxmlformats.org/drawingml/2006/table">
            <a:tbl>
              <a:tblPr/>
              <a:tblGrid>
                <a:gridCol w="422512">
                  <a:extLst>
                    <a:ext uri="{9D8B030D-6E8A-4147-A177-3AD203B41FA5}">
                      <a16:colId xmlns:a16="http://schemas.microsoft.com/office/drawing/2014/main" val="20000"/>
                    </a:ext>
                  </a:extLst>
                </a:gridCol>
                <a:gridCol w="1617302">
                  <a:extLst>
                    <a:ext uri="{9D8B030D-6E8A-4147-A177-3AD203B41FA5}">
                      <a16:colId xmlns:a16="http://schemas.microsoft.com/office/drawing/2014/main" val="20001"/>
                    </a:ext>
                  </a:extLst>
                </a:gridCol>
                <a:gridCol w="5957669">
                  <a:extLst>
                    <a:ext uri="{9D8B030D-6E8A-4147-A177-3AD203B41FA5}">
                      <a16:colId xmlns:a16="http://schemas.microsoft.com/office/drawing/2014/main" val="20002"/>
                    </a:ext>
                  </a:extLst>
                </a:gridCol>
              </a:tblGrid>
              <a:tr h="230100">
                <a:tc rowSpan="7">
                  <a:txBody>
                    <a:bodyPr/>
                    <a:lstStyle/>
                    <a:p>
                      <a:pPr algn="ctr">
                        <a:lnSpc>
                          <a:spcPct val="150000"/>
                        </a:lnSpc>
                        <a:spcAft>
                          <a:spcPts val="0"/>
                        </a:spcAft>
                      </a:pPr>
                      <a:r>
                        <a:rPr lang="zh-CN" sz="1300" kern="100" dirty="0">
                          <a:solidFill>
                            <a:srgbClr val="000000"/>
                          </a:solidFill>
                          <a:latin typeface="NEU-BZ-S92"/>
                          <a:ea typeface="微软雅黑" panose="020B0503020204020204" pitchFamily="34" charset="-122"/>
                          <a:cs typeface="Times New Roman" panose="02020603050405020304"/>
                        </a:rPr>
                        <a:t>近代民族</a:t>
                      </a:r>
                      <a:endParaRPr lang="zh-CN" sz="1300" kern="100" dirty="0">
                        <a:solidFill>
                          <a:srgbClr val="000000"/>
                        </a:solidFill>
                        <a:latin typeface="NEU-BZ-S92"/>
                        <a:ea typeface="方正书宋_GBK"/>
                        <a:cs typeface="Times New Roman" panose="02020603050405020304"/>
                      </a:endParaRPr>
                    </a:p>
                    <a:p>
                      <a:pPr algn="ctr">
                        <a:lnSpc>
                          <a:spcPct val="150000"/>
                        </a:lnSpc>
                        <a:spcAft>
                          <a:spcPts val="0"/>
                        </a:spcAft>
                      </a:pPr>
                      <a:r>
                        <a:rPr lang="zh-CN" sz="1300" kern="100" dirty="0">
                          <a:solidFill>
                            <a:srgbClr val="000000"/>
                          </a:solidFill>
                          <a:latin typeface="NEU-BZ-S92"/>
                          <a:ea typeface="微软雅黑" panose="020B0503020204020204" pitchFamily="34" charset="-122"/>
                          <a:cs typeface="Times New Roman" panose="02020603050405020304"/>
                        </a:rPr>
                        <a:t>工业的曲折发展</a:t>
                      </a:r>
                      <a:endParaRPr lang="zh-CN" sz="1300" kern="100" dirty="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300" kern="100" dirty="0">
                          <a:solidFill>
                            <a:srgbClr val="000000"/>
                          </a:solidFill>
                          <a:latin typeface="微软雅黑" panose="020B0503020204020204" pitchFamily="34" charset="-122"/>
                          <a:ea typeface="方正书宋_GBK"/>
                          <a:cs typeface="Times New Roman" panose="02020603050405020304"/>
                        </a:rPr>
                        <a:t>19</a:t>
                      </a:r>
                      <a:r>
                        <a:rPr lang="zh-CN" sz="1300" kern="100" dirty="0">
                          <a:solidFill>
                            <a:srgbClr val="000000"/>
                          </a:solidFill>
                          <a:latin typeface="NEU-BZ-S92"/>
                          <a:ea typeface="微软雅黑" panose="020B0503020204020204" pitchFamily="34" charset="-122"/>
                          <a:cs typeface="Times New Roman" panose="02020603050405020304"/>
                        </a:rPr>
                        <a:t>世纪六七十年代</a:t>
                      </a:r>
                      <a:endParaRPr lang="zh-CN" sz="1300" kern="100" dirty="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300" kern="100" dirty="0">
                          <a:solidFill>
                            <a:srgbClr val="000000"/>
                          </a:solidFill>
                          <a:latin typeface="NEU-BZ-S92"/>
                          <a:ea typeface="微软雅黑" panose="020B0503020204020204" pitchFamily="34" charset="-122"/>
                          <a:cs typeface="Times New Roman" panose="02020603050405020304"/>
                        </a:rPr>
                        <a:t>洋务运动刺激了中国民族工业产生</a:t>
                      </a:r>
                      <a:endParaRPr lang="zh-CN" sz="1300" kern="100" dirty="0">
                        <a:solidFill>
                          <a:srgbClr val="000000"/>
                        </a:solidFill>
                        <a:latin typeface="NEU-BZ-S92"/>
                        <a:ea typeface="方正书宋_GBK"/>
                        <a:cs typeface="Times New Roman" panose="02020603050405020304"/>
                      </a:endParaRPr>
                    </a:p>
                  </a:txBody>
                  <a:tcPr marL="36812" marR="36812"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0"/>
                  </a:ext>
                </a:extLst>
              </a:tr>
              <a:tr h="230100">
                <a:tc vMerge="1">
                  <a:txBody>
                    <a:bodyPr/>
                    <a:lstStyle/>
                    <a:p>
                      <a:endParaRPr lang="zh-CN"/>
                    </a:p>
                  </a:txBody>
                  <a:tcPr/>
                </a:tc>
                <a:tc>
                  <a:txBody>
                    <a:bodyPr/>
                    <a:lstStyle/>
                    <a:p>
                      <a:pPr algn="ctr">
                        <a:lnSpc>
                          <a:spcPct val="150000"/>
                        </a:lnSpc>
                        <a:spcAft>
                          <a:spcPts val="0"/>
                        </a:spcAft>
                      </a:pPr>
                      <a:r>
                        <a:rPr lang="zh-CN" sz="1300" kern="100" dirty="0">
                          <a:solidFill>
                            <a:srgbClr val="000000"/>
                          </a:solidFill>
                          <a:latin typeface="NEU-BZ-S92"/>
                          <a:ea typeface="微软雅黑" panose="020B0503020204020204" pitchFamily="34" charset="-122"/>
                          <a:cs typeface="Times New Roman" panose="02020603050405020304"/>
                        </a:rPr>
                        <a:t>甲午中日战争后</a:t>
                      </a:r>
                      <a:endParaRPr lang="zh-CN" sz="1300" kern="100" dirty="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300" kern="100">
                          <a:solidFill>
                            <a:srgbClr val="000000"/>
                          </a:solidFill>
                          <a:latin typeface="NEU-BZ-S92"/>
                          <a:ea typeface="微软雅黑" panose="020B0503020204020204" pitchFamily="34" charset="-122"/>
                          <a:cs typeface="Times New Roman" panose="02020603050405020304"/>
                        </a:rPr>
                        <a:t>外国人在华开办工厂、开采矿山</a:t>
                      </a:r>
                      <a:r>
                        <a:rPr lang="en-US" sz="1300" kern="100">
                          <a:solidFill>
                            <a:srgbClr val="000000"/>
                          </a:solidFill>
                          <a:latin typeface="NEU-BZ-S92"/>
                          <a:ea typeface="微软雅黑" panose="020B0503020204020204" pitchFamily="34" charset="-122"/>
                          <a:cs typeface="Times New Roman" panose="02020603050405020304"/>
                        </a:rPr>
                        <a:t>,</a:t>
                      </a:r>
                      <a:r>
                        <a:rPr lang="zh-CN" sz="1300" kern="100">
                          <a:solidFill>
                            <a:srgbClr val="000000"/>
                          </a:solidFill>
                          <a:latin typeface="NEU-BZ-S92"/>
                          <a:ea typeface="微软雅黑" panose="020B0503020204020204" pitchFamily="34" charset="-122"/>
                          <a:cs typeface="Times New Roman" panose="02020603050405020304"/>
                        </a:rPr>
                        <a:t>刺激了中国民族工业的发展</a:t>
                      </a:r>
                      <a:endParaRPr lang="zh-CN" sz="1300" kern="100">
                        <a:solidFill>
                          <a:srgbClr val="000000"/>
                        </a:solidFill>
                        <a:latin typeface="NEU-BZ-S92"/>
                        <a:ea typeface="方正书宋_GBK"/>
                        <a:cs typeface="Times New Roman" panose="02020603050405020304"/>
                      </a:endParaRPr>
                    </a:p>
                  </a:txBody>
                  <a:tcPr marL="36812" marR="36812"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1"/>
                  </a:ext>
                </a:extLst>
              </a:tr>
              <a:tr h="230100">
                <a:tc vMerge="1">
                  <a:txBody>
                    <a:bodyPr/>
                    <a:lstStyle/>
                    <a:p>
                      <a:endParaRPr lang="zh-CN"/>
                    </a:p>
                  </a:txBody>
                  <a:tcPr/>
                </a:tc>
                <a:tc>
                  <a:txBody>
                    <a:bodyPr/>
                    <a:lstStyle/>
                    <a:p>
                      <a:pPr algn="ctr">
                        <a:lnSpc>
                          <a:spcPct val="150000"/>
                        </a:lnSpc>
                        <a:spcAft>
                          <a:spcPts val="0"/>
                        </a:spcAft>
                      </a:pPr>
                      <a:r>
                        <a:rPr lang="zh-CN" sz="1300" kern="100">
                          <a:solidFill>
                            <a:srgbClr val="000000"/>
                          </a:solidFill>
                          <a:latin typeface="NEU-BZ-S92"/>
                          <a:ea typeface="微软雅黑" panose="020B0503020204020204" pitchFamily="34" charset="-122"/>
                          <a:cs typeface="Times New Roman" panose="02020603050405020304"/>
                        </a:rPr>
                        <a:t>辛亥革命后</a:t>
                      </a:r>
                      <a:endParaRPr lang="zh-CN" sz="1300" kern="10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300" kern="100">
                          <a:solidFill>
                            <a:srgbClr val="000000"/>
                          </a:solidFill>
                          <a:latin typeface="NEU-BZ-S92"/>
                          <a:ea typeface="微软雅黑" panose="020B0503020204020204" pitchFamily="34" charset="-122"/>
                          <a:cs typeface="Times New Roman" panose="02020603050405020304"/>
                        </a:rPr>
                        <a:t>掀起了发展实业的热潮</a:t>
                      </a:r>
                      <a:endParaRPr lang="zh-CN" sz="1300" kern="100">
                        <a:solidFill>
                          <a:srgbClr val="000000"/>
                        </a:solidFill>
                        <a:latin typeface="NEU-BZ-S92"/>
                        <a:ea typeface="方正书宋_GBK"/>
                        <a:cs typeface="Times New Roman" panose="02020603050405020304"/>
                      </a:endParaRPr>
                    </a:p>
                  </a:txBody>
                  <a:tcPr marL="36812" marR="36812"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2"/>
                  </a:ext>
                </a:extLst>
              </a:tr>
              <a:tr h="230100">
                <a:tc vMerge="1">
                  <a:txBody>
                    <a:bodyPr/>
                    <a:lstStyle/>
                    <a:p>
                      <a:endParaRPr lang="zh-CN"/>
                    </a:p>
                  </a:txBody>
                  <a:tcPr/>
                </a:tc>
                <a:tc>
                  <a:txBody>
                    <a:bodyPr/>
                    <a:lstStyle/>
                    <a:p>
                      <a:pPr algn="ctr">
                        <a:lnSpc>
                          <a:spcPct val="150000"/>
                        </a:lnSpc>
                        <a:spcAft>
                          <a:spcPts val="0"/>
                        </a:spcAft>
                      </a:pPr>
                      <a:r>
                        <a:rPr lang="zh-CN" sz="1300" kern="100" dirty="0">
                          <a:solidFill>
                            <a:srgbClr val="000000"/>
                          </a:solidFill>
                          <a:latin typeface="NEU-BZ-S92"/>
                          <a:ea typeface="微软雅黑" panose="020B0503020204020204" pitchFamily="34" charset="-122"/>
                          <a:cs typeface="Times New Roman" panose="02020603050405020304"/>
                        </a:rPr>
                        <a:t>第一次世界大战期间</a:t>
                      </a:r>
                      <a:endParaRPr lang="zh-CN" sz="1300" kern="100" dirty="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300" kern="100" dirty="0">
                          <a:solidFill>
                            <a:srgbClr val="000000"/>
                          </a:solidFill>
                          <a:latin typeface="NEU-BZ-S92"/>
                          <a:ea typeface="微软雅黑" panose="020B0503020204020204" pitchFamily="34" charset="-122"/>
                          <a:cs typeface="Times New Roman" panose="02020603050405020304"/>
                        </a:rPr>
                        <a:t>中国民族工业的发展出现了“短暂的春天”</a:t>
                      </a:r>
                      <a:endParaRPr lang="zh-CN" sz="1300" kern="100" dirty="0">
                        <a:solidFill>
                          <a:srgbClr val="000000"/>
                        </a:solidFill>
                        <a:latin typeface="NEU-BZ-S92"/>
                        <a:ea typeface="方正书宋_GBK"/>
                        <a:cs typeface="Times New Roman" panose="02020603050405020304"/>
                      </a:endParaRPr>
                    </a:p>
                  </a:txBody>
                  <a:tcPr marL="36812" marR="36812"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3"/>
                  </a:ext>
                </a:extLst>
              </a:tr>
              <a:tr h="690300">
                <a:tc vMerge="1">
                  <a:txBody>
                    <a:bodyPr/>
                    <a:lstStyle/>
                    <a:p>
                      <a:endParaRPr lang="zh-CN"/>
                    </a:p>
                  </a:txBody>
                  <a:tcPr/>
                </a:tc>
                <a:tc>
                  <a:txBody>
                    <a:bodyPr/>
                    <a:lstStyle/>
                    <a:p>
                      <a:pPr algn="ctr">
                        <a:lnSpc>
                          <a:spcPct val="150000"/>
                        </a:lnSpc>
                        <a:spcAft>
                          <a:spcPts val="0"/>
                        </a:spcAft>
                      </a:pPr>
                      <a:r>
                        <a:rPr lang="zh-CN" sz="1300" kern="100">
                          <a:solidFill>
                            <a:srgbClr val="000000"/>
                          </a:solidFill>
                          <a:latin typeface="NEU-BZ-S92"/>
                          <a:ea typeface="微软雅黑" panose="020B0503020204020204" pitchFamily="34" charset="-122"/>
                          <a:cs typeface="Times New Roman" panose="02020603050405020304"/>
                        </a:rPr>
                        <a:t>第一次世界</a:t>
                      </a:r>
                      <a:endParaRPr lang="zh-CN" sz="1300" kern="100">
                        <a:solidFill>
                          <a:srgbClr val="000000"/>
                        </a:solidFill>
                        <a:latin typeface="NEU-BZ-S92"/>
                        <a:ea typeface="方正书宋_GBK"/>
                        <a:cs typeface="Times New Roman" panose="02020603050405020304"/>
                      </a:endParaRPr>
                    </a:p>
                    <a:p>
                      <a:pPr algn="ctr">
                        <a:lnSpc>
                          <a:spcPct val="150000"/>
                        </a:lnSpc>
                        <a:spcAft>
                          <a:spcPts val="0"/>
                        </a:spcAft>
                      </a:pPr>
                      <a:r>
                        <a:rPr lang="zh-CN" sz="1300" kern="100">
                          <a:solidFill>
                            <a:srgbClr val="000000"/>
                          </a:solidFill>
                          <a:latin typeface="NEU-BZ-S92"/>
                          <a:ea typeface="微软雅黑" panose="020B0503020204020204" pitchFamily="34" charset="-122"/>
                          <a:cs typeface="Times New Roman" panose="02020603050405020304"/>
                        </a:rPr>
                        <a:t>大战后</a:t>
                      </a:r>
                      <a:endParaRPr lang="zh-CN" sz="1300" kern="10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300" kern="100" dirty="0">
                          <a:solidFill>
                            <a:srgbClr val="000000"/>
                          </a:solidFill>
                          <a:latin typeface="NEU-BZ-S92"/>
                          <a:ea typeface="微软雅黑" panose="020B0503020204020204" pitchFamily="34" charset="-122"/>
                          <a:cs typeface="Times New Roman" panose="02020603050405020304"/>
                        </a:rPr>
                        <a:t>　</a:t>
                      </a:r>
                      <a:r>
                        <a:rPr lang="en-US" altLang="zh-CN" sz="1300" kern="100" dirty="0">
                          <a:solidFill>
                            <a:srgbClr val="000000"/>
                          </a:solidFill>
                          <a:latin typeface="NEU-BZ-S92"/>
                          <a:ea typeface="微软雅黑" panose="020B0503020204020204" pitchFamily="34" charset="-122"/>
                          <a:cs typeface="Times New Roman" panose="02020603050405020304"/>
                        </a:rPr>
                        <a:t>   </a:t>
                      </a:r>
                      <a:r>
                        <a:rPr lang="zh-CN" sz="1300" kern="100" dirty="0">
                          <a:solidFill>
                            <a:srgbClr val="000000"/>
                          </a:solidFill>
                          <a:latin typeface="NEU-BZ-S92"/>
                          <a:ea typeface="微软雅黑" panose="020B0503020204020204" pitchFamily="34" charset="-122"/>
                          <a:cs typeface="Times New Roman" panose="02020603050405020304"/>
                        </a:rPr>
                        <a:t>帝国主义经济势力卷土重来</a:t>
                      </a:r>
                      <a:r>
                        <a:rPr lang="en-US" sz="1300" kern="100" dirty="0">
                          <a:solidFill>
                            <a:srgbClr val="000000"/>
                          </a:solidFill>
                          <a:latin typeface="NEU-BZ-S92"/>
                          <a:ea typeface="微软雅黑" panose="020B0503020204020204" pitchFamily="34" charset="-122"/>
                          <a:cs typeface="Times New Roman" panose="02020603050405020304"/>
                        </a:rPr>
                        <a:t>,</a:t>
                      </a:r>
                      <a:r>
                        <a:rPr lang="zh-CN" sz="1300" kern="100" dirty="0">
                          <a:solidFill>
                            <a:srgbClr val="000000"/>
                          </a:solidFill>
                          <a:latin typeface="NEU-BZ-S92"/>
                          <a:ea typeface="微软雅黑" panose="020B0503020204020204" pitchFamily="34" charset="-122"/>
                          <a:cs typeface="Times New Roman" panose="02020603050405020304"/>
                        </a:rPr>
                        <a:t>民族资本主义发展再度受挫。随着国民党官僚资本的建立和扩张</a:t>
                      </a:r>
                      <a:r>
                        <a:rPr lang="en-US" sz="1300" kern="100" dirty="0">
                          <a:solidFill>
                            <a:srgbClr val="000000"/>
                          </a:solidFill>
                          <a:latin typeface="NEU-BZ-S92"/>
                          <a:ea typeface="微软雅黑" panose="020B0503020204020204" pitchFamily="34" charset="-122"/>
                          <a:cs typeface="Times New Roman" panose="02020603050405020304"/>
                        </a:rPr>
                        <a:t>,</a:t>
                      </a:r>
                      <a:r>
                        <a:rPr lang="zh-CN" sz="1300" kern="100" dirty="0">
                          <a:solidFill>
                            <a:srgbClr val="000000"/>
                          </a:solidFill>
                          <a:latin typeface="NEU-BZ-S92"/>
                          <a:ea typeface="微软雅黑" panose="020B0503020204020204" pitchFamily="34" charset="-122"/>
                          <a:cs typeface="Times New Roman" panose="02020603050405020304"/>
                        </a:rPr>
                        <a:t>民族工业除了受帝国主义和封建主义的双重压迫外</a:t>
                      </a:r>
                      <a:r>
                        <a:rPr lang="en-US" sz="1300" kern="100" dirty="0">
                          <a:solidFill>
                            <a:srgbClr val="000000"/>
                          </a:solidFill>
                          <a:latin typeface="NEU-BZ-S92"/>
                          <a:ea typeface="微软雅黑" panose="020B0503020204020204" pitchFamily="34" charset="-122"/>
                          <a:cs typeface="Times New Roman" panose="02020603050405020304"/>
                        </a:rPr>
                        <a:t>,</a:t>
                      </a:r>
                      <a:r>
                        <a:rPr lang="zh-CN" sz="1300" kern="100" dirty="0">
                          <a:solidFill>
                            <a:srgbClr val="000000"/>
                          </a:solidFill>
                          <a:latin typeface="NEU-BZ-S92"/>
                          <a:ea typeface="微软雅黑" panose="020B0503020204020204" pitchFamily="34" charset="-122"/>
                          <a:cs typeface="Times New Roman" panose="02020603050405020304"/>
                        </a:rPr>
                        <a:t>还遭到官僚资本主义的摧残</a:t>
                      </a:r>
                      <a:endParaRPr lang="zh-CN" sz="1300" kern="100" dirty="0">
                        <a:solidFill>
                          <a:srgbClr val="000000"/>
                        </a:solidFill>
                        <a:latin typeface="NEU-BZ-S92"/>
                        <a:ea typeface="方正书宋_GBK"/>
                        <a:cs typeface="Times New Roman" panose="02020603050405020304"/>
                      </a:endParaRPr>
                    </a:p>
                  </a:txBody>
                  <a:tcPr marL="36812" marR="36812"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4"/>
                  </a:ext>
                </a:extLst>
              </a:tr>
              <a:tr h="460200">
                <a:tc vMerge="1">
                  <a:txBody>
                    <a:bodyPr/>
                    <a:lstStyle/>
                    <a:p>
                      <a:endParaRPr lang="zh-CN"/>
                    </a:p>
                  </a:txBody>
                  <a:tcPr/>
                </a:tc>
                <a:tc>
                  <a:txBody>
                    <a:bodyPr/>
                    <a:lstStyle/>
                    <a:p>
                      <a:pPr algn="ctr">
                        <a:lnSpc>
                          <a:spcPct val="150000"/>
                        </a:lnSpc>
                        <a:spcAft>
                          <a:spcPts val="0"/>
                        </a:spcAft>
                      </a:pPr>
                      <a:r>
                        <a:rPr lang="zh-CN" sz="1300" kern="100">
                          <a:solidFill>
                            <a:srgbClr val="000000"/>
                          </a:solidFill>
                          <a:latin typeface="NEU-BZ-S92"/>
                          <a:ea typeface="微软雅黑" panose="020B0503020204020204" pitchFamily="34" charset="-122"/>
                          <a:cs typeface="Times New Roman" panose="02020603050405020304"/>
                        </a:rPr>
                        <a:t>代表人物</a:t>
                      </a:r>
                      <a:endParaRPr lang="zh-CN" sz="1300" kern="10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en-US" altLang="zh-CN" sz="1300" kern="100" dirty="0">
                          <a:solidFill>
                            <a:srgbClr val="000000"/>
                          </a:solidFill>
                          <a:latin typeface="NEU-BZ-S92"/>
                          <a:ea typeface="微软雅黑" panose="020B0503020204020204" pitchFamily="34" charset="-122"/>
                          <a:cs typeface="Times New Roman" panose="02020603050405020304"/>
                        </a:rPr>
                        <a:t>       </a:t>
                      </a:r>
                      <a:r>
                        <a:rPr lang="zh-CN" sz="1300" kern="100" dirty="0">
                          <a:solidFill>
                            <a:srgbClr val="000000"/>
                          </a:solidFill>
                          <a:latin typeface="NEU-BZ-S92"/>
                          <a:ea typeface="微软雅黑" panose="020B0503020204020204" pitchFamily="34" charset="-122"/>
                          <a:cs typeface="Times New Roman" panose="02020603050405020304"/>
                        </a:rPr>
                        <a:t>张謇</a:t>
                      </a:r>
                      <a:r>
                        <a:rPr lang="en-US" sz="1300" kern="100" dirty="0">
                          <a:solidFill>
                            <a:srgbClr val="000000"/>
                          </a:solidFill>
                          <a:latin typeface="NEU-BZ-S92"/>
                          <a:ea typeface="微软雅黑" panose="020B0503020204020204" pitchFamily="34" charset="-122"/>
                          <a:cs typeface="Times New Roman" panose="02020603050405020304"/>
                        </a:rPr>
                        <a:t>(</a:t>
                      </a:r>
                      <a:r>
                        <a:rPr lang="zh-CN" sz="1300" kern="100" dirty="0">
                          <a:solidFill>
                            <a:srgbClr val="000000"/>
                          </a:solidFill>
                          <a:latin typeface="NEU-BZ-S92"/>
                          <a:ea typeface="微软雅黑" panose="020B0503020204020204" pitchFamily="34" charset="-122"/>
                          <a:cs typeface="Times New Roman" panose="02020603050405020304"/>
                        </a:rPr>
                        <a:t>状元实业家、“实业救国”</a:t>
                      </a:r>
                      <a:r>
                        <a:rPr lang="en-US" sz="1300" kern="100" dirty="0">
                          <a:solidFill>
                            <a:srgbClr val="000000"/>
                          </a:solidFill>
                          <a:latin typeface="NEU-BZ-S92"/>
                          <a:ea typeface="微软雅黑" panose="020B0503020204020204" pitchFamily="34" charset="-122"/>
                          <a:cs typeface="Times New Roman" panose="02020603050405020304"/>
                        </a:rPr>
                        <a:t>)</a:t>
                      </a:r>
                      <a:r>
                        <a:rPr lang="zh-CN" sz="1300" kern="100" dirty="0">
                          <a:solidFill>
                            <a:srgbClr val="000000"/>
                          </a:solidFill>
                          <a:latin typeface="NEU-BZ-S92"/>
                          <a:ea typeface="微软雅黑" panose="020B0503020204020204" pitchFamily="34" charset="-122"/>
                          <a:cs typeface="Times New Roman" panose="02020603050405020304"/>
                        </a:rPr>
                        <a:t>、荣氏兄弟、卢作孚、侯德榜等著名企业家</a:t>
                      </a:r>
                      <a:endParaRPr lang="zh-CN" sz="1300" kern="100" dirty="0">
                        <a:solidFill>
                          <a:srgbClr val="000000"/>
                        </a:solidFill>
                        <a:latin typeface="NEU-BZ-S92"/>
                        <a:ea typeface="方正书宋_GBK"/>
                        <a:cs typeface="Times New Roman" panose="02020603050405020304"/>
                      </a:endParaRPr>
                    </a:p>
                  </a:txBody>
                  <a:tcPr marL="36812" marR="36812"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5"/>
                  </a:ext>
                </a:extLst>
              </a:tr>
              <a:tr h="690300">
                <a:tc vMerge="1">
                  <a:txBody>
                    <a:bodyPr/>
                    <a:lstStyle/>
                    <a:p>
                      <a:endParaRPr lang="zh-CN"/>
                    </a:p>
                  </a:txBody>
                  <a:tcPr/>
                </a:tc>
                <a:tc>
                  <a:txBody>
                    <a:bodyPr/>
                    <a:lstStyle/>
                    <a:p>
                      <a:pPr algn="ctr">
                        <a:lnSpc>
                          <a:spcPct val="150000"/>
                        </a:lnSpc>
                        <a:spcAft>
                          <a:spcPts val="0"/>
                        </a:spcAft>
                      </a:pPr>
                      <a:r>
                        <a:rPr lang="zh-CN" sz="1300" kern="100">
                          <a:solidFill>
                            <a:srgbClr val="000000"/>
                          </a:solidFill>
                          <a:latin typeface="NEU-BZ-S92"/>
                          <a:ea typeface="微软雅黑" panose="020B0503020204020204" pitchFamily="34" charset="-122"/>
                          <a:cs typeface="Times New Roman" panose="02020603050405020304"/>
                        </a:rPr>
                        <a:t>发展特点</a:t>
                      </a:r>
                      <a:endParaRPr lang="zh-CN" sz="1300" kern="10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300" kern="100" dirty="0">
                          <a:solidFill>
                            <a:srgbClr val="000000"/>
                          </a:solidFill>
                          <a:latin typeface="NEU-BZ-S92"/>
                          <a:ea typeface="微软雅黑" panose="020B0503020204020204" pitchFamily="34" charset="-122"/>
                          <a:cs typeface="Times New Roman" panose="02020603050405020304"/>
                        </a:rPr>
                        <a:t>　</a:t>
                      </a:r>
                      <a:r>
                        <a:rPr lang="en-US" altLang="zh-CN" sz="1300" kern="100" dirty="0">
                          <a:solidFill>
                            <a:srgbClr val="000000"/>
                          </a:solidFill>
                          <a:latin typeface="NEU-BZ-S92"/>
                          <a:ea typeface="微软雅黑" panose="020B0503020204020204" pitchFamily="34" charset="-122"/>
                          <a:cs typeface="Times New Roman" panose="02020603050405020304"/>
                        </a:rPr>
                        <a:t>   </a:t>
                      </a:r>
                      <a:r>
                        <a:rPr lang="zh-CN" sz="1300" kern="100" dirty="0">
                          <a:solidFill>
                            <a:srgbClr val="000000"/>
                          </a:solidFill>
                          <a:latin typeface="NEU-BZ-S92"/>
                          <a:ea typeface="微软雅黑" panose="020B0503020204020204" pitchFamily="34" charset="-122"/>
                          <a:cs typeface="Times New Roman" panose="02020603050405020304"/>
                        </a:rPr>
                        <a:t>中国近代民族工业比较落后</a:t>
                      </a:r>
                      <a:r>
                        <a:rPr lang="en-US" sz="1300" kern="100" dirty="0">
                          <a:solidFill>
                            <a:srgbClr val="000000"/>
                          </a:solidFill>
                          <a:latin typeface="NEU-BZ-S92"/>
                          <a:ea typeface="微软雅黑" panose="020B0503020204020204" pitchFamily="34" charset="-122"/>
                          <a:cs typeface="Times New Roman" panose="02020603050405020304"/>
                        </a:rPr>
                        <a:t>,</a:t>
                      </a:r>
                      <a:r>
                        <a:rPr lang="zh-CN" sz="1300" kern="100" dirty="0">
                          <a:solidFill>
                            <a:srgbClr val="000000"/>
                          </a:solidFill>
                          <a:latin typeface="NEU-BZ-S92"/>
                          <a:ea typeface="微软雅黑" panose="020B0503020204020204" pitchFamily="34" charset="-122"/>
                          <a:cs typeface="Times New Roman" panose="02020603050405020304"/>
                        </a:rPr>
                        <a:t>它们资金少</a:t>
                      </a:r>
                      <a:r>
                        <a:rPr lang="en-US" sz="1300" kern="100" dirty="0">
                          <a:solidFill>
                            <a:srgbClr val="000000"/>
                          </a:solidFill>
                          <a:latin typeface="NEU-BZ-S92"/>
                          <a:ea typeface="微软雅黑" panose="020B0503020204020204" pitchFamily="34" charset="-122"/>
                          <a:cs typeface="Times New Roman" panose="02020603050405020304"/>
                        </a:rPr>
                        <a:t>,</a:t>
                      </a:r>
                      <a:r>
                        <a:rPr lang="zh-CN" sz="1300" kern="100" dirty="0">
                          <a:solidFill>
                            <a:srgbClr val="000000"/>
                          </a:solidFill>
                          <a:latin typeface="NEU-BZ-S92"/>
                          <a:ea typeface="微软雅黑" panose="020B0503020204020204" pitchFamily="34" charset="-122"/>
                          <a:cs typeface="Times New Roman" panose="02020603050405020304"/>
                        </a:rPr>
                        <a:t>规模小</a:t>
                      </a:r>
                      <a:r>
                        <a:rPr lang="en-US" sz="1300" kern="100" dirty="0">
                          <a:solidFill>
                            <a:srgbClr val="000000"/>
                          </a:solidFill>
                          <a:latin typeface="NEU-BZ-S92"/>
                          <a:ea typeface="微软雅黑" panose="020B0503020204020204" pitchFamily="34" charset="-122"/>
                          <a:cs typeface="Times New Roman" panose="02020603050405020304"/>
                        </a:rPr>
                        <a:t>,</a:t>
                      </a:r>
                      <a:r>
                        <a:rPr lang="zh-CN" sz="1300" kern="100" dirty="0">
                          <a:solidFill>
                            <a:srgbClr val="000000"/>
                          </a:solidFill>
                          <a:latin typeface="NEU-BZ-S92"/>
                          <a:ea typeface="微软雅黑" panose="020B0503020204020204" pitchFamily="34" charset="-122"/>
                          <a:cs typeface="Times New Roman" panose="02020603050405020304"/>
                        </a:rPr>
                        <a:t>技术差</a:t>
                      </a:r>
                      <a:r>
                        <a:rPr lang="en-US" sz="1300" kern="100" dirty="0">
                          <a:solidFill>
                            <a:srgbClr val="000000"/>
                          </a:solidFill>
                          <a:latin typeface="NEU-BZ-S92"/>
                          <a:ea typeface="微软雅黑" panose="020B0503020204020204" pitchFamily="34" charset="-122"/>
                          <a:cs typeface="Times New Roman" panose="02020603050405020304"/>
                        </a:rPr>
                        <a:t>,</a:t>
                      </a:r>
                      <a:r>
                        <a:rPr lang="zh-CN" sz="1300" kern="100" dirty="0">
                          <a:solidFill>
                            <a:srgbClr val="000000"/>
                          </a:solidFill>
                          <a:latin typeface="NEU-BZ-S92"/>
                          <a:ea typeface="微软雅黑" panose="020B0503020204020204" pitchFamily="34" charset="-122"/>
                          <a:cs typeface="Times New Roman" panose="02020603050405020304"/>
                        </a:rPr>
                        <a:t>主要集中在轻工业部门</a:t>
                      </a:r>
                      <a:r>
                        <a:rPr lang="en-US" sz="1300" kern="100" dirty="0">
                          <a:solidFill>
                            <a:srgbClr val="000000"/>
                          </a:solidFill>
                          <a:latin typeface="NEU-BZ-S92"/>
                          <a:ea typeface="微软雅黑" panose="020B0503020204020204" pitchFamily="34" charset="-122"/>
                          <a:cs typeface="Times New Roman" panose="02020603050405020304"/>
                        </a:rPr>
                        <a:t>,</a:t>
                      </a:r>
                      <a:r>
                        <a:rPr lang="zh-CN" sz="1300" kern="100" dirty="0">
                          <a:solidFill>
                            <a:srgbClr val="000000"/>
                          </a:solidFill>
                          <a:latin typeface="NEU-BZ-S92"/>
                          <a:ea typeface="微软雅黑" panose="020B0503020204020204" pitchFamily="34" charset="-122"/>
                          <a:cs typeface="Times New Roman" panose="02020603050405020304"/>
                        </a:rPr>
                        <a:t>重工业基础极为薄弱</a:t>
                      </a:r>
                      <a:r>
                        <a:rPr lang="en-US" sz="1300" kern="100" dirty="0">
                          <a:solidFill>
                            <a:srgbClr val="000000"/>
                          </a:solidFill>
                          <a:latin typeface="NEU-BZ-S92"/>
                          <a:ea typeface="微软雅黑" panose="020B0503020204020204" pitchFamily="34" charset="-122"/>
                          <a:cs typeface="Times New Roman" panose="02020603050405020304"/>
                        </a:rPr>
                        <a:t>,</a:t>
                      </a:r>
                      <a:r>
                        <a:rPr lang="zh-CN" sz="1300" kern="100" dirty="0">
                          <a:solidFill>
                            <a:srgbClr val="000000"/>
                          </a:solidFill>
                          <a:latin typeface="NEU-BZ-S92"/>
                          <a:ea typeface="微软雅黑" panose="020B0503020204020204" pitchFamily="34" charset="-122"/>
                          <a:cs typeface="Times New Roman" panose="02020603050405020304"/>
                        </a:rPr>
                        <a:t>地区分布也极不平衡</a:t>
                      </a:r>
                      <a:r>
                        <a:rPr lang="en-US" sz="1300" kern="100" dirty="0">
                          <a:solidFill>
                            <a:srgbClr val="000000"/>
                          </a:solidFill>
                          <a:latin typeface="NEU-BZ-S92"/>
                          <a:ea typeface="微软雅黑" panose="020B0503020204020204" pitchFamily="34" charset="-122"/>
                          <a:cs typeface="Times New Roman" panose="02020603050405020304"/>
                        </a:rPr>
                        <a:t>,</a:t>
                      </a:r>
                      <a:r>
                        <a:rPr lang="zh-CN" sz="1300" kern="100" dirty="0">
                          <a:solidFill>
                            <a:srgbClr val="000000"/>
                          </a:solidFill>
                          <a:latin typeface="NEU-BZ-S92"/>
                          <a:ea typeface="微软雅黑" panose="020B0503020204020204" pitchFamily="34" charset="-122"/>
                          <a:cs typeface="Times New Roman" panose="02020603050405020304"/>
                        </a:rPr>
                        <a:t>主要集中在上海、武汉等沿海沿江的大城市</a:t>
                      </a:r>
                      <a:endParaRPr lang="zh-CN" sz="1300" kern="100" dirty="0">
                        <a:solidFill>
                          <a:srgbClr val="000000"/>
                        </a:solidFill>
                        <a:latin typeface="NEU-BZ-S92"/>
                        <a:ea typeface="方正书宋_GBK"/>
                        <a:cs typeface="Times New Roman" panose="02020603050405020304"/>
                      </a:endParaRPr>
                    </a:p>
                  </a:txBody>
                  <a:tcPr marL="36812" marR="36812"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6"/>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0-#ppt_w/2"/>
                                          </p:val>
                                        </p:tav>
                                        <p:tav tm="100000">
                                          <p:val>
                                            <p:strVal val="#ppt_x"/>
                                          </p:val>
                                        </p:tav>
                                      </p:tavLst>
                                    </p:anim>
                                    <p:anim calcmode="lin" valueType="num">
                                      <p:cBhvr additive="base">
                                        <p:cTn id="12"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up)">
                                      <p:cBhvr>
                                        <p:cTn id="1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585365" y="775749"/>
            <a:ext cx="7997526" cy="369332"/>
            <a:chOff x="623465" y="764939"/>
            <a:chExt cx="7997526" cy="369332"/>
          </a:xfrm>
        </p:grpSpPr>
        <p:sp>
          <p:nvSpPr>
            <p:cNvPr id="9"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DE7538"/>
                  </a:solidFill>
                  <a:latin typeface="微软雅黑" panose="020B0503020204020204" pitchFamily="34" charset="-122"/>
                  <a:ea typeface="微软雅黑" panose="020B0503020204020204" pitchFamily="34" charset="-122"/>
                </a:rPr>
                <a:t>知能要点整合</a:t>
              </a:r>
            </a:p>
          </p:txBody>
        </p:sp>
        <p:grpSp>
          <p:nvGrpSpPr>
            <p:cNvPr id="3" name="组合 13"/>
            <p:cNvGrpSpPr/>
            <p:nvPr/>
          </p:nvGrpSpPr>
          <p:grpSpPr>
            <a:xfrm>
              <a:off x="623465" y="857125"/>
              <a:ext cx="339435" cy="197593"/>
              <a:chOff x="775856" y="1386633"/>
              <a:chExt cx="525631" cy="305982"/>
            </a:xfrm>
            <a:solidFill>
              <a:srgbClr val="B18147"/>
            </a:solidFill>
          </p:grpSpPr>
          <p:sp>
            <p:nvSpPr>
              <p:cNvPr id="11"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endParaRPr>
              </a:p>
            </p:txBody>
          </p:sp>
          <p:sp>
            <p:nvSpPr>
              <p:cNvPr id="12"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0" name="文本框 14"/>
          <p:cNvSpPr txBox="1"/>
          <p:nvPr/>
        </p:nvSpPr>
        <p:spPr>
          <a:xfrm>
            <a:off x="545146" y="1148401"/>
            <a:ext cx="2255993" cy="465118"/>
          </a:xfrm>
          <a:prstGeom prst="rect">
            <a:avLst/>
          </a:prstGeom>
          <a:noFill/>
        </p:spPr>
        <p:txBody>
          <a:bodyPr wrap="none" lIns="36000" tIns="36000" rIns="36000" bIns="36000" rtlCol="0">
            <a:spAutoFit/>
          </a:bodyPr>
          <a:lstStyle/>
          <a:p>
            <a:pPr>
              <a:lnSpc>
                <a:spcPct val="150000"/>
              </a:lnSpc>
            </a:pPr>
            <a:r>
              <a:rPr lang="en-US" altLang="en-US" sz="1700" b="1"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700" b="1" dirty="0">
                <a:solidFill>
                  <a:schemeClr val="tx1">
                    <a:lumMod val="75000"/>
                    <a:lumOff val="25000"/>
                  </a:schemeClr>
                </a:solidFill>
                <a:latin typeface="微软雅黑" panose="020B0503020204020204" pitchFamily="34" charset="-122"/>
                <a:ea typeface="微软雅黑" panose="020B0503020204020204" pitchFamily="34" charset="-122"/>
              </a:rPr>
              <a:t>要点二</a:t>
            </a:r>
            <a:r>
              <a:rPr lang="en-US" altLang="en-US" sz="1700" b="1"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700" b="1" dirty="0">
                <a:solidFill>
                  <a:schemeClr val="tx1">
                    <a:lumMod val="75000"/>
                    <a:lumOff val="25000"/>
                  </a:schemeClr>
                </a:solidFill>
                <a:latin typeface="微软雅黑" panose="020B0503020204020204" pitchFamily="34" charset="-122"/>
                <a:ea typeface="微软雅黑" panose="020B0503020204020204" pitchFamily="34" charset="-122"/>
              </a:rPr>
              <a:t>　政治民主化</a:t>
            </a:r>
          </a:p>
        </p:txBody>
      </p:sp>
      <p:cxnSp>
        <p:nvCxnSpPr>
          <p:cNvPr id="14" name="直接连接符 13"/>
          <p:cNvCxnSpPr/>
          <p:nvPr/>
        </p:nvCxnSpPr>
        <p:spPr>
          <a:xfrm>
            <a:off x="561110" y="114327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graphicFrame>
        <p:nvGraphicFramePr>
          <p:cNvPr id="13" name="表格 12"/>
          <p:cNvGraphicFramePr>
            <a:graphicFrameLocks noGrp="1"/>
          </p:cNvGraphicFramePr>
          <p:nvPr/>
        </p:nvGraphicFramePr>
        <p:xfrm>
          <a:off x="604911" y="1748561"/>
          <a:ext cx="7962314" cy="1982145"/>
        </p:xfrm>
        <a:graphic>
          <a:graphicData uri="http://schemas.openxmlformats.org/drawingml/2006/table">
            <a:tbl>
              <a:tblPr/>
              <a:tblGrid>
                <a:gridCol w="526690">
                  <a:extLst>
                    <a:ext uri="{9D8B030D-6E8A-4147-A177-3AD203B41FA5}">
                      <a16:colId xmlns:a16="http://schemas.microsoft.com/office/drawing/2014/main" val="20000"/>
                    </a:ext>
                  </a:extLst>
                </a:gridCol>
                <a:gridCol w="800105">
                  <a:extLst>
                    <a:ext uri="{9D8B030D-6E8A-4147-A177-3AD203B41FA5}">
                      <a16:colId xmlns:a16="http://schemas.microsoft.com/office/drawing/2014/main" val="20001"/>
                    </a:ext>
                  </a:extLst>
                </a:gridCol>
                <a:gridCol w="6635519">
                  <a:extLst>
                    <a:ext uri="{9D8B030D-6E8A-4147-A177-3AD203B41FA5}">
                      <a16:colId xmlns:a16="http://schemas.microsoft.com/office/drawing/2014/main" val="20002"/>
                    </a:ext>
                  </a:extLst>
                </a:gridCol>
              </a:tblGrid>
              <a:tr h="217315">
                <a:tc>
                  <a:txBody>
                    <a:bodyPr/>
                    <a:lstStyle/>
                    <a:p>
                      <a:pPr algn="ctr">
                        <a:lnSpc>
                          <a:spcPct val="150000"/>
                        </a:lnSpc>
                        <a:spcAft>
                          <a:spcPts val="0"/>
                        </a:spcAft>
                      </a:pPr>
                      <a:r>
                        <a:rPr lang="zh-CN" sz="1400" kern="100" dirty="0">
                          <a:solidFill>
                            <a:srgbClr val="000000"/>
                          </a:solidFill>
                          <a:latin typeface="NEU-BZ-S92"/>
                          <a:ea typeface="微软雅黑" panose="020B0503020204020204" pitchFamily="34" charset="-122"/>
                          <a:cs typeface="Times New Roman" panose="02020603050405020304"/>
                        </a:rPr>
                        <a:t>事件</a:t>
                      </a:r>
                      <a:endParaRPr lang="zh-CN" sz="1000" kern="100" dirty="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accent2">
                        <a:lumMod val="40000"/>
                        <a:lumOff val="60000"/>
                      </a:schemeClr>
                    </a:solidFill>
                  </a:tcPr>
                </a:tc>
                <a:tc gridSpan="2">
                  <a:txBody>
                    <a:bodyPr/>
                    <a:lstStyle/>
                    <a:p>
                      <a:pPr algn="ctr">
                        <a:lnSpc>
                          <a:spcPct val="150000"/>
                        </a:lnSpc>
                        <a:spcAft>
                          <a:spcPts val="0"/>
                        </a:spcAft>
                      </a:pPr>
                      <a:r>
                        <a:rPr lang="zh-CN" sz="1400" kern="100" dirty="0">
                          <a:solidFill>
                            <a:srgbClr val="000000"/>
                          </a:solidFill>
                          <a:latin typeface="NEU-BZ-S92"/>
                          <a:ea typeface="微软雅黑" panose="020B0503020204020204" pitchFamily="34" charset="-122"/>
                          <a:cs typeface="Times New Roman" panose="02020603050405020304"/>
                        </a:rPr>
                        <a:t>具体内容</a:t>
                      </a:r>
                      <a:endParaRPr lang="zh-CN" sz="1000" kern="100" dirty="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accent2">
                        <a:lumMod val="40000"/>
                        <a:lumOff val="60000"/>
                      </a:schemeClr>
                    </a:solidFill>
                  </a:tcPr>
                </a:tc>
                <a:tc hMerge="1">
                  <a:txBody>
                    <a:bodyPr/>
                    <a:lstStyle/>
                    <a:p>
                      <a:endParaRPr lang="zh-CN"/>
                    </a:p>
                  </a:txBody>
                  <a:tcPr/>
                </a:tc>
                <a:extLst>
                  <a:ext uri="{0D108BD9-81ED-4DB2-BD59-A6C34878D82A}">
                    <a16:rowId xmlns:a16="http://schemas.microsoft.com/office/drawing/2014/main" val="10000"/>
                  </a:ext>
                </a:extLst>
              </a:tr>
              <a:tr h="252728">
                <a:tc rowSpan="4">
                  <a:txBody>
                    <a:bodyPr/>
                    <a:lstStyle/>
                    <a:p>
                      <a:pPr algn="ctr">
                        <a:lnSpc>
                          <a:spcPct val="150000"/>
                        </a:lnSpc>
                        <a:spcAft>
                          <a:spcPts val="0"/>
                        </a:spcAft>
                      </a:pPr>
                      <a:r>
                        <a:rPr lang="zh-CN" sz="1400" kern="100">
                          <a:solidFill>
                            <a:srgbClr val="000000"/>
                          </a:solidFill>
                          <a:latin typeface="NEU-BZ-S92"/>
                          <a:ea typeface="微软雅黑" panose="020B0503020204020204" pitchFamily="34" charset="-122"/>
                          <a:cs typeface="Times New Roman" panose="02020603050405020304"/>
                        </a:rPr>
                        <a:t>变法</a:t>
                      </a:r>
                      <a:endParaRPr lang="zh-CN" sz="1000" kern="100">
                        <a:solidFill>
                          <a:srgbClr val="000000"/>
                        </a:solidFill>
                        <a:latin typeface="NEU-BZ-S92"/>
                        <a:ea typeface="方正书宋_GBK"/>
                        <a:cs typeface="Times New Roman" panose="02020603050405020304"/>
                      </a:endParaRPr>
                    </a:p>
                    <a:p>
                      <a:pPr algn="ctr">
                        <a:lnSpc>
                          <a:spcPct val="150000"/>
                        </a:lnSpc>
                        <a:spcAft>
                          <a:spcPts val="0"/>
                        </a:spcAft>
                      </a:pPr>
                      <a:r>
                        <a:rPr lang="zh-CN" sz="1400" kern="100">
                          <a:solidFill>
                            <a:srgbClr val="000000"/>
                          </a:solidFill>
                          <a:latin typeface="NEU-BZ-S92"/>
                          <a:ea typeface="微软雅黑" panose="020B0503020204020204" pitchFamily="34" charset="-122"/>
                          <a:cs typeface="Times New Roman" panose="02020603050405020304"/>
                        </a:rPr>
                        <a:t>维新运动</a:t>
                      </a:r>
                      <a:endParaRPr lang="zh-CN" sz="1000" kern="10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NEU-BZ-S92"/>
                          <a:ea typeface="微软雅黑" panose="020B0503020204020204" pitchFamily="34" charset="-122"/>
                          <a:cs typeface="Times New Roman" panose="02020603050405020304"/>
                        </a:rPr>
                        <a:t>概况</a:t>
                      </a:r>
                      <a:endParaRPr lang="zh-CN" sz="1000" kern="10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NEU-BZ-S92"/>
                          <a:ea typeface="微软雅黑" panose="020B0503020204020204" pitchFamily="34" charset="-122"/>
                          <a:cs typeface="Times New Roman" panose="02020603050405020304"/>
                        </a:rPr>
                        <a:t>康有为、梁启超领导的变法维新运动</a:t>
                      </a:r>
                      <a:endParaRPr lang="zh-CN" sz="1000" kern="100" dirty="0">
                        <a:solidFill>
                          <a:srgbClr val="000000"/>
                        </a:solidFill>
                        <a:latin typeface="NEU-BZ-S92"/>
                        <a:ea typeface="方正书宋_GBK"/>
                        <a:cs typeface="Times New Roman" panose="02020603050405020304"/>
                      </a:endParaRPr>
                    </a:p>
                  </a:txBody>
                  <a:tcPr marL="65128" marR="65128"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1"/>
                  </a:ext>
                </a:extLst>
              </a:tr>
              <a:tr h="217315">
                <a:tc vMerge="1">
                  <a:txBody>
                    <a:bodyPr/>
                    <a:lstStyle/>
                    <a:p>
                      <a:endParaRPr lang="zh-CN"/>
                    </a:p>
                  </a:txBody>
                  <a:tcPr/>
                </a:tc>
                <a:tc>
                  <a:txBody>
                    <a:bodyPr/>
                    <a:lstStyle/>
                    <a:p>
                      <a:pPr algn="ctr">
                        <a:lnSpc>
                          <a:spcPct val="150000"/>
                        </a:lnSpc>
                        <a:spcAft>
                          <a:spcPts val="0"/>
                        </a:spcAft>
                      </a:pPr>
                      <a:r>
                        <a:rPr lang="zh-CN" sz="1400" kern="100" dirty="0">
                          <a:solidFill>
                            <a:srgbClr val="000000"/>
                          </a:solidFill>
                          <a:latin typeface="NEU-BZ-S92"/>
                          <a:ea typeface="微软雅黑" panose="020B0503020204020204" pitchFamily="34" charset="-122"/>
                          <a:cs typeface="Times New Roman" panose="02020603050405020304"/>
                        </a:rPr>
                        <a:t>阶级阶层</a:t>
                      </a:r>
                      <a:endParaRPr lang="zh-CN" sz="1000" kern="100" dirty="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a:solidFill>
                            <a:srgbClr val="000000"/>
                          </a:solidFill>
                          <a:latin typeface="NEU-BZ-S92"/>
                          <a:ea typeface="微软雅黑" panose="020B0503020204020204" pitchFamily="34" charset="-122"/>
                          <a:cs typeface="Times New Roman" panose="02020603050405020304"/>
                        </a:rPr>
                        <a:t>资产阶级维新派</a:t>
                      </a:r>
                      <a:endParaRPr lang="zh-CN" sz="1000" kern="100">
                        <a:solidFill>
                          <a:srgbClr val="000000"/>
                        </a:solidFill>
                        <a:latin typeface="NEU-BZ-S92"/>
                        <a:ea typeface="方正书宋_GBK"/>
                        <a:cs typeface="Times New Roman" panose="02020603050405020304"/>
                      </a:endParaRPr>
                    </a:p>
                  </a:txBody>
                  <a:tcPr marL="65128" marR="65128"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2"/>
                  </a:ext>
                </a:extLst>
              </a:tr>
              <a:tr h="758184">
                <a:tc vMerge="1">
                  <a:txBody>
                    <a:bodyPr/>
                    <a:lstStyle/>
                    <a:p>
                      <a:endParaRPr lang="zh-CN"/>
                    </a:p>
                  </a:txBody>
                  <a:tcPr/>
                </a:tc>
                <a:tc>
                  <a:txBody>
                    <a:bodyPr/>
                    <a:lstStyle/>
                    <a:p>
                      <a:pPr algn="ctr">
                        <a:lnSpc>
                          <a:spcPct val="150000"/>
                        </a:lnSpc>
                        <a:spcAft>
                          <a:spcPts val="0"/>
                        </a:spcAft>
                      </a:pPr>
                      <a:r>
                        <a:rPr lang="zh-CN" sz="1400" kern="100" dirty="0">
                          <a:solidFill>
                            <a:srgbClr val="000000"/>
                          </a:solidFill>
                          <a:latin typeface="NEU-BZ-S92"/>
                          <a:ea typeface="微软雅黑" panose="020B0503020204020204" pitchFamily="34" charset="-122"/>
                          <a:cs typeface="Times New Roman" panose="02020603050405020304"/>
                        </a:rPr>
                        <a:t>影响</a:t>
                      </a:r>
                      <a:endParaRPr lang="zh-CN" sz="1000" kern="100" dirty="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NEU-BZ-S92"/>
                          <a:ea typeface="微软雅黑" panose="020B0503020204020204" pitchFamily="34" charset="-122"/>
                          <a:cs typeface="Times New Roman" panose="02020603050405020304"/>
                        </a:rPr>
                        <a:t>　有利于中国资本主义的发展和西方科学技术的传播</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在社会上起了思想启蒙的作用</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为资产阶级思想的传播奠定了基础</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在思想文化方面产生了广泛而持久的影响</a:t>
                      </a:r>
                      <a:endParaRPr lang="zh-CN" sz="1000" kern="100" dirty="0">
                        <a:solidFill>
                          <a:srgbClr val="000000"/>
                        </a:solidFill>
                        <a:latin typeface="NEU-BZ-S92"/>
                        <a:ea typeface="方正书宋_GBK"/>
                        <a:cs typeface="Times New Roman" panose="02020603050405020304"/>
                      </a:endParaRPr>
                    </a:p>
                  </a:txBody>
                  <a:tcPr marL="65128" marR="65128"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3"/>
                  </a:ext>
                </a:extLst>
              </a:tr>
              <a:tr h="379092">
                <a:tc vMerge="1">
                  <a:txBody>
                    <a:bodyPr/>
                    <a:lstStyle/>
                    <a:p>
                      <a:endParaRPr lang="zh-CN"/>
                    </a:p>
                  </a:txBody>
                  <a:tcPr/>
                </a:tc>
                <a:tc>
                  <a:txBody>
                    <a:bodyPr/>
                    <a:lstStyle/>
                    <a:p>
                      <a:pPr algn="ctr">
                        <a:lnSpc>
                          <a:spcPct val="150000"/>
                        </a:lnSpc>
                        <a:spcAft>
                          <a:spcPts val="0"/>
                        </a:spcAft>
                      </a:pPr>
                      <a:r>
                        <a:rPr lang="zh-CN" sz="1400" kern="100">
                          <a:solidFill>
                            <a:srgbClr val="000000"/>
                          </a:solidFill>
                          <a:latin typeface="NEU-BZ-S92"/>
                          <a:ea typeface="微软雅黑" panose="020B0503020204020204" pitchFamily="34" charset="-122"/>
                          <a:cs typeface="Times New Roman" panose="02020603050405020304"/>
                        </a:rPr>
                        <a:t>教训</a:t>
                      </a:r>
                      <a:endParaRPr lang="zh-CN" sz="1000" kern="10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NEU-BZ-S92"/>
                          <a:ea typeface="微软雅黑" panose="020B0503020204020204" pitchFamily="34" charset="-122"/>
                          <a:cs typeface="Times New Roman" panose="02020603050405020304"/>
                        </a:rPr>
                        <a:t>在半殖民地半封建社会的中国</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资产阶级君主立宪的道路在中国走不通</a:t>
                      </a:r>
                      <a:endParaRPr lang="zh-CN" sz="1000" kern="100" dirty="0">
                        <a:solidFill>
                          <a:srgbClr val="000000"/>
                        </a:solidFill>
                        <a:latin typeface="NEU-BZ-S92"/>
                        <a:ea typeface="方正书宋_GBK"/>
                        <a:cs typeface="Times New Roman" panose="02020603050405020304"/>
                      </a:endParaRPr>
                    </a:p>
                  </a:txBody>
                  <a:tcPr marL="65128" marR="65128"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0-#ppt_w/2"/>
                                          </p:val>
                                        </p:tav>
                                        <p:tav tm="100000">
                                          <p:val>
                                            <p:strVal val="#ppt_x"/>
                                          </p:val>
                                        </p:tav>
                                      </p:tavLst>
                                    </p:anim>
                                    <p:anim calcmode="lin" valueType="num">
                                      <p:cBhvr additive="base">
                                        <p:cTn id="12"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up)">
                                      <p:cBhvr>
                                        <p:cTn id="2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585365" y="775749"/>
            <a:ext cx="7997526" cy="369332"/>
            <a:chOff x="623465" y="764939"/>
            <a:chExt cx="7997526" cy="369332"/>
          </a:xfrm>
        </p:grpSpPr>
        <p:sp>
          <p:nvSpPr>
            <p:cNvPr id="9"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DE7538"/>
                  </a:solidFill>
                  <a:latin typeface="微软雅黑" panose="020B0503020204020204" pitchFamily="34" charset="-122"/>
                  <a:ea typeface="微软雅黑" panose="020B0503020204020204" pitchFamily="34" charset="-122"/>
                </a:rPr>
                <a:t>知能要点整合</a:t>
              </a:r>
            </a:p>
          </p:txBody>
        </p:sp>
        <p:grpSp>
          <p:nvGrpSpPr>
            <p:cNvPr id="3" name="组合 13"/>
            <p:cNvGrpSpPr/>
            <p:nvPr/>
          </p:nvGrpSpPr>
          <p:grpSpPr>
            <a:xfrm>
              <a:off x="623465" y="857125"/>
              <a:ext cx="339435" cy="197593"/>
              <a:chOff x="775856" y="1386633"/>
              <a:chExt cx="525631" cy="305982"/>
            </a:xfrm>
            <a:solidFill>
              <a:srgbClr val="B18147"/>
            </a:solidFill>
          </p:grpSpPr>
          <p:sp>
            <p:nvSpPr>
              <p:cNvPr id="11"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endParaRPr>
              </a:p>
            </p:txBody>
          </p:sp>
          <p:sp>
            <p:nvSpPr>
              <p:cNvPr id="12"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cxnSp>
        <p:nvCxnSpPr>
          <p:cNvPr id="14" name="直接连接符 13"/>
          <p:cNvCxnSpPr/>
          <p:nvPr/>
        </p:nvCxnSpPr>
        <p:spPr>
          <a:xfrm>
            <a:off x="561110" y="114327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graphicFrame>
        <p:nvGraphicFramePr>
          <p:cNvPr id="15" name="表格 14"/>
          <p:cNvGraphicFramePr>
            <a:graphicFrameLocks noGrp="1"/>
          </p:cNvGraphicFramePr>
          <p:nvPr/>
        </p:nvGraphicFramePr>
        <p:xfrm>
          <a:off x="829992" y="1330049"/>
          <a:ext cx="7554352" cy="1600200"/>
        </p:xfrm>
        <a:graphic>
          <a:graphicData uri="http://schemas.openxmlformats.org/drawingml/2006/table">
            <a:tbl>
              <a:tblPr/>
              <a:tblGrid>
                <a:gridCol w="675251">
                  <a:extLst>
                    <a:ext uri="{9D8B030D-6E8A-4147-A177-3AD203B41FA5}">
                      <a16:colId xmlns:a16="http://schemas.microsoft.com/office/drawing/2014/main" val="20000"/>
                    </a:ext>
                  </a:extLst>
                </a:gridCol>
                <a:gridCol w="1505243">
                  <a:extLst>
                    <a:ext uri="{9D8B030D-6E8A-4147-A177-3AD203B41FA5}">
                      <a16:colId xmlns:a16="http://schemas.microsoft.com/office/drawing/2014/main" val="20001"/>
                    </a:ext>
                  </a:extLst>
                </a:gridCol>
                <a:gridCol w="5373858">
                  <a:extLst>
                    <a:ext uri="{9D8B030D-6E8A-4147-A177-3AD203B41FA5}">
                      <a16:colId xmlns:a16="http://schemas.microsoft.com/office/drawing/2014/main" val="20002"/>
                    </a:ext>
                  </a:extLst>
                </a:gridCol>
              </a:tblGrid>
              <a:tr h="146602">
                <a:tc rowSpan="4">
                  <a:txBody>
                    <a:bodyPr/>
                    <a:lstStyle/>
                    <a:p>
                      <a:pPr algn="ctr">
                        <a:lnSpc>
                          <a:spcPct val="150000"/>
                        </a:lnSpc>
                        <a:spcAft>
                          <a:spcPts val="0"/>
                        </a:spcAft>
                      </a:pPr>
                      <a:r>
                        <a:rPr lang="zh-CN" sz="1400" kern="100" dirty="0">
                          <a:solidFill>
                            <a:srgbClr val="000000"/>
                          </a:solidFill>
                          <a:latin typeface="NEU-BZ-S92"/>
                          <a:ea typeface="微软雅黑" panose="020B0503020204020204" pitchFamily="34" charset="-122"/>
                          <a:cs typeface="Times New Roman" panose="02020603050405020304"/>
                        </a:rPr>
                        <a:t>资产阶级民主革命</a:t>
                      </a:r>
                      <a:endParaRPr lang="zh-CN" sz="1400" kern="100" dirty="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NEU-BZ-S92"/>
                          <a:ea typeface="微软雅黑" panose="020B0503020204020204" pitchFamily="34" charset="-122"/>
                          <a:cs typeface="Times New Roman" panose="02020603050405020304"/>
                        </a:rPr>
                        <a:t>概况</a:t>
                      </a:r>
                      <a:endParaRPr lang="zh-CN" sz="1400" kern="10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a:solidFill>
                            <a:srgbClr val="000000"/>
                          </a:solidFill>
                          <a:latin typeface="NEU-BZ-S92"/>
                          <a:ea typeface="微软雅黑" panose="020B0503020204020204" pitchFamily="34" charset="-122"/>
                          <a:cs typeface="Times New Roman" panose="02020603050405020304"/>
                        </a:rPr>
                        <a:t>资产阶级革命派领导的民主革命</a:t>
                      </a:r>
                      <a:endParaRPr lang="zh-CN" sz="1400" kern="100">
                        <a:solidFill>
                          <a:srgbClr val="000000"/>
                        </a:solidFill>
                        <a:latin typeface="NEU-BZ-S92"/>
                        <a:ea typeface="方正书宋_GBK"/>
                        <a:cs typeface="Times New Roman" panose="02020603050405020304"/>
                      </a:endParaRPr>
                    </a:p>
                  </a:txBody>
                  <a:tcPr marL="4342" marR="4342"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0"/>
                  </a:ext>
                </a:extLst>
              </a:tr>
              <a:tr h="146602">
                <a:tc vMerge="1">
                  <a:txBody>
                    <a:bodyPr/>
                    <a:lstStyle/>
                    <a:p>
                      <a:endParaRPr lang="zh-CN"/>
                    </a:p>
                  </a:txBody>
                  <a:tcPr/>
                </a:tc>
                <a:tc>
                  <a:txBody>
                    <a:bodyPr/>
                    <a:lstStyle/>
                    <a:p>
                      <a:pPr algn="ctr">
                        <a:lnSpc>
                          <a:spcPct val="150000"/>
                        </a:lnSpc>
                        <a:spcAft>
                          <a:spcPts val="0"/>
                        </a:spcAft>
                      </a:pPr>
                      <a:r>
                        <a:rPr lang="zh-CN" sz="1400" kern="100">
                          <a:solidFill>
                            <a:srgbClr val="000000"/>
                          </a:solidFill>
                          <a:latin typeface="NEU-BZ-S92"/>
                          <a:ea typeface="微软雅黑" panose="020B0503020204020204" pitchFamily="34" charset="-122"/>
                          <a:cs typeface="Times New Roman" panose="02020603050405020304"/>
                        </a:rPr>
                        <a:t>指导思想</a:t>
                      </a:r>
                      <a:endParaRPr lang="zh-CN" sz="1400" kern="10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a:solidFill>
                            <a:srgbClr val="000000"/>
                          </a:solidFill>
                          <a:latin typeface="NEU-BZ-S92"/>
                          <a:ea typeface="微软雅黑" panose="020B0503020204020204" pitchFamily="34" charset="-122"/>
                          <a:cs typeface="Times New Roman" panose="02020603050405020304"/>
                        </a:rPr>
                        <a:t>三民主义</a:t>
                      </a:r>
                      <a:endParaRPr lang="zh-CN" sz="1400" kern="100">
                        <a:solidFill>
                          <a:srgbClr val="000000"/>
                        </a:solidFill>
                        <a:latin typeface="NEU-BZ-S92"/>
                        <a:ea typeface="方正书宋_GBK"/>
                        <a:cs typeface="Times New Roman" panose="02020603050405020304"/>
                      </a:endParaRPr>
                    </a:p>
                  </a:txBody>
                  <a:tcPr marL="4342" marR="4342"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1"/>
                  </a:ext>
                </a:extLst>
              </a:tr>
              <a:tr h="275607">
                <a:tc vMerge="1">
                  <a:txBody>
                    <a:bodyPr/>
                    <a:lstStyle/>
                    <a:p>
                      <a:endParaRPr lang="zh-CN"/>
                    </a:p>
                  </a:txBody>
                  <a:tcPr/>
                </a:tc>
                <a:tc>
                  <a:txBody>
                    <a:bodyPr/>
                    <a:lstStyle/>
                    <a:p>
                      <a:pPr algn="ctr">
                        <a:lnSpc>
                          <a:spcPct val="150000"/>
                        </a:lnSpc>
                        <a:spcAft>
                          <a:spcPts val="0"/>
                        </a:spcAft>
                      </a:pPr>
                      <a:r>
                        <a:rPr lang="zh-CN" sz="1400" kern="100" dirty="0">
                          <a:solidFill>
                            <a:srgbClr val="000000"/>
                          </a:solidFill>
                          <a:latin typeface="NEU-BZ-S92"/>
                          <a:ea typeface="微软雅黑" panose="020B0503020204020204" pitchFamily="34" charset="-122"/>
                          <a:cs typeface="Times New Roman" panose="02020603050405020304"/>
                        </a:rPr>
                        <a:t>孙中山早年活动</a:t>
                      </a:r>
                      <a:endParaRPr lang="zh-CN" sz="1400" kern="100" dirty="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NEU-BZ-S92"/>
                          <a:ea typeface="微软雅黑" panose="020B0503020204020204" pitchFamily="34" charset="-122"/>
                          <a:cs typeface="Times New Roman" panose="02020603050405020304"/>
                        </a:rPr>
                        <a:t>上书李鸿章、创建兴中会、创建同盟会</a:t>
                      </a:r>
                      <a:endParaRPr lang="zh-CN" sz="1400" kern="100" dirty="0">
                        <a:solidFill>
                          <a:srgbClr val="000000"/>
                        </a:solidFill>
                        <a:latin typeface="NEU-BZ-S92"/>
                        <a:ea typeface="方正书宋_GBK"/>
                        <a:cs typeface="Times New Roman" panose="02020603050405020304"/>
                      </a:endParaRPr>
                    </a:p>
                  </a:txBody>
                  <a:tcPr marL="4342" marR="4342"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2"/>
                  </a:ext>
                </a:extLst>
              </a:tr>
              <a:tr h="293204">
                <a:tc vMerge="1">
                  <a:txBody>
                    <a:bodyPr/>
                    <a:lstStyle/>
                    <a:p>
                      <a:endParaRPr lang="zh-CN"/>
                    </a:p>
                  </a:txBody>
                  <a:tcPr/>
                </a:tc>
                <a:tc>
                  <a:txBody>
                    <a:bodyPr/>
                    <a:lstStyle/>
                    <a:p>
                      <a:pPr algn="ctr">
                        <a:lnSpc>
                          <a:spcPct val="150000"/>
                        </a:lnSpc>
                        <a:spcAft>
                          <a:spcPts val="0"/>
                        </a:spcAft>
                      </a:pPr>
                      <a:r>
                        <a:rPr lang="zh-CN" sz="1400" kern="100">
                          <a:solidFill>
                            <a:srgbClr val="000000"/>
                          </a:solidFill>
                          <a:latin typeface="NEU-BZ-S92"/>
                          <a:ea typeface="微软雅黑" panose="020B0503020204020204" pitchFamily="34" charset="-122"/>
                          <a:cs typeface="Times New Roman" panose="02020603050405020304"/>
                        </a:rPr>
                        <a:t>革命</a:t>
                      </a:r>
                      <a:endParaRPr lang="zh-CN" sz="1400" kern="100">
                        <a:solidFill>
                          <a:srgbClr val="000000"/>
                        </a:solidFill>
                        <a:latin typeface="NEU-BZ-S92"/>
                        <a:ea typeface="方正书宋_GBK"/>
                        <a:cs typeface="Times New Roman" panose="02020603050405020304"/>
                      </a:endParaRPr>
                    </a:p>
                    <a:p>
                      <a:pPr algn="ctr">
                        <a:lnSpc>
                          <a:spcPct val="150000"/>
                        </a:lnSpc>
                        <a:spcAft>
                          <a:spcPts val="0"/>
                        </a:spcAft>
                      </a:pPr>
                      <a:r>
                        <a:rPr lang="zh-CN" sz="1400" kern="100">
                          <a:solidFill>
                            <a:srgbClr val="000000"/>
                          </a:solidFill>
                          <a:latin typeface="NEU-BZ-S92"/>
                          <a:ea typeface="微软雅黑" panose="020B0503020204020204" pitchFamily="34" charset="-122"/>
                          <a:cs typeface="Times New Roman" panose="02020603050405020304"/>
                        </a:rPr>
                        <a:t>志士的奋斗</a:t>
                      </a:r>
                      <a:endParaRPr lang="zh-CN" sz="1400" kern="10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NEU-BZ-S92"/>
                          <a:ea typeface="微软雅黑" panose="020B0503020204020204" pitchFamily="34" charset="-122"/>
                          <a:cs typeface="Times New Roman" panose="02020603050405020304"/>
                        </a:rPr>
                        <a:t>萍浏醴起义、安庆起义、广西起义、黄花岗起义</a:t>
                      </a:r>
                      <a:endParaRPr lang="zh-CN" sz="1400" kern="100" dirty="0">
                        <a:solidFill>
                          <a:srgbClr val="000000"/>
                        </a:solidFill>
                        <a:latin typeface="NEU-BZ-S92"/>
                        <a:ea typeface="方正书宋_GBK"/>
                        <a:cs typeface="Times New Roman" panose="02020603050405020304"/>
                      </a:endParaRPr>
                    </a:p>
                  </a:txBody>
                  <a:tcPr marL="4342" marR="4342"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0-#ppt_w/2"/>
                                          </p:val>
                                        </p:tav>
                                        <p:tav tm="100000">
                                          <p:val>
                                            <p:strVal val="#ppt_x"/>
                                          </p:val>
                                        </p:tav>
                                      </p:tavLst>
                                    </p:anim>
                                    <p:anim calcmode="lin" valueType="num">
                                      <p:cBhvr additive="base">
                                        <p:cTn id="12"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up)">
                                      <p:cBhvr>
                                        <p:cTn id="1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585365" y="775749"/>
            <a:ext cx="7997526" cy="369332"/>
            <a:chOff x="623465" y="764939"/>
            <a:chExt cx="7997526" cy="369332"/>
          </a:xfrm>
        </p:grpSpPr>
        <p:sp>
          <p:nvSpPr>
            <p:cNvPr id="9"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DE7538"/>
                  </a:solidFill>
                  <a:latin typeface="微软雅黑" panose="020B0503020204020204" pitchFamily="34" charset="-122"/>
                  <a:ea typeface="微软雅黑" panose="020B0503020204020204" pitchFamily="34" charset="-122"/>
                </a:rPr>
                <a:t>知能要点整合</a:t>
              </a:r>
            </a:p>
          </p:txBody>
        </p:sp>
        <p:grpSp>
          <p:nvGrpSpPr>
            <p:cNvPr id="3" name="组合 13"/>
            <p:cNvGrpSpPr/>
            <p:nvPr/>
          </p:nvGrpSpPr>
          <p:grpSpPr>
            <a:xfrm>
              <a:off x="623465" y="857125"/>
              <a:ext cx="339435" cy="197593"/>
              <a:chOff x="775856" y="1386633"/>
              <a:chExt cx="525631" cy="305982"/>
            </a:xfrm>
            <a:solidFill>
              <a:srgbClr val="B18147"/>
            </a:solidFill>
          </p:grpSpPr>
          <p:sp>
            <p:nvSpPr>
              <p:cNvPr id="11"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endParaRPr>
              </a:p>
            </p:txBody>
          </p:sp>
          <p:sp>
            <p:nvSpPr>
              <p:cNvPr id="12"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cxnSp>
        <p:nvCxnSpPr>
          <p:cNvPr id="14" name="直接连接符 13"/>
          <p:cNvCxnSpPr/>
          <p:nvPr/>
        </p:nvCxnSpPr>
        <p:spPr>
          <a:xfrm>
            <a:off x="561110" y="114327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graphicFrame>
        <p:nvGraphicFramePr>
          <p:cNvPr id="15" name="表格 14"/>
          <p:cNvGraphicFramePr>
            <a:graphicFrameLocks noGrp="1"/>
          </p:cNvGraphicFramePr>
          <p:nvPr/>
        </p:nvGraphicFramePr>
        <p:xfrm>
          <a:off x="703384" y="1287850"/>
          <a:ext cx="7631724" cy="2880360"/>
        </p:xfrm>
        <a:graphic>
          <a:graphicData uri="http://schemas.openxmlformats.org/drawingml/2006/table">
            <a:tbl>
              <a:tblPr/>
              <a:tblGrid>
                <a:gridCol w="386863">
                  <a:extLst>
                    <a:ext uri="{9D8B030D-6E8A-4147-A177-3AD203B41FA5}">
                      <a16:colId xmlns:a16="http://schemas.microsoft.com/office/drawing/2014/main" val="20000"/>
                    </a:ext>
                  </a:extLst>
                </a:gridCol>
                <a:gridCol w="991772">
                  <a:extLst>
                    <a:ext uri="{9D8B030D-6E8A-4147-A177-3AD203B41FA5}">
                      <a16:colId xmlns:a16="http://schemas.microsoft.com/office/drawing/2014/main" val="20001"/>
                    </a:ext>
                  </a:extLst>
                </a:gridCol>
                <a:gridCol w="844062">
                  <a:extLst>
                    <a:ext uri="{9D8B030D-6E8A-4147-A177-3AD203B41FA5}">
                      <a16:colId xmlns:a16="http://schemas.microsoft.com/office/drawing/2014/main" val="20002"/>
                    </a:ext>
                  </a:extLst>
                </a:gridCol>
                <a:gridCol w="5409027">
                  <a:extLst>
                    <a:ext uri="{9D8B030D-6E8A-4147-A177-3AD203B41FA5}">
                      <a16:colId xmlns:a16="http://schemas.microsoft.com/office/drawing/2014/main" val="20003"/>
                    </a:ext>
                  </a:extLst>
                </a:gridCol>
              </a:tblGrid>
              <a:tr h="146602">
                <a:tc rowSpan="4">
                  <a:txBody>
                    <a:bodyPr/>
                    <a:lstStyle/>
                    <a:p>
                      <a:pPr algn="ctr">
                        <a:lnSpc>
                          <a:spcPct val="150000"/>
                        </a:lnSpc>
                        <a:spcAft>
                          <a:spcPts val="0"/>
                        </a:spcAft>
                      </a:pPr>
                      <a:r>
                        <a:rPr lang="zh-CN" sz="1400" kern="100" dirty="0">
                          <a:solidFill>
                            <a:srgbClr val="000000"/>
                          </a:solidFill>
                          <a:latin typeface="NEU-BZ-S92"/>
                          <a:ea typeface="微软雅黑" panose="020B0503020204020204" pitchFamily="34" charset="-122"/>
                          <a:cs typeface="Times New Roman" panose="02020603050405020304"/>
                        </a:rPr>
                        <a:t>资产阶级</a:t>
                      </a:r>
                      <a:endParaRPr lang="zh-CN" sz="1400" kern="100" dirty="0">
                        <a:solidFill>
                          <a:srgbClr val="000000"/>
                        </a:solidFill>
                        <a:latin typeface="NEU-BZ-S92"/>
                        <a:ea typeface="方正书宋_GBK"/>
                        <a:cs typeface="Times New Roman" panose="02020603050405020304"/>
                      </a:endParaRPr>
                    </a:p>
                    <a:p>
                      <a:pPr algn="ctr">
                        <a:lnSpc>
                          <a:spcPct val="150000"/>
                        </a:lnSpc>
                        <a:spcAft>
                          <a:spcPts val="0"/>
                        </a:spcAft>
                      </a:pPr>
                      <a:r>
                        <a:rPr lang="zh-CN" sz="1400" kern="100" dirty="0">
                          <a:solidFill>
                            <a:srgbClr val="000000"/>
                          </a:solidFill>
                          <a:latin typeface="NEU-BZ-S92"/>
                          <a:ea typeface="微软雅黑" panose="020B0503020204020204" pitchFamily="34" charset="-122"/>
                          <a:cs typeface="Times New Roman" panose="02020603050405020304"/>
                        </a:rPr>
                        <a:t>民主革命</a:t>
                      </a:r>
                      <a:endParaRPr lang="zh-CN" sz="1400" kern="100" dirty="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3">
                  <a:txBody>
                    <a:bodyPr/>
                    <a:lstStyle/>
                    <a:p>
                      <a:pPr algn="ctr">
                        <a:lnSpc>
                          <a:spcPct val="150000"/>
                        </a:lnSpc>
                        <a:spcAft>
                          <a:spcPts val="0"/>
                        </a:spcAft>
                      </a:pPr>
                      <a:r>
                        <a:rPr lang="zh-CN" sz="1400" kern="100">
                          <a:solidFill>
                            <a:srgbClr val="000000"/>
                          </a:solidFill>
                          <a:latin typeface="NEU-BZ-S92"/>
                          <a:ea typeface="微软雅黑" panose="020B0503020204020204" pitchFamily="34" charset="-122"/>
                          <a:cs typeface="Times New Roman" panose="02020603050405020304"/>
                        </a:rPr>
                        <a:t>辛亥革命</a:t>
                      </a:r>
                      <a:endParaRPr lang="zh-CN" sz="1400" kern="10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NEU-BZ-S92"/>
                          <a:ea typeface="微软雅黑" panose="020B0503020204020204" pitchFamily="34" charset="-122"/>
                          <a:cs typeface="Times New Roman" panose="02020603050405020304"/>
                        </a:rPr>
                        <a:t>性质</a:t>
                      </a:r>
                      <a:endParaRPr lang="zh-CN" sz="1400" kern="10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NEU-BZ-S92"/>
                          <a:ea typeface="微软雅黑" panose="020B0503020204020204" pitchFamily="34" charset="-122"/>
                          <a:cs typeface="Times New Roman" panose="02020603050405020304"/>
                        </a:rPr>
                        <a:t>完全意义上的近代民族民主革命</a:t>
                      </a:r>
                      <a:endParaRPr lang="zh-CN" sz="1400" kern="100" dirty="0">
                        <a:solidFill>
                          <a:srgbClr val="000000"/>
                        </a:solidFill>
                        <a:latin typeface="NEU-BZ-S92"/>
                        <a:ea typeface="方正书宋_GBK"/>
                        <a:cs typeface="Times New Roman" panose="02020603050405020304"/>
                      </a:endParaRPr>
                    </a:p>
                  </a:txBody>
                  <a:tcPr marL="4342" marR="4342"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0"/>
                  </a:ext>
                </a:extLst>
              </a:tr>
              <a:tr h="964222">
                <a:tc vMerge="1">
                  <a:txBody>
                    <a:bodyPr/>
                    <a:lstStyle/>
                    <a:p>
                      <a:endParaRPr lang="zh-CN"/>
                    </a:p>
                  </a:txBody>
                  <a:tcPr/>
                </a:tc>
                <a:tc vMerge="1">
                  <a:txBody>
                    <a:bodyPr/>
                    <a:lstStyle/>
                    <a:p>
                      <a:endParaRPr lang="zh-CN"/>
                    </a:p>
                  </a:txBody>
                  <a:tcPr/>
                </a:tc>
                <a:tc rowSpan="2">
                  <a:txBody>
                    <a:bodyPr/>
                    <a:lstStyle/>
                    <a:p>
                      <a:pPr algn="ctr">
                        <a:lnSpc>
                          <a:spcPct val="150000"/>
                        </a:lnSpc>
                        <a:spcAft>
                          <a:spcPts val="0"/>
                        </a:spcAft>
                      </a:pPr>
                      <a:r>
                        <a:rPr lang="zh-CN" sz="1400" kern="100" dirty="0">
                          <a:solidFill>
                            <a:srgbClr val="000000"/>
                          </a:solidFill>
                          <a:latin typeface="NEU-BZ-S92"/>
                          <a:ea typeface="微软雅黑" panose="020B0503020204020204" pitchFamily="34" charset="-122"/>
                          <a:cs typeface="Times New Roman" panose="02020603050405020304"/>
                        </a:rPr>
                        <a:t>评价</a:t>
                      </a:r>
                      <a:endParaRPr lang="zh-CN" sz="1400" kern="100" dirty="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NEU-BZ-S92"/>
                          <a:ea typeface="微软雅黑" panose="020B0503020204020204" pitchFamily="34" charset="-122"/>
                          <a:cs typeface="Times New Roman" panose="02020603050405020304"/>
                        </a:rPr>
                        <a:t>　功绩</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辛亥革命推翻了清王朝的反动统治</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宣告了中国两千多年君主专制制度的终结。建立中华民国</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颁布了《中华民国临时约法》</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使民主共和观念深入人心。它极大地推动了中华民族的思想解放</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打开了中国进步潮流的闸门</a:t>
                      </a:r>
                      <a:endParaRPr lang="zh-CN" sz="1400" kern="100" dirty="0">
                        <a:solidFill>
                          <a:srgbClr val="000000"/>
                        </a:solidFill>
                        <a:latin typeface="NEU-BZ-S92"/>
                        <a:ea typeface="方正书宋_GBK"/>
                        <a:cs typeface="Times New Roman" panose="02020603050405020304"/>
                      </a:endParaRPr>
                    </a:p>
                  </a:txBody>
                  <a:tcPr marL="4342" marR="4342"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1"/>
                  </a:ext>
                </a:extLst>
              </a:tr>
              <a:tr h="630085">
                <a:tc vMerge="1">
                  <a:txBody>
                    <a:bodyPr/>
                    <a:lstStyle/>
                    <a:p>
                      <a:endParaRPr lang="zh-CN"/>
                    </a:p>
                  </a:txBody>
                  <a:tcPr/>
                </a:tc>
                <a:tc vMerge="1">
                  <a:txBody>
                    <a:bodyPr/>
                    <a:lstStyle/>
                    <a:p>
                      <a:endParaRPr lang="zh-CN"/>
                    </a:p>
                  </a:txBody>
                  <a:tcPr/>
                </a:tc>
                <a:tc vMerge="1">
                  <a:txBody>
                    <a:bodyPr/>
                    <a:lstStyle/>
                    <a:p>
                      <a:endParaRPr lang="zh-CN"/>
                    </a:p>
                  </a:txBody>
                  <a:tcPr/>
                </a:tc>
                <a:tc>
                  <a:txBody>
                    <a:bodyPr/>
                    <a:lstStyle/>
                    <a:p>
                      <a:pPr>
                        <a:lnSpc>
                          <a:spcPct val="150000"/>
                        </a:lnSpc>
                        <a:spcAft>
                          <a:spcPts val="0"/>
                        </a:spcAft>
                      </a:pPr>
                      <a:r>
                        <a:rPr lang="zh-CN" sz="1400" kern="100">
                          <a:solidFill>
                            <a:srgbClr val="000000"/>
                          </a:solidFill>
                          <a:latin typeface="NEU-BZ-S92"/>
                          <a:ea typeface="微软雅黑" panose="020B0503020204020204" pitchFamily="34" charset="-122"/>
                          <a:cs typeface="Times New Roman" panose="02020603050405020304"/>
                        </a:rPr>
                        <a:t>　局限性</a:t>
                      </a:r>
                      <a:r>
                        <a:rPr lang="en-US" sz="1400" kern="100">
                          <a:solidFill>
                            <a:srgbClr val="000000"/>
                          </a:solidFill>
                          <a:latin typeface="NEU-BZ-S92"/>
                          <a:ea typeface="微软雅黑" panose="020B0503020204020204" pitchFamily="34" charset="-122"/>
                          <a:cs typeface="Times New Roman" panose="02020603050405020304"/>
                        </a:rPr>
                        <a:t>:</a:t>
                      </a:r>
                      <a:r>
                        <a:rPr lang="zh-CN" sz="1400" kern="100">
                          <a:solidFill>
                            <a:srgbClr val="000000"/>
                          </a:solidFill>
                          <a:latin typeface="NEU-BZ-S92"/>
                          <a:ea typeface="微软雅黑" panose="020B0503020204020204" pitchFamily="34" charset="-122"/>
                          <a:cs typeface="Times New Roman" panose="02020603050405020304"/>
                        </a:rPr>
                        <a:t>辛亥革命的成果被袁世凯窃取</a:t>
                      </a:r>
                      <a:r>
                        <a:rPr lang="en-US" sz="1400" kern="100">
                          <a:solidFill>
                            <a:srgbClr val="000000"/>
                          </a:solidFill>
                          <a:latin typeface="NEU-BZ-S92"/>
                          <a:ea typeface="微软雅黑" panose="020B0503020204020204" pitchFamily="34" charset="-122"/>
                          <a:cs typeface="Times New Roman" panose="02020603050405020304"/>
                        </a:rPr>
                        <a:t>,</a:t>
                      </a:r>
                      <a:r>
                        <a:rPr lang="zh-CN" sz="1400" kern="100">
                          <a:solidFill>
                            <a:srgbClr val="000000"/>
                          </a:solidFill>
                          <a:latin typeface="NEU-BZ-S92"/>
                          <a:ea typeface="微软雅黑" panose="020B0503020204020204" pitchFamily="34" charset="-122"/>
                          <a:cs typeface="Times New Roman" panose="02020603050405020304"/>
                        </a:rPr>
                        <a:t>没有完成反帝反封建的革命任务</a:t>
                      </a:r>
                      <a:r>
                        <a:rPr lang="en-US" sz="1400" kern="100">
                          <a:solidFill>
                            <a:srgbClr val="000000"/>
                          </a:solidFill>
                          <a:latin typeface="NEU-BZ-S92"/>
                          <a:ea typeface="微软雅黑" panose="020B0503020204020204" pitchFamily="34" charset="-122"/>
                          <a:cs typeface="Times New Roman" panose="02020603050405020304"/>
                        </a:rPr>
                        <a:t>,</a:t>
                      </a:r>
                      <a:r>
                        <a:rPr lang="zh-CN" sz="1400" kern="100">
                          <a:solidFill>
                            <a:srgbClr val="000000"/>
                          </a:solidFill>
                          <a:latin typeface="NEU-BZ-S92"/>
                          <a:ea typeface="微软雅黑" panose="020B0503020204020204" pitchFamily="34" charset="-122"/>
                          <a:cs typeface="Times New Roman" panose="02020603050405020304"/>
                        </a:rPr>
                        <a:t>没有改变半殖民地半封建社会的性质</a:t>
                      </a:r>
                      <a:r>
                        <a:rPr lang="en-US" sz="1400" kern="100">
                          <a:solidFill>
                            <a:srgbClr val="000000"/>
                          </a:solidFill>
                          <a:latin typeface="NEU-BZ-S92"/>
                          <a:ea typeface="微软雅黑" panose="020B0503020204020204" pitchFamily="34" charset="-122"/>
                          <a:cs typeface="Times New Roman" panose="02020603050405020304"/>
                        </a:rPr>
                        <a:t>,</a:t>
                      </a:r>
                      <a:r>
                        <a:rPr lang="zh-CN" sz="1400" kern="100">
                          <a:solidFill>
                            <a:srgbClr val="000000"/>
                          </a:solidFill>
                          <a:latin typeface="NEU-BZ-S92"/>
                          <a:ea typeface="微软雅黑" panose="020B0503020204020204" pitchFamily="34" charset="-122"/>
                          <a:cs typeface="Times New Roman" panose="02020603050405020304"/>
                        </a:rPr>
                        <a:t>没有使中国走上民主、富强的道路</a:t>
                      </a:r>
                      <a:endParaRPr lang="zh-CN" sz="1400" kern="100">
                        <a:solidFill>
                          <a:srgbClr val="000000"/>
                        </a:solidFill>
                        <a:latin typeface="NEU-BZ-S92"/>
                        <a:ea typeface="方正书宋_GBK"/>
                        <a:cs typeface="Times New Roman" panose="02020603050405020304"/>
                      </a:endParaRPr>
                    </a:p>
                  </a:txBody>
                  <a:tcPr marL="4342" marR="4342"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2"/>
                  </a:ext>
                </a:extLst>
              </a:tr>
              <a:tr h="146602">
                <a:tc vMerge="1">
                  <a:txBody>
                    <a:bodyPr/>
                    <a:lstStyle/>
                    <a:p>
                      <a:endParaRPr lang="zh-CN"/>
                    </a:p>
                  </a:txBody>
                  <a:tcPr/>
                </a:tc>
                <a:tc>
                  <a:txBody>
                    <a:bodyPr/>
                    <a:lstStyle/>
                    <a:p>
                      <a:pPr algn="ctr">
                        <a:lnSpc>
                          <a:spcPct val="150000"/>
                        </a:lnSpc>
                        <a:spcAft>
                          <a:spcPts val="0"/>
                        </a:spcAft>
                      </a:pPr>
                      <a:r>
                        <a:rPr lang="zh-CN" sz="1400" kern="100">
                          <a:solidFill>
                            <a:srgbClr val="000000"/>
                          </a:solidFill>
                          <a:latin typeface="NEU-BZ-S92"/>
                          <a:ea typeface="微软雅黑" panose="020B0503020204020204" pitchFamily="34" charset="-122"/>
                          <a:cs typeface="Times New Roman" panose="02020603050405020304"/>
                        </a:rPr>
                        <a:t>教训</a:t>
                      </a:r>
                      <a:endParaRPr lang="zh-CN" sz="1400" kern="10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gridSpan="2">
                  <a:txBody>
                    <a:bodyPr/>
                    <a:lstStyle/>
                    <a:p>
                      <a:pPr>
                        <a:lnSpc>
                          <a:spcPct val="150000"/>
                        </a:lnSpc>
                        <a:spcAft>
                          <a:spcPts val="0"/>
                        </a:spcAft>
                      </a:pPr>
                      <a:r>
                        <a:rPr lang="zh-CN" sz="1400" kern="100" dirty="0">
                          <a:solidFill>
                            <a:srgbClr val="000000"/>
                          </a:solidFill>
                          <a:latin typeface="NEU-BZ-S92"/>
                          <a:ea typeface="微软雅黑" panose="020B0503020204020204" pitchFamily="34" charset="-122"/>
                          <a:cs typeface="Times New Roman" panose="02020603050405020304"/>
                        </a:rPr>
                        <a:t>在半殖民地半封建社会的中国</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资产阶级民主共和国的道路在中国走不通</a:t>
                      </a:r>
                      <a:endParaRPr lang="zh-CN" sz="1400" kern="100" dirty="0">
                        <a:solidFill>
                          <a:srgbClr val="000000"/>
                        </a:solidFill>
                        <a:latin typeface="NEU-BZ-S92"/>
                        <a:ea typeface="方正书宋_GBK"/>
                        <a:cs typeface="Times New Roman" panose="02020603050405020304"/>
                      </a:endParaRPr>
                    </a:p>
                  </a:txBody>
                  <a:tcPr marL="4342" marR="4342"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3"/>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0-#ppt_w/2"/>
                                          </p:val>
                                        </p:tav>
                                        <p:tav tm="100000">
                                          <p:val>
                                            <p:strVal val="#ppt_x"/>
                                          </p:val>
                                        </p:tav>
                                      </p:tavLst>
                                    </p:anim>
                                    <p:anim calcmode="lin" valueType="num">
                                      <p:cBhvr additive="base">
                                        <p:cTn id="12"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up)">
                                      <p:cBhvr>
                                        <p:cTn id="1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585365" y="775749"/>
            <a:ext cx="7997526" cy="369332"/>
            <a:chOff x="623465" y="764939"/>
            <a:chExt cx="7997526" cy="369332"/>
          </a:xfrm>
        </p:grpSpPr>
        <p:sp>
          <p:nvSpPr>
            <p:cNvPr id="9"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DE7538"/>
                  </a:solidFill>
                  <a:latin typeface="微软雅黑" panose="020B0503020204020204" pitchFamily="34" charset="-122"/>
                  <a:ea typeface="微软雅黑" panose="020B0503020204020204" pitchFamily="34" charset="-122"/>
                </a:rPr>
                <a:t>知能要点整合</a:t>
              </a:r>
            </a:p>
          </p:txBody>
        </p:sp>
        <p:grpSp>
          <p:nvGrpSpPr>
            <p:cNvPr id="3" name="组合 13"/>
            <p:cNvGrpSpPr/>
            <p:nvPr/>
          </p:nvGrpSpPr>
          <p:grpSpPr>
            <a:xfrm>
              <a:off x="623465" y="857125"/>
              <a:ext cx="339435" cy="197593"/>
              <a:chOff x="775856" y="1386633"/>
              <a:chExt cx="525631" cy="305982"/>
            </a:xfrm>
            <a:solidFill>
              <a:srgbClr val="B18147"/>
            </a:solidFill>
          </p:grpSpPr>
          <p:sp>
            <p:nvSpPr>
              <p:cNvPr id="11"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endParaRPr>
              </a:p>
            </p:txBody>
          </p:sp>
          <p:sp>
            <p:nvSpPr>
              <p:cNvPr id="12"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0" name="文本框 14"/>
          <p:cNvSpPr txBox="1"/>
          <p:nvPr/>
        </p:nvSpPr>
        <p:spPr>
          <a:xfrm>
            <a:off x="545146" y="1148401"/>
            <a:ext cx="2255993" cy="465118"/>
          </a:xfrm>
          <a:prstGeom prst="rect">
            <a:avLst/>
          </a:prstGeom>
          <a:noFill/>
        </p:spPr>
        <p:txBody>
          <a:bodyPr wrap="none" lIns="36000" tIns="36000" rIns="36000" bIns="36000" rtlCol="0">
            <a:spAutoFit/>
          </a:bodyPr>
          <a:lstStyle/>
          <a:p>
            <a:pPr>
              <a:lnSpc>
                <a:spcPct val="150000"/>
              </a:lnSpc>
            </a:pPr>
            <a:r>
              <a:rPr lang="en-US" altLang="en-US" sz="1700" b="1"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700" b="1" dirty="0">
                <a:solidFill>
                  <a:schemeClr val="tx1">
                    <a:lumMod val="75000"/>
                    <a:lumOff val="25000"/>
                  </a:schemeClr>
                </a:solidFill>
                <a:latin typeface="微软雅黑" panose="020B0503020204020204" pitchFamily="34" charset="-122"/>
                <a:ea typeface="微软雅黑" panose="020B0503020204020204" pitchFamily="34" charset="-122"/>
              </a:rPr>
              <a:t>要点三</a:t>
            </a:r>
            <a:r>
              <a:rPr lang="en-US" altLang="en-US" sz="1700" b="1"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700" b="1" dirty="0">
                <a:solidFill>
                  <a:schemeClr val="tx1">
                    <a:lumMod val="75000"/>
                    <a:lumOff val="25000"/>
                  </a:schemeClr>
                </a:solidFill>
                <a:latin typeface="微软雅黑" panose="020B0503020204020204" pitchFamily="34" charset="-122"/>
                <a:ea typeface="微软雅黑" panose="020B0503020204020204" pitchFamily="34" charset="-122"/>
              </a:rPr>
              <a:t>　思想近代化</a:t>
            </a:r>
          </a:p>
        </p:txBody>
      </p:sp>
      <p:cxnSp>
        <p:nvCxnSpPr>
          <p:cNvPr id="14" name="直接连接符 13"/>
          <p:cNvCxnSpPr/>
          <p:nvPr/>
        </p:nvCxnSpPr>
        <p:spPr>
          <a:xfrm>
            <a:off x="561110" y="114327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graphicFrame>
        <p:nvGraphicFramePr>
          <p:cNvPr id="15" name="表格 14"/>
          <p:cNvGraphicFramePr>
            <a:graphicFrameLocks noGrp="1"/>
          </p:cNvGraphicFramePr>
          <p:nvPr/>
        </p:nvGraphicFramePr>
        <p:xfrm>
          <a:off x="562708" y="1679366"/>
          <a:ext cx="7913077" cy="3008315"/>
        </p:xfrm>
        <a:graphic>
          <a:graphicData uri="http://schemas.openxmlformats.org/drawingml/2006/table">
            <a:tbl>
              <a:tblPr/>
              <a:tblGrid>
                <a:gridCol w="922414">
                  <a:extLst>
                    <a:ext uri="{9D8B030D-6E8A-4147-A177-3AD203B41FA5}">
                      <a16:colId xmlns:a16="http://schemas.microsoft.com/office/drawing/2014/main" val="20000"/>
                    </a:ext>
                  </a:extLst>
                </a:gridCol>
                <a:gridCol w="6990663">
                  <a:extLst>
                    <a:ext uri="{9D8B030D-6E8A-4147-A177-3AD203B41FA5}">
                      <a16:colId xmlns:a16="http://schemas.microsoft.com/office/drawing/2014/main" val="20001"/>
                    </a:ext>
                  </a:extLst>
                </a:gridCol>
              </a:tblGrid>
              <a:tr h="229613">
                <a:tc>
                  <a:txBody>
                    <a:bodyPr/>
                    <a:lstStyle/>
                    <a:p>
                      <a:pPr algn="ctr">
                        <a:lnSpc>
                          <a:spcPct val="150000"/>
                        </a:lnSpc>
                        <a:spcAft>
                          <a:spcPts val="0"/>
                        </a:spcAft>
                      </a:pPr>
                      <a:r>
                        <a:rPr lang="zh-CN" sz="1400" kern="100" dirty="0">
                          <a:solidFill>
                            <a:srgbClr val="000000"/>
                          </a:solidFill>
                          <a:latin typeface="NEU-BZ-S92"/>
                          <a:ea typeface="微软雅黑" panose="020B0503020204020204" pitchFamily="34" charset="-122"/>
                          <a:cs typeface="Times New Roman" panose="02020603050405020304"/>
                        </a:rPr>
                        <a:t>主题</a:t>
                      </a:r>
                      <a:endParaRPr lang="zh-CN" sz="1400" kern="100" dirty="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accent2">
                        <a:lumMod val="40000"/>
                        <a:lumOff val="60000"/>
                      </a:schemeClr>
                    </a:solidFill>
                  </a:tcPr>
                </a:tc>
                <a:tc>
                  <a:txBody>
                    <a:bodyPr/>
                    <a:lstStyle/>
                    <a:p>
                      <a:pPr algn="ctr">
                        <a:lnSpc>
                          <a:spcPct val="150000"/>
                        </a:lnSpc>
                        <a:spcAft>
                          <a:spcPts val="0"/>
                        </a:spcAft>
                      </a:pPr>
                      <a:r>
                        <a:rPr lang="zh-CN" sz="1400" kern="100" dirty="0">
                          <a:solidFill>
                            <a:srgbClr val="000000"/>
                          </a:solidFill>
                          <a:latin typeface="NEU-BZ-S92"/>
                          <a:ea typeface="微软雅黑" panose="020B0503020204020204" pitchFamily="34" charset="-122"/>
                          <a:cs typeface="Times New Roman" panose="02020603050405020304"/>
                        </a:rPr>
                        <a:t>具体内容</a:t>
                      </a:r>
                      <a:endParaRPr lang="zh-CN" sz="1400" kern="100" dirty="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accent2">
                        <a:lumMod val="40000"/>
                        <a:lumOff val="60000"/>
                      </a:schemeClr>
                    </a:solidFill>
                  </a:tcPr>
                </a:tc>
                <a:extLst>
                  <a:ext uri="{0D108BD9-81ED-4DB2-BD59-A6C34878D82A}">
                    <a16:rowId xmlns:a16="http://schemas.microsoft.com/office/drawing/2014/main" val="10000"/>
                  </a:ext>
                </a:extLst>
              </a:tr>
              <a:tr h="490549">
                <a:tc rowSpan="2">
                  <a:txBody>
                    <a:bodyPr/>
                    <a:lstStyle/>
                    <a:p>
                      <a:pPr algn="ctr">
                        <a:lnSpc>
                          <a:spcPct val="150000"/>
                        </a:lnSpc>
                        <a:spcAft>
                          <a:spcPts val="0"/>
                        </a:spcAft>
                      </a:pPr>
                      <a:r>
                        <a:rPr lang="zh-CN" sz="1400" kern="100">
                          <a:solidFill>
                            <a:srgbClr val="000000"/>
                          </a:solidFill>
                          <a:latin typeface="NEU-BZ-S92"/>
                          <a:ea typeface="微软雅黑" panose="020B0503020204020204" pitchFamily="34" charset="-122"/>
                          <a:cs typeface="Times New Roman" panose="02020603050405020304"/>
                        </a:rPr>
                        <a:t>变法</a:t>
                      </a:r>
                      <a:endParaRPr lang="zh-CN" sz="1400" kern="100">
                        <a:solidFill>
                          <a:srgbClr val="000000"/>
                        </a:solidFill>
                        <a:latin typeface="NEU-BZ-S92"/>
                        <a:ea typeface="方正书宋_GBK"/>
                        <a:cs typeface="Times New Roman" panose="02020603050405020304"/>
                      </a:endParaRPr>
                    </a:p>
                    <a:p>
                      <a:pPr algn="ctr">
                        <a:lnSpc>
                          <a:spcPct val="150000"/>
                        </a:lnSpc>
                        <a:spcAft>
                          <a:spcPts val="0"/>
                        </a:spcAft>
                      </a:pPr>
                      <a:r>
                        <a:rPr lang="zh-CN" sz="1400" kern="100">
                          <a:solidFill>
                            <a:srgbClr val="000000"/>
                          </a:solidFill>
                          <a:latin typeface="NEU-BZ-S92"/>
                          <a:ea typeface="微软雅黑" panose="020B0503020204020204" pitchFamily="34" charset="-122"/>
                          <a:cs typeface="Times New Roman" panose="02020603050405020304"/>
                        </a:rPr>
                        <a:t>维新思想</a:t>
                      </a:r>
                      <a:endParaRPr lang="zh-CN" sz="1400" kern="10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a:solidFill>
                            <a:srgbClr val="000000"/>
                          </a:solidFill>
                          <a:latin typeface="NEU-BZ-S92"/>
                          <a:ea typeface="微软雅黑" panose="020B0503020204020204" pitchFamily="34" charset="-122"/>
                          <a:cs typeface="Times New Roman" panose="02020603050405020304"/>
                        </a:rPr>
                        <a:t>　维新人士在各地组织学会</a:t>
                      </a:r>
                      <a:r>
                        <a:rPr lang="en-US" sz="1400" kern="100">
                          <a:solidFill>
                            <a:srgbClr val="000000"/>
                          </a:solidFill>
                          <a:latin typeface="NEU-BZ-S92"/>
                          <a:ea typeface="微软雅黑" panose="020B0503020204020204" pitchFamily="34" charset="-122"/>
                          <a:cs typeface="Times New Roman" panose="02020603050405020304"/>
                        </a:rPr>
                        <a:t>,</a:t>
                      </a:r>
                      <a:r>
                        <a:rPr lang="zh-CN" sz="1400" kern="100">
                          <a:solidFill>
                            <a:srgbClr val="000000"/>
                          </a:solidFill>
                          <a:latin typeface="NEU-BZ-S92"/>
                          <a:ea typeface="微软雅黑" panose="020B0503020204020204" pitchFamily="34" charset="-122"/>
                          <a:cs typeface="Times New Roman" panose="02020603050405020304"/>
                        </a:rPr>
                        <a:t>创办报刊</a:t>
                      </a:r>
                      <a:r>
                        <a:rPr lang="en-US" sz="1400" kern="100">
                          <a:solidFill>
                            <a:srgbClr val="000000"/>
                          </a:solidFill>
                          <a:latin typeface="NEU-BZ-S92"/>
                          <a:ea typeface="微软雅黑" panose="020B0503020204020204" pitchFamily="34" charset="-122"/>
                          <a:cs typeface="Times New Roman" panose="02020603050405020304"/>
                        </a:rPr>
                        <a:t>,</a:t>
                      </a:r>
                      <a:r>
                        <a:rPr lang="zh-CN" sz="1400" kern="100">
                          <a:solidFill>
                            <a:srgbClr val="000000"/>
                          </a:solidFill>
                          <a:latin typeface="NEU-BZ-S92"/>
                          <a:ea typeface="微软雅黑" panose="020B0503020204020204" pitchFamily="34" charset="-122"/>
                          <a:cs typeface="Times New Roman" panose="02020603050405020304"/>
                        </a:rPr>
                        <a:t>宣传变法</a:t>
                      </a:r>
                      <a:r>
                        <a:rPr lang="en-US" sz="1400" kern="100">
                          <a:solidFill>
                            <a:srgbClr val="000000"/>
                          </a:solidFill>
                          <a:latin typeface="NEU-BZ-S92"/>
                          <a:ea typeface="微软雅黑" panose="020B0503020204020204" pitchFamily="34" charset="-122"/>
                          <a:cs typeface="Times New Roman" panose="02020603050405020304"/>
                        </a:rPr>
                        <a:t>,</a:t>
                      </a:r>
                      <a:r>
                        <a:rPr lang="zh-CN" sz="1400" kern="100">
                          <a:solidFill>
                            <a:srgbClr val="000000"/>
                          </a:solidFill>
                          <a:latin typeface="NEU-BZ-S92"/>
                          <a:ea typeface="微软雅黑" panose="020B0503020204020204" pitchFamily="34" charset="-122"/>
                          <a:cs typeface="Times New Roman" panose="02020603050405020304"/>
                        </a:rPr>
                        <a:t>其中影响最大的报刊是上海的《时务报》和天津的《国闻报》</a:t>
                      </a:r>
                      <a:endParaRPr lang="zh-CN" sz="1400" kern="100">
                        <a:solidFill>
                          <a:srgbClr val="000000"/>
                        </a:solidFill>
                        <a:latin typeface="NEU-BZ-S92"/>
                        <a:ea typeface="方正书宋_GBK"/>
                        <a:cs typeface="Times New Roman" panose="02020603050405020304"/>
                      </a:endParaRPr>
                    </a:p>
                  </a:txBody>
                  <a:tcPr marL="42333" marR="42333"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1"/>
                  </a:ext>
                </a:extLst>
              </a:tr>
              <a:tr h="490549">
                <a:tc vMerge="1">
                  <a:txBody>
                    <a:bodyPr/>
                    <a:lstStyle/>
                    <a:p>
                      <a:endParaRPr lang="zh-CN"/>
                    </a:p>
                  </a:txBody>
                  <a:tcPr/>
                </a:tc>
                <a:tc>
                  <a:txBody>
                    <a:bodyPr/>
                    <a:lstStyle/>
                    <a:p>
                      <a:pPr>
                        <a:lnSpc>
                          <a:spcPct val="150000"/>
                        </a:lnSpc>
                        <a:spcAft>
                          <a:spcPts val="0"/>
                        </a:spcAft>
                      </a:pPr>
                      <a:r>
                        <a:rPr lang="zh-CN" sz="1400" kern="100" dirty="0">
                          <a:solidFill>
                            <a:srgbClr val="000000"/>
                          </a:solidFill>
                          <a:latin typeface="NEU-BZ-S92"/>
                          <a:ea typeface="微软雅黑" panose="020B0503020204020204" pitchFamily="34" charset="-122"/>
                          <a:cs typeface="Times New Roman" panose="02020603050405020304"/>
                        </a:rPr>
                        <a:t>严复译著《天演论》</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宣传“物竞天择</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适者生存”的生物进化理论</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在当时的思想界产生了重大影响</a:t>
                      </a:r>
                      <a:endParaRPr lang="zh-CN" sz="1400" kern="100" dirty="0">
                        <a:solidFill>
                          <a:srgbClr val="000000"/>
                        </a:solidFill>
                        <a:latin typeface="NEU-BZ-S92"/>
                        <a:ea typeface="方正书宋_GBK"/>
                        <a:cs typeface="Times New Roman" panose="02020603050405020304"/>
                      </a:endParaRPr>
                    </a:p>
                  </a:txBody>
                  <a:tcPr marL="42333" marR="42333"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2"/>
                  </a:ext>
                </a:extLst>
              </a:tr>
              <a:tr h="751484">
                <a:tc rowSpan="2">
                  <a:txBody>
                    <a:bodyPr/>
                    <a:lstStyle/>
                    <a:p>
                      <a:pPr algn="ctr">
                        <a:lnSpc>
                          <a:spcPct val="150000"/>
                        </a:lnSpc>
                        <a:spcAft>
                          <a:spcPts val="0"/>
                        </a:spcAft>
                      </a:pPr>
                      <a:r>
                        <a:rPr lang="zh-CN" sz="1400" kern="100">
                          <a:solidFill>
                            <a:srgbClr val="000000"/>
                          </a:solidFill>
                          <a:latin typeface="NEU-BZ-S92"/>
                          <a:ea typeface="微软雅黑" panose="020B0503020204020204" pitchFamily="34" charset="-122"/>
                          <a:cs typeface="Times New Roman" panose="02020603050405020304"/>
                        </a:rPr>
                        <a:t>资产阶级</a:t>
                      </a:r>
                      <a:endParaRPr lang="zh-CN" sz="1400" kern="100">
                        <a:solidFill>
                          <a:srgbClr val="000000"/>
                        </a:solidFill>
                        <a:latin typeface="NEU-BZ-S92"/>
                        <a:ea typeface="方正书宋_GBK"/>
                        <a:cs typeface="Times New Roman" panose="02020603050405020304"/>
                      </a:endParaRPr>
                    </a:p>
                    <a:p>
                      <a:pPr algn="ctr">
                        <a:lnSpc>
                          <a:spcPct val="150000"/>
                        </a:lnSpc>
                        <a:spcAft>
                          <a:spcPts val="0"/>
                        </a:spcAft>
                      </a:pPr>
                      <a:r>
                        <a:rPr lang="zh-CN" sz="1400" kern="100">
                          <a:solidFill>
                            <a:srgbClr val="000000"/>
                          </a:solidFill>
                          <a:latin typeface="NEU-BZ-S92"/>
                          <a:ea typeface="微软雅黑" panose="020B0503020204020204" pitchFamily="34" charset="-122"/>
                          <a:cs typeface="Times New Roman" panose="02020603050405020304"/>
                        </a:rPr>
                        <a:t>民主革命</a:t>
                      </a:r>
                      <a:endParaRPr lang="zh-CN" sz="1400" kern="100">
                        <a:solidFill>
                          <a:srgbClr val="000000"/>
                        </a:solidFill>
                        <a:latin typeface="NEU-BZ-S92"/>
                        <a:ea typeface="方正书宋_GBK"/>
                        <a:cs typeface="Times New Roman" panose="02020603050405020304"/>
                      </a:endParaRPr>
                    </a:p>
                    <a:p>
                      <a:pPr algn="ctr">
                        <a:lnSpc>
                          <a:spcPct val="150000"/>
                        </a:lnSpc>
                        <a:spcAft>
                          <a:spcPts val="0"/>
                        </a:spcAft>
                      </a:pPr>
                      <a:r>
                        <a:rPr lang="zh-CN" sz="1400" kern="100">
                          <a:solidFill>
                            <a:srgbClr val="000000"/>
                          </a:solidFill>
                          <a:latin typeface="NEU-BZ-S92"/>
                          <a:ea typeface="微软雅黑" panose="020B0503020204020204" pitchFamily="34" charset="-122"/>
                          <a:cs typeface="Times New Roman" panose="02020603050405020304"/>
                        </a:rPr>
                        <a:t>思想</a:t>
                      </a:r>
                      <a:endParaRPr lang="zh-CN" sz="1400" kern="10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NEU-BZ-S92"/>
                          <a:ea typeface="微软雅黑" panose="020B0503020204020204" pitchFamily="34" charset="-122"/>
                          <a:cs typeface="Times New Roman" panose="02020603050405020304"/>
                        </a:rPr>
                        <a:t>　章炳麟的《驳康有为论革命书》、邹容的《革命军》、陈天华的《猛回头》和《警世钟》等宣传民族民主革命的著作</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这些著作号召人们起来推翻清政府的统治</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建立民主共和制度</a:t>
                      </a:r>
                      <a:endParaRPr lang="zh-CN" sz="1400" kern="100" dirty="0">
                        <a:solidFill>
                          <a:srgbClr val="000000"/>
                        </a:solidFill>
                        <a:latin typeface="NEU-BZ-S92"/>
                        <a:ea typeface="方正书宋_GBK"/>
                        <a:cs typeface="Times New Roman" panose="02020603050405020304"/>
                      </a:endParaRPr>
                    </a:p>
                  </a:txBody>
                  <a:tcPr marL="42333" marR="42333"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3"/>
                  </a:ext>
                </a:extLst>
              </a:tr>
              <a:tr h="585783">
                <a:tc vMerge="1">
                  <a:txBody>
                    <a:bodyPr/>
                    <a:lstStyle/>
                    <a:p>
                      <a:endParaRPr lang="zh-CN"/>
                    </a:p>
                  </a:txBody>
                  <a:tcPr/>
                </a:tc>
                <a:tc>
                  <a:txBody>
                    <a:bodyPr/>
                    <a:lstStyle/>
                    <a:p>
                      <a:pPr>
                        <a:lnSpc>
                          <a:spcPct val="150000"/>
                        </a:lnSpc>
                        <a:spcAft>
                          <a:spcPts val="0"/>
                        </a:spcAft>
                      </a:pPr>
                      <a:r>
                        <a:rPr lang="zh-CN" sz="1400" kern="100" dirty="0">
                          <a:solidFill>
                            <a:srgbClr val="000000"/>
                          </a:solidFill>
                          <a:latin typeface="NEU-BZ-S92"/>
                          <a:ea typeface="微软雅黑" panose="020B0503020204020204" pitchFamily="34" charset="-122"/>
                          <a:cs typeface="Times New Roman" panose="02020603050405020304"/>
                        </a:rPr>
                        <a:t>　孙中山在《民报》发刊词中</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将同盟会的政治纲领阐发为“民族”“民权”“民生”三大主义</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合称“三民主义”。三民主义成为孙中山领导资产阶级革命的指导思想</a:t>
                      </a:r>
                      <a:endParaRPr lang="zh-CN" sz="1400" kern="100" dirty="0">
                        <a:solidFill>
                          <a:srgbClr val="000000"/>
                        </a:solidFill>
                        <a:latin typeface="NEU-BZ-S92"/>
                        <a:ea typeface="方正书宋_GBK"/>
                        <a:cs typeface="Times New Roman" panose="02020603050405020304"/>
                      </a:endParaRPr>
                    </a:p>
                  </a:txBody>
                  <a:tcPr marL="42333" marR="42333"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0-#ppt_w/2"/>
                                          </p:val>
                                        </p:tav>
                                        <p:tav tm="100000">
                                          <p:val>
                                            <p:strVal val="#ppt_x"/>
                                          </p:val>
                                        </p:tav>
                                      </p:tavLst>
                                    </p:anim>
                                    <p:anim calcmode="lin" valueType="num">
                                      <p:cBhvr additive="base">
                                        <p:cTn id="12"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wipe(up)">
                                      <p:cBhvr>
                                        <p:cTn id="2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theme/theme1.xml><?xml version="1.0" encoding="utf-8"?>
<a:theme xmlns:a="http://schemas.openxmlformats.org/drawingml/2006/main" name="主题1">
  <a:themeElements>
    <a:clrScheme name="Office">
      <a:dk1>
        <a:sysClr val="windowText" lastClr="000000"/>
      </a:dk1>
      <a:lt1>
        <a:sysClr val="window" lastClr="CAEAC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主题1" id="{495F55C3-BCB8-43E4-BE41-79890888AFFD}" vid="{85AAE06D-575B-4811-9F45-F30046BE448E}"/>
    </a:ext>
  </a:extLst>
</a:theme>
</file>

<file path=docProps/app.xml><?xml version="1.0" encoding="utf-8"?>
<Properties xmlns="http://schemas.openxmlformats.org/officeDocument/2006/extended-properties" xmlns:vt="http://schemas.openxmlformats.org/officeDocument/2006/docPropsVTypes">
  <Template>主题1</Template>
  <TotalTime>8</TotalTime>
  <Words>534</Words>
  <Application>Microsoft Office PowerPoint</Application>
  <PresentationFormat>全屏显示(16:9)</PresentationFormat>
  <Paragraphs>132</Paragraphs>
  <Slides>14</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14</vt:i4>
      </vt:variant>
    </vt:vector>
  </HeadingPairs>
  <TitlesOfParts>
    <vt:vector size="20" baseType="lpstr">
      <vt:lpstr>NEU-BZ-S92</vt:lpstr>
      <vt:lpstr>等线</vt:lpstr>
      <vt:lpstr>等线 Light</vt:lpstr>
      <vt:lpstr>微软雅黑</vt:lpstr>
      <vt:lpstr>Arial</vt:lpstr>
      <vt:lpstr>主题1</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dearedu</cp:lastModifiedBy>
  <cp:revision>7</cp:revision>
  <dcterms:created xsi:type="dcterms:W3CDTF">2018-12-21T12:24:00Z</dcterms:created>
  <dcterms:modified xsi:type="dcterms:W3CDTF">2018-12-29T04:06:04Z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2052-10.1.0.7697</vt:lpwstr>
  </property>
</Properties>
</file>