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85" r:id="rId2"/>
  </p:sldMasterIdLst>
  <p:sldIdLst>
    <p:sldId id="262" r:id="rId3"/>
    <p:sldId id="260" r:id="rId4"/>
    <p:sldId id="264" r:id="rId5"/>
    <p:sldId id="265" r:id="rId6"/>
    <p:sldId id="266" r:id="rId7"/>
    <p:sldId id="263" r:id="rId8"/>
    <p:sldId id="257" r:id="rId9"/>
    <p:sldId id="261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599"/>
    <a:srgbClr val="9B0483"/>
    <a:srgbClr val="C9C7C7"/>
    <a:srgbClr val="F9F9F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00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F7233DF-2F00-47CA-A86A-9AA690FC60A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0697" y="1876868"/>
            <a:ext cx="4475389" cy="2192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1351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428802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rgbClr val="9B04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241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8C3CDB84-145E-4112-B944-10FE3EA06255}"/>
              </a:ext>
            </a:extLst>
          </p:cNvPr>
          <p:cNvSpPr/>
          <p:nvPr userDrawn="1"/>
        </p:nvSpPr>
        <p:spPr>
          <a:xfrm>
            <a:off x="585506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xmlns="" val="2287734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B8C26CAA-4644-49C0-A802-BE29DA561B2E}"/>
              </a:ext>
            </a:extLst>
          </p:cNvPr>
          <p:cNvSpPr/>
          <p:nvPr userDrawn="1"/>
        </p:nvSpPr>
        <p:spPr>
          <a:xfrm>
            <a:off x="7438957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18959462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997200"/>
            <a:ext cx="8207375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" Target="../slides/slide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" Target="../slides/slide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" Target="../slides/slide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Relationship Id="rId27" Type="http://schemas.openxmlformats.org/officeDocument/2006/relationships/slide" Target="../slides/slide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EEA86A7-918D-4ADE-8A99-3D830F4A8376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6630" y="232917"/>
            <a:ext cx="1430374" cy="692116"/>
          </a:xfrm>
          <a:prstGeom prst="rect">
            <a:avLst/>
          </a:prstGeom>
        </p:spPr>
      </p:pic>
      <p:sp>
        <p:nvSpPr>
          <p:cNvPr id="9" name="矩形: 圆角 10">
            <a:hlinkClick r:id="rId24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2716077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  <p:sp>
        <p:nvSpPr>
          <p:cNvPr id="10" name="矩形: 圆角 11">
            <a:hlinkClick r:id="rId25" action="ppaction://hlinksldjump"/>
            <a:extLst>
              <a:ext uri="{FF2B5EF4-FFF2-40B4-BE49-F238E27FC236}">
                <a16:creationId xmlns="" xmlns:a16="http://schemas.microsoft.com/office/drawing/2014/main" id="{8A2BC965-868C-43A1-B481-0147999F22D5}"/>
              </a:ext>
            </a:extLst>
          </p:cNvPr>
          <p:cNvSpPr/>
          <p:nvPr userDrawn="1"/>
        </p:nvSpPr>
        <p:spPr>
          <a:xfrm>
            <a:off x="5852679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  <p:sp>
        <p:nvSpPr>
          <p:cNvPr id="11" name="矩形: 圆角 12">
            <a:hlinkClick r:id="rId26" action="ppaction://hlinksldjump"/>
            <a:extLst>
              <a:ext uri="{FF2B5EF4-FFF2-40B4-BE49-F238E27FC236}">
                <a16:creationId xmlns="" xmlns:a16="http://schemas.microsoft.com/office/drawing/2014/main" id="{9FEDF766-3B45-4992-BD42-E96DB1050301}"/>
              </a:ext>
            </a:extLst>
          </p:cNvPr>
          <p:cNvSpPr/>
          <p:nvPr userDrawn="1"/>
        </p:nvSpPr>
        <p:spPr>
          <a:xfrm>
            <a:off x="7420980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  <p:sp>
        <p:nvSpPr>
          <p:cNvPr id="12" name="矩形: 圆角 10">
            <a:hlinkClick r:id="rId27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4284378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67" r:id="rId17"/>
    <p:sldLayoutId id="2147483665" r:id="rId18"/>
    <p:sldLayoutId id="2147483664" r:id="rId1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E367E70E-1E8A-4F9E-822D-CFE106D82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7121" y="2721930"/>
            <a:ext cx="6907659" cy="1350333"/>
          </a:xfrm>
        </p:spPr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19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清朝前期社会经济的</a:t>
            </a:r>
            <a:r>
              <a:rPr lang="zh-CN" altLang="zh-CN" b="1" dirty="0" smtClean="0"/>
              <a:t>发展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48147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10443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一、农业生产的恢复和发展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清初的统治者都十分重视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大力推行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表现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808806" y="1398787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90703" y="140331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垦荒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3164195"/>
              </p:ext>
            </p:extLst>
          </p:nvPr>
        </p:nvGraphicFramePr>
        <p:xfrm>
          <a:off x="508000" y="2670823"/>
          <a:ext cx="8128000" cy="3164885"/>
        </p:xfrm>
        <a:graphic>
          <a:graphicData uri="http://schemas.openxmlformats.org/presentationml/2006/ole">
            <p:oleObj spid="_x0000_s1027" name="文档" r:id="rId3" imgW="3947136" imgH="1537128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529081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农业生产的发展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有利于社会的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。农业产品品种和产量的增加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也对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和城镇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经济的发展起到了推动的作用。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339752" y="3014953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558648" y="3006553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大运河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436096" y="376771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979712" y="450345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棉花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796136" y="5284956"/>
            <a:ext cx="237116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稳定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繁荣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725725" y="5678233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手工业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092280" y="567636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830040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ChangeAspect="1"/>
          </p:cNvSpPr>
          <p:nvPr/>
        </p:nvSpPr>
        <p:spPr>
          <a:xfrm>
            <a:off x="508000" y="1045677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二、手工业和商业的发展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手工业的发展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清朝前期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丝织业、棉织业、印染业、矿冶业、制瓷业、制糖业、制茶业等手工业都有很大的发展。尤其是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、印染、制瓷等方面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品种繁多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产品精良。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手工业工场的出现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当时已出现了比较成熟的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其中有些颇具规模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的机户李扁担、李东阳等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都各自拥有织机五六百张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镇经营棉织业的手工工场达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织工超过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商业发达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形成了由农村集市、城镇市场、区域性市场和全国性市场组成的商业网。在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、扬州、苏州、杭州、广州等大城市中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工商业非常繁荣。乾隆时期的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已拥有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十万烟火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财富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甲于天下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有的地段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地值寸金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115616" y="2250428"/>
            <a:ext cx="230063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丝织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棉织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588224" y="3047449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手工业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430426" y="344796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399253" y="3877913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佛山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995936" y="5042945"/>
            <a:ext cx="237116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380312" y="5444495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0084044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508000" y="2096943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商帮的出现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在商业活动中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形成了一些大的商帮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拥有雄厚的商业资本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在全国进行商业活动。例如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山西商人组成的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主要贩卖粮食、食盐、绸缎等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到乾隆时又专门经营汇兑、放贷和存款业务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在全国各地开设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便于货币流通。江南徽州府商人组成的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他们主要从事食盐、典当、茶叶、木材、粮食、布绸等行业的经营活动。这些商帮的活动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对当时社会经济的发展产生了很大的影响。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380312" y="2482505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162272" y="329495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票号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555776" y="369625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徽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73969894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170208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三、人口的增长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人口的增长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全国人口总数已达到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末年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全国人口发展到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占当时世界总人口的三分之一。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人口的快速增长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也带来了许多问题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矛盾逐渐突出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进一步开荒垦田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使很多天然植被和原始森林遭到破坏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水土流失严重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地力下降。庞大的人口也造成社会压力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影响了经济的持续发展。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059832" y="2087647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康熙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137936" y="246846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乾隆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300192" y="3260557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3759744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Z41.eps" descr="id:214749261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296611" y="1062239"/>
            <a:ext cx="6174451" cy="5511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3852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清朝前期社会经济发展的原因。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统治者政策的调整。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农业上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清初的统治者认识到恢复经济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尤其是恢复和发展农业生产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国之大计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。顺治、康熙、雍正、乾隆诸位帝王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都十分重视农业生产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大力推行垦荒政策。重视兴修水利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减免租税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提倡因地制宜。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手工业上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放宽开矿政策。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社会相对稳定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国家统一有利于封建经济的发展。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广大人民的辛勤劳动。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0116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79005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选择题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为清朝前期的兴盛奠定了基础的是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农业生产的恢复和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手工业的发展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商品贸易的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兴盛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商帮的活动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清初的统治者认识到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恢复和发展农业生产是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国之大计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。下列皇帝重视农业生产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推行垦荒政策的是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顺治帝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康熙帝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雍正帝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乾隆帝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顺治、康熙、雍正、乾隆诸位帝王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都十分重视农业生产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大力推行垦荒政策。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清朝前期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工商业非常繁荣的大城市不包括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扬州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吴江县盛泽镇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148064" y="1272117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69439" y="2893514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084168" y="5287342"/>
            <a:ext cx="44275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5736136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1029326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乾隆时出现的在全国各地开设的专门经营汇兑、放贷和存款业务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便于货币流通的机构是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票号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银号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银行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钱庄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全国人口发展到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占当时世界总人口的三分之一是在哪一时期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顺治末年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康熙时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雍正时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乾隆末年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下列不属于人口快速增长带来的社会问题的是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人地矛盾逐渐突出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很多天然植被和原始森林遭到破坏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水土流失严重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地力下降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促进经济的持续发展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923928" y="1422438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53999" y="3057840"/>
            <a:ext cx="44275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732240" y="4236208"/>
            <a:ext cx="44275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00261073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7</TotalTime>
  <Words>479</Words>
  <Application>Microsoft Office PowerPoint</Application>
  <PresentationFormat>全屏显示(4:3)</PresentationFormat>
  <Paragraphs>70</Paragraphs>
  <Slides>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主题2</vt:lpstr>
      <vt:lpstr>海阔天空</vt:lpstr>
      <vt:lpstr>文档</vt:lpstr>
      <vt:lpstr>第19课　清朝前期社会经济的发展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2019-03-06T03:14:41Z</dcterms:created>
  <dcterms:modified xsi:type="dcterms:W3CDTF">2019-03-28T03:42:04Z</dcterms:modified>
</cp:coreProperties>
</file>