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8" r:id="rId1"/>
    <p:sldMasterId id="2147483684" r:id="rId2"/>
  </p:sldMasterIdLst>
  <p:sldIdLst>
    <p:sldId id="262" r:id="rId3"/>
    <p:sldId id="260" r:id="rId4"/>
    <p:sldId id="264" r:id="rId5"/>
    <p:sldId id="265" r:id="rId6"/>
    <p:sldId id="263" r:id="rId7"/>
    <p:sldId id="257" r:id="rId8"/>
    <p:sldId id="261" r:id="rId9"/>
    <p:sldId id="266" r:id="rId10"/>
    <p:sldId id="267" r:id="rId11"/>
    <p:sldId id="268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70599"/>
    <a:srgbClr val="9B0483"/>
    <a:srgbClr val="C9C7C7"/>
    <a:srgbClr val="F9F9F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7015" autoAdjust="0"/>
    <p:restoredTop sz="94660"/>
  </p:normalViewPr>
  <p:slideViewPr>
    <p:cSldViewPr snapToGrid="0">
      <p:cViewPr varScale="1">
        <p:scale>
          <a:sx n="88" d="100"/>
          <a:sy n="88" d="100"/>
        </p:scale>
        <p:origin x="-1002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A2F894-110F-4DFC-94C1-F7F1E7D8E3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65434224-2FAF-48F7-AACC-7211ED04BC3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09734" y="4428968"/>
            <a:ext cx="1394037" cy="1394037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5FAB4D84-15FC-4BC9-BBE4-36830AE576B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6058" y="1876868"/>
            <a:ext cx="8702415" cy="2270589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7F7233DF-2F00-47CA-A86A-9AA690FC60A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50697" y="1876868"/>
            <a:ext cx="4475389" cy="21923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93669DD7-35A9-408C-A10D-F849E2DC8E3A}"/>
              </a:ext>
            </a:extLst>
          </p:cNvPr>
          <p:cNvSpPr/>
          <p:nvPr userDrawn="1"/>
        </p:nvSpPr>
        <p:spPr>
          <a:xfrm>
            <a:off x="2218660" y="2721930"/>
            <a:ext cx="6946605" cy="1350334"/>
          </a:xfrm>
          <a:prstGeom prst="rect">
            <a:avLst/>
          </a:prstGeom>
          <a:solidFill>
            <a:srgbClr val="9B04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85E497B3-5413-44C8-80CA-B58F43EDF46B}"/>
              </a:ext>
            </a:extLst>
          </p:cNvPr>
          <p:cNvSpPr/>
          <p:nvPr userDrawn="1"/>
        </p:nvSpPr>
        <p:spPr>
          <a:xfrm>
            <a:off x="0" y="2721930"/>
            <a:ext cx="2197395" cy="1350334"/>
          </a:xfrm>
          <a:prstGeom prst="rect">
            <a:avLst/>
          </a:prstGeom>
          <a:solidFill>
            <a:srgbClr val="B705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9859" y="2721930"/>
            <a:ext cx="6835406" cy="1350333"/>
          </a:xfrm>
          <a:prstGeom prst="rect">
            <a:avLst/>
          </a:prstGeom>
        </p:spPr>
        <p:txBody>
          <a:bodyPr anchor="ctr"/>
          <a:lstStyle>
            <a:lvl1pPr>
              <a:defRPr sz="35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6413514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63786" y="6492875"/>
            <a:ext cx="478465" cy="365125"/>
          </a:xfrm>
        </p:spPr>
        <p:txBody>
          <a:bodyPr/>
          <a:lstStyle>
            <a:lvl1pPr>
              <a:defRPr>
                <a:solidFill>
                  <a:srgbClr val="9B0483"/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: 圆角 6">
            <a:hlinkClick r:id="rId2" action="ppaction://hlinksldjump"/>
            <a:extLst>
              <a:ext uri="{FF2B5EF4-FFF2-40B4-BE49-F238E27FC236}">
                <a16:creationId xmlns="" xmlns:a16="http://schemas.microsoft.com/office/drawing/2014/main" id="{E2E57EE3-11DB-46D2-B63F-A8152DC64AE3}"/>
              </a:ext>
            </a:extLst>
          </p:cNvPr>
          <p:cNvSpPr/>
          <p:nvPr userDrawn="1"/>
        </p:nvSpPr>
        <p:spPr>
          <a:xfrm>
            <a:off x="2705802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快乐预习感知</a:t>
            </a:r>
          </a:p>
        </p:txBody>
      </p:sp>
    </p:spTree>
    <p:extLst>
      <p:ext uri="{BB962C8B-B14F-4D97-AF65-F5344CB8AC3E}">
        <p14:creationId xmlns:p14="http://schemas.microsoft.com/office/powerpoint/2010/main" xmlns="" val="7767518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63786" y="6492875"/>
            <a:ext cx="478465" cy="365125"/>
          </a:xfrm>
        </p:spPr>
        <p:txBody>
          <a:bodyPr/>
          <a:lstStyle>
            <a:lvl1pPr>
              <a:defRPr>
                <a:solidFill>
                  <a:srgbClr val="9B0483"/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: 圆角 6">
            <a:hlinkClick r:id="rId2" action="ppaction://hlinksldjump"/>
            <a:extLst>
              <a:ext uri="{FF2B5EF4-FFF2-40B4-BE49-F238E27FC236}">
                <a16:creationId xmlns="" xmlns:a16="http://schemas.microsoft.com/office/drawing/2014/main" id="{E2E57EE3-11DB-46D2-B63F-A8152DC64AE3}"/>
              </a:ext>
            </a:extLst>
          </p:cNvPr>
          <p:cNvSpPr/>
          <p:nvPr userDrawn="1"/>
        </p:nvSpPr>
        <p:spPr>
          <a:xfrm>
            <a:off x="2705802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快乐预习感知</a:t>
            </a:r>
          </a:p>
        </p:txBody>
      </p:sp>
    </p:spTree>
    <p:extLst>
      <p:ext uri="{BB962C8B-B14F-4D97-AF65-F5344CB8AC3E}">
        <p14:creationId xmlns:p14="http://schemas.microsoft.com/office/powerpoint/2010/main" xmlns="" val="7767518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63786" y="6492875"/>
            <a:ext cx="478465" cy="365125"/>
          </a:xfrm>
        </p:spPr>
        <p:txBody>
          <a:bodyPr/>
          <a:lstStyle>
            <a:lvl1pPr>
              <a:defRPr>
                <a:solidFill>
                  <a:srgbClr val="9B0483"/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: 圆角 6">
            <a:hlinkClick r:id="rId2" action="ppaction://hlinksldjump"/>
            <a:extLst>
              <a:ext uri="{FF2B5EF4-FFF2-40B4-BE49-F238E27FC236}">
                <a16:creationId xmlns="" xmlns:a16="http://schemas.microsoft.com/office/drawing/2014/main" id="{E2E57EE3-11DB-46D2-B63F-A8152DC64AE3}"/>
              </a:ext>
            </a:extLst>
          </p:cNvPr>
          <p:cNvSpPr/>
          <p:nvPr userDrawn="1"/>
        </p:nvSpPr>
        <p:spPr>
          <a:xfrm>
            <a:off x="2705802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快乐预习感知</a:t>
            </a:r>
          </a:p>
        </p:txBody>
      </p:sp>
    </p:spTree>
    <p:extLst>
      <p:ext uri="{BB962C8B-B14F-4D97-AF65-F5344CB8AC3E}">
        <p14:creationId xmlns:p14="http://schemas.microsoft.com/office/powerpoint/2010/main" xmlns="" val="7767518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63786" y="6492875"/>
            <a:ext cx="478465" cy="365125"/>
          </a:xfrm>
        </p:spPr>
        <p:txBody>
          <a:bodyPr/>
          <a:lstStyle>
            <a:lvl1pPr>
              <a:defRPr>
                <a:solidFill>
                  <a:srgbClr val="9B0483"/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: 圆角 6">
            <a:hlinkClick r:id="rId2" action="ppaction://hlinksldjump"/>
            <a:extLst>
              <a:ext uri="{FF2B5EF4-FFF2-40B4-BE49-F238E27FC236}">
                <a16:creationId xmlns="" xmlns:a16="http://schemas.microsoft.com/office/drawing/2014/main" id="{E2E57EE3-11DB-46D2-B63F-A8152DC64AE3}"/>
              </a:ext>
            </a:extLst>
          </p:cNvPr>
          <p:cNvSpPr/>
          <p:nvPr userDrawn="1"/>
        </p:nvSpPr>
        <p:spPr>
          <a:xfrm>
            <a:off x="4288022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核心知识概览</a:t>
            </a:r>
            <a:endParaRPr lang="zh-CN" altLang="en-US" sz="1600" dirty="0">
              <a:solidFill>
                <a:srgbClr val="9B048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8224105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7944" y="83142"/>
            <a:ext cx="499730" cy="365125"/>
          </a:xfrm>
        </p:spPr>
        <p:txBody>
          <a:bodyPr/>
          <a:lstStyle/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" name="矩形: 圆角 2">
            <a:hlinkClick r:id="rId2" action="ppaction://hlinksldjump"/>
            <a:extLst>
              <a:ext uri="{FF2B5EF4-FFF2-40B4-BE49-F238E27FC236}">
                <a16:creationId xmlns="" xmlns:a16="http://schemas.microsoft.com/office/drawing/2014/main" id="{8C3CDB84-145E-4112-B944-10FE3EA06255}"/>
              </a:ext>
            </a:extLst>
          </p:cNvPr>
          <p:cNvSpPr/>
          <p:nvPr userDrawn="1"/>
        </p:nvSpPr>
        <p:spPr>
          <a:xfrm>
            <a:off x="5855062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互动课堂理解</a:t>
            </a:r>
          </a:p>
        </p:txBody>
      </p:sp>
    </p:spTree>
    <p:extLst>
      <p:ext uri="{BB962C8B-B14F-4D97-AF65-F5344CB8AC3E}">
        <p14:creationId xmlns:p14="http://schemas.microsoft.com/office/powerpoint/2010/main" xmlns="" val="228773483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7944" y="83142"/>
            <a:ext cx="499730" cy="365125"/>
          </a:xfrm>
        </p:spPr>
        <p:txBody>
          <a:bodyPr/>
          <a:lstStyle/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" name="矩形: 圆角 2">
            <a:hlinkClick r:id="rId2" action="ppaction://hlinksldjump"/>
            <a:extLst>
              <a:ext uri="{FF2B5EF4-FFF2-40B4-BE49-F238E27FC236}">
                <a16:creationId xmlns="" xmlns:a16="http://schemas.microsoft.com/office/drawing/2014/main" id="{B8C26CAA-4644-49C0-A802-BE29DA561B2E}"/>
              </a:ext>
            </a:extLst>
          </p:cNvPr>
          <p:cNvSpPr/>
          <p:nvPr userDrawn="1"/>
        </p:nvSpPr>
        <p:spPr>
          <a:xfrm>
            <a:off x="7438957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轻松尝试应用</a:t>
            </a:r>
          </a:p>
        </p:txBody>
      </p:sp>
    </p:spTree>
    <p:extLst>
      <p:ext uri="{BB962C8B-B14F-4D97-AF65-F5344CB8AC3E}">
        <p14:creationId xmlns:p14="http://schemas.microsoft.com/office/powerpoint/2010/main" xmlns="" val="189594623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bg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27"/>
          <p:cNvSpPr>
            <a:spLocks noGrp="1" noChangeArrowheads="1"/>
          </p:cNvSpPr>
          <p:nvPr>
            <p:ph type="ctrTitle"/>
          </p:nvPr>
        </p:nvSpPr>
        <p:spPr>
          <a:xfrm>
            <a:off x="468313" y="2997200"/>
            <a:ext cx="8207375" cy="960438"/>
          </a:xfrm>
        </p:spPr>
        <p:txBody>
          <a:bodyPr/>
          <a:lstStyle>
            <a:lvl1pPr algn="r">
              <a:defRPr sz="34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noProof="0"/>
          </a:p>
        </p:txBody>
      </p:sp>
      <p:sp>
        <p:nvSpPr>
          <p:cNvPr id="3076" name="Rectangle 31"/>
          <p:cNvSpPr>
            <a:spLocks noGrp="1" noChangeArrowheads="1"/>
          </p:cNvSpPr>
          <p:nvPr>
            <p:ph type="subTitle" idx="1"/>
          </p:nvPr>
        </p:nvSpPr>
        <p:spPr>
          <a:xfrm>
            <a:off x="468313" y="3952875"/>
            <a:ext cx="8207375" cy="407988"/>
          </a:xfrm>
        </p:spPr>
        <p:txBody>
          <a:bodyPr anchor="ctr"/>
          <a:lstStyle>
            <a:lvl1pPr marL="0" indent="0" algn="r">
              <a:buFont typeface="Wingdings" panose="05000000000000000000" pitchFamily="2" charset="2"/>
              <a:buNone/>
              <a:defRPr sz="1800"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zh-CN" noProof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A78C77-CD02-49D0-8228-14F63DA1981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8313" y="1125538"/>
            <a:ext cx="4027487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125538"/>
            <a:ext cx="4027488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6225" y="190500"/>
            <a:ext cx="2051050" cy="61182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68313" y="190500"/>
            <a:ext cx="6005512" cy="61182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" Target="../slides/slide5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2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" Target="../slides/slide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" Target="../slides/slide6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" Target="../slides/slide2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3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2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eaLnBrk="0" hangingPunct="0">
              <a:buFontTx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ctr" eaLnBrk="0" hangingPunct="0">
              <a:buFontTx/>
              <a:buNone/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A46417D4-07CE-4C71-B071-10F7CA95E0A3}"/>
              </a:ext>
            </a:extLst>
          </p:cNvPr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79056"/>
            <a:ext cx="9144000" cy="616148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8EEA86A7-918D-4ADE-8A99-3D830F4A8376}"/>
              </a:ext>
            </a:extLst>
          </p:cNvPr>
          <p:cNvPicPr>
            <a:picLocks noChangeAspect="1"/>
          </p:cNvPicPr>
          <p:nvPr userDrawn="1"/>
        </p:nvPicPr>
        <p:blipFill>
          <a:blip r:embed="rId2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76630" y="232917"/>
            <a:ext cx="1430374" cy="692116"/>
          </a:xfrm>
          <a:prstGeom prst="rect">
            <a:avLst/>
          </a:prstGeom>
        </p:spPr>
      </p:pic>
      <p:sp>
        <p:nvSpPr>
          <p:cNvPr id="9" name="矩形: 圆角 10">
            <a:hlinkClick r:id="rId23" action="ppaction://hlinksldjump"/>
            <a:extLst>
              <a:ext uri="{FF2B5EF4-FFF2-40B4-BE49-F238E27FC236}">
                <a16:creationId xmlns="" xmlns:a16="http://schemas.microsoft.com/office/drawing/2014/main" id="{0B19F015-BEB6-4FC5-9CAE-4521FE8BE88E}"/>
              </a:ext>
            </a:extLst>
          </p:cNvPr>
          <p:cNvSpPr/>
          <p:nvPr userDrawn="1"/>
        </p:nvSpPr>
        <p:spPr>
          <a:xfrm>
            <a:off x="2716077" y="340237"/>
            <a:ext cx="1543050" cy="432000"/>
          </a:xfrm>
          <a:prstGeom prst="roundRect">
            <a:avLst/>
          </a:prstGeom>
          <a:solidFill>
            <a:srgbClr val="B7059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快乐预习感知</a:t>
            </a:r>
          </a:p>
        </p:txBody>
      </p:sp>
      <p:sp>
        <p:nvSpPr>
          <p:cNvPr id="10" name="矩形: 圆角 11">
            <a:hlinkClick r:id="rId24" action="ppaction://hlinksldjump"/>
            <a:extLst>
              <a:ext uri="{FF2B5EF4-FFF2-40B4-BE49-F238E27FC236}">
                <a16:creationId xmlns="" xmlns:a16="http://schemas.microsoft.com/office/drawing/2014/main" id="{8A2BC965-868C-43A1-B481-0147999F22D5}"/>
              </a:ext>
            </a:extLst>
          </p:cNvPr>
          <p:cNvSpPr/>
          <p:nvPr userDrawn="1"/>
        </p:nvSpPr>
        <p:spPr>
          <a:xfrm>
            <a:off x="5852679" y="340237"/>
            <a:ext cx="1543050" cy="432000"/>
          </a:xfrm>
          <a:prstGeom prst="roundRect">
            <a:avLst/>
          </a:prstGeom>
          <a:solidFill>
            <a:srgbClr val="B7059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互动课堂理解</a:t>
            </a:r>
          </a:p>
        </p:txBody>
      </p:sp>
      <p:sp>
        <p:nvSpPr>
          <p:cNvPr id="11" name="矩形: 圆角 12">
            <a:hlinkClick r:id="rId25" action="ppaction://hlinksldjump"/>
            <a:extLst>
              <a:ext uri="{FF2B5EF4-FFF2-40B4-BE49-F238E27FC236}">
                <a16:creationId xmlns="" xmlns:a16="http://schemas.microsoft.com/office/drawing/2014/main" id="{9FEDF766-3B45-4992-BD42-E96DB1050301}"/>
              </a:ext>
            </a:extLst>
          </p:cNvPr>
          <p:cNvSpPr/>
          <p:nvPr userDrawn="1"/>
        </p:nvSpPr>
        <p:spPr>
          <a:xfrm>
            <a:off x="7420980" y="340237"/>
            <a:ext cx="1543050" cy="432000"/>
          </a:xfrm>
          <a:prstGeom prst="roundRect">
            <a:avLst/>
          </a:prstGeom>
          <a:solidFill>
            <a:srgbClr val="B7059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轻松尝试应用</a:t>
            </a:r>
          </a:p>
        </p:txBody>
      </p:sp>
      <p:sp>
        <p:nvSpPr>
          <p:cNvPr id="12" name="矩形: 圆角 10">
            <a:hlinkClick r:id="rId26" action="ppaction://hlinksldjump"/>
            <a:extLst>
              <a:ext uri="{FF2B5EF4-FFF2-40B4-BE49-F238E27FC236}">
                <a16:creationId xmlns="" xmlns:a16="http://schemas.microsoft.com/office/drawing/2014/main" id="{0B19F015-BEB6-4FC5-9CAE-4521FE8BE88E}"/>
              </a:ext>
            </a:extLst>
          </p:cNvPr>
          <p:cNvSpPr/>
          <p:nvPr userDrawn="1"/>
        </p:nvSpPr>
        <p:spPr>
          <a:xfrm>
            <a:off x="4284378" y="340237"/>
            <a:ext cx="1543050" cy="432000"/>
          </a:xfrm>
          <a:prstGeom prst="roundRect">
            <a:avLst/>
          </a:prstGeom>
          <a:solidFill>
            <a:srgbClr val="B7059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核心知识概览</a:t>
            </a:r>
            <a:endParaRPr lang="zh-CN" altLang="en-US" sz="16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83" r:id="rId15"/>
    <p:sldLayoutId id="2147483667" r:id="rId16"/>
    <p:sldLayoutId id="2147483665" r:id="rId17"/>
    <p:sldLayoutId id="2147483664" r:id="rId1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1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68313" y="1125538"/>
            <a:ext cx="8207375" cy="518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</p:txBody>
      </p:sp>
      <p:sp>
        <p:nvSpPr>
          <p:cNvPr id="2051" name="Rectangle 27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69900" y="190500"/>
            <a:ext cx="8207375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3851275" y="6524625"/>
            <a:ext cx="1439863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r>
              <a:rPr lang="de-DE" altLang="en-US" sz="1000" b="1"/>
              <a:t>Page </a:t>
            </a:r>
            <a:r>
              <a:rPr lang="de-DE" altLang="en-US" sz="1000" b="1">
                <a:sym typeface="MS UI Gothic" pitchFamily="34" charset="-128"/>
              </a:rPr>
              <a:t></a:t>
            </a:r>
            <a:r>
              <a:rPr lang="de-DE" altLang="en-US" sz="1000" b="1"/>
              <a:t> </a:t>
            </a:r>
            <a:fld id="{6412D7AB-BF9B-4EAF-8810-2FE19B7B6F46}" type="slidenum">
              <a:rPr lang="zh-CN" altLang="en-US" sz="1000" b="1"/>
              <a:pPr algn="ctr" eaLnBrk="0" hangingPunct="0"/>
              <a:t>‹#›</a:t>
            </a:fld>
            <a:endParaRPr lang="zh-CN" altLang="en-US" sz="1000" b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华文细黑" pitchFamily="2" charset="-122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1.v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="" xmlns:a16="http://schemas.microsoft.com/office/drawing/2014/main" id="{E367E70E-1E8A-4F9E-822D-CFE106D82B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smtClean="0"/>
              <a:t>第</a:t>
            </a:r>
            <a:r>
              <a:rPr lang="en-US" altLang="zh-CN" smtClean="0"/>
              <a:t>7</a:t>
            </a:r>
            <a:r>
              <a:rPr lang="zh-CN" altLang="zh-CN" smtClean="0"/>
              <a:t>课　辽、西夏与北宋的并立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4481476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508000" y="1890762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二、判断题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文学爱好者孙强同学根据历史事实写了一首诗歌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其中有两处错误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请你指出并加以改正。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匈奴首领阿保机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建立政权都北京。北宋建后时担惊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澶渊之盟心稍定。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051720" y="3882559"/>
            <a:ext cx="4608512" cy="90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匈奴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契丹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北京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上京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459008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041016"/>
            <a:ext cx="8128000" cy="547842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一、契丹族与党项族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契丹族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兴起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世纪后期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契丹已经有了农耕、冶铁和纺织等产业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并开始建筑房屋、城邑。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契丹建国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:10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契丹族首领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统一契丹各部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建立政权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都城在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。阿保机建国后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发展生产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创制文字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国力不断增强。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党项族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兴起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生活在我国西北地区的党项族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原属羌族的一支。唐朝时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党项族集中到甘肃东部、陕西北部一带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与中原文化的接触渐多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社会生产有所发展。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西夏的建立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世纪前期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党项族首领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称大夏皇帝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定都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史称西夏。元昊仿效唐宋制度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订立官制、军制和法律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并鼓励垦荒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发展农牧经济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还创制西夏文字。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292080" y="2584957"/>
            <a:ext cx="1665841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耶律阿保机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067944" y="2970714"/>
            <a:ext cx="166584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上京临潢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府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843808" y="5259644"/>
            <a:ext cx="526876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11 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272825" y="5241400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昊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825305" y="5625451"/>
            <a:ext cx="110158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兴庆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府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88300402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>
            <a:spLocks noChangeAspect="1"/>
          </p:cNvSpPr>
          <p:nvPr/>
        </p:nvSpPr>
        <p:spPr>
          <a:xfrm>
            <a:off x="508000" y="1008533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二、辽与北宋的和战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初期的和战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203522556"/>
              </p:ext>
            </p:extLst>
          </p:nvPr>
        </p:nvGraphicFramePr>
        <p:xfrm>
          <a:off x="508000" y="1895321"/>
          <a:ext cx="8128000" cy="2429246"/>
        </p:xfrm>
        <a:graphic>
          <a:graphicData uri="http://schemas.openxmlformats.org/presentationml/2006/ole">
            <p:oleObj spid="_x0000_s1029" name="文档" r:id="rId3" imgW="3946425" imgH="1179678" progId="Word.Document.12">
              <p:embed/>
            </p:oleObj>
          </a:graphicData>
        </a:graphic>
      </p:graphicFrame>
      <p:sp>
        <p:nvSpPr>
          <p:cNvPr id="10" name="矩形 9"/>
          <p:cNvSpPr>
            <a:spLocks noChangeAspect="1"/>
          </p:cNvSpPr>
          <p:nvPr/>
        </p:nvSpPr>
        <p:spPr>
          <a:xfrm>
            <a:off x="508000" y="3868750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澶州之战和澶渊之盟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澶州之战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宋真宗时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辽军大举攻宋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一直打到黄河岸边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城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威胁都城开封。宰相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力劝皇帝亲征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宋真宗勉强来到澶州城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宋军士气大振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打退辽军。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澶渊之盟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澶州之战后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辽与宋议和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辽军撤回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宋朝给辽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。此后很长时间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辽宋之间保持着和平局面。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3563888" y="1884930"/>
            <a:ext cx="166584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燕云十六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州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2555776" y="3359761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防御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7795763" y="4283003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澶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州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3923928" y="4655895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寇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准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1043608" y="5842501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岁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币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271331501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>
            <a:spLocks noChangeAspect="1"/>
          </p:cNvSpPr>
          <p:nvPr/>
        </p:nvSpPr>
        <p:spPr>
          <a:xfrm>
            <a:off x="508000" y="2245699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三、西夏与北宋的关系</a:t>
            </a:r>
            <a:endParaRPr lang="zh-CN" altLang="zh-CN" sz="2200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宋夏间的战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元昊称帝后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多次率军进攻北宋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宋朝被动挨打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损失惨重。但西夏也遭受很大损耗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人民处于困苦之中。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宋夏间的和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后来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北宋与西夏进行和谈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订立了宋夏和约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规定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向宋称臣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宋给西夏</a:t>
            </a:r>
            <a:r>
              <a:rPr lang="zh-CN" altLang="zh-CN" sz="22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。议和后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宋夏边界贸易兴旺。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594584" y="3861703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昊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3892755" y="3835600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岁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币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849646186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7y07.eps" descr="id:2147491603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877310" y="1315807"/>
            <a:ext cx="7175644" cy="4331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038520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【问题】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有人认为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宋辽达成澶渊之盟是好事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也有人认为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澶渊之盟对宋朝是屈辱的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对宋朝的百姓也很不利。他们谁说得对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你怎么看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探究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他们说得都对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只是看问题的角度不同而已。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对于北宋来说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澶渊之盟是一个屈辱的和约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岁币成为北宋人民沉重的负担。但是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从整个中华民族的发展史看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澶渊之盟的订立有其积极的一面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它结束了宋辽之间几十年的战争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使此后的宋辽边界长期处于相对和平稳定的状态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双方展开频繁的经济文化交流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有利于边界地区的生产发展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从长远看有利于我国多民族国家的发展和统一。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001161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053774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一、选择题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右图是我国古代契丹政权辽的开国皇都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上京的遗址。据文献记载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上京是契丹建国之初设立的都城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也是我国古代漠北地区的第一座都城。契丹政权的建立者是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阿保机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阿骨打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赵匡胤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W22.eps" descr="id:2147485512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267744" y="2700296"/>
            <a:ext cx="3744416" cy="2437464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5286729" y="2257128"/>
            <a:ext cx="442750" cy="4697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573613680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508000" y="1196023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西夏王陵是中国现存规模最大、地面遗迹保存最完整的帝王陵园之一。如果想一睹这一被誉为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东方金字塔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的文化遗址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应该去的地方是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河南开封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北京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宁夏银川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en-US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浙江杭州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西夏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兴起于我国西北地区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都城在兴庆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即今宁夏银川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所以正确答案为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项。</a:t>
            </a:r>
            <a:endParaRPr lang="zh-CN" altLang="zh-CN" sz="2200" dirty="0">
              <a:solidFill>
                <a:srgbClr val="FF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在北宋与辽的澶州之战中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坚决请求皇帝亲自率兵征讨辽军的宋朝大臣是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赵普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寇准　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岳飞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韩世忠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897313" y="2022162"/>
            <a:ext cx="442750" cy="4697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897313" y="4436383"/>
            <a:ext cx="442750" cy="4697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36338870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>
            <a:spLocks noChangeAspect="1"/>
          </p:cNvSpPr>
          <p:nvPr/>
        </p:nvSpPr>
        <p:spPr>
          <a:xfrm>
            <a:off x="508000" y="1021122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学生甲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堂堂中原王朝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在没有战败的情况下与一个少数民族政权妥协议和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不仅称兄道弟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还给岁币绢帛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这难道不是一种耻辱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学生乙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客观上说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这次议和取得了通过战争没有取得的结果。之后的一百多年里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双方之间再无大规模战事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礼尚往来、榷商贸易、互通有无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不也造福百姓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据此可知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两位同学谈论的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议和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出现在下列哪两个政权之间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宋、辽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宋、夏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唐、辽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辽、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3275856" y="3015706"/>
            <a:ext cx="442750" cy="4697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08000" y="4261826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考查根据题干材料再现史实和辨析问题的能力。根据学生甲所言信息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没有战败的情况下与一个少数民族政权妥协议和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称兄道弟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还给岁币绢帛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可知这个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中原王朝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是北宋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少数民族政权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是辽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这句话反映的是宋辽签订澶渊之盟的情景。学生乙之言客观上评价了澶渊之盟的进步作用。</a:t>
            </a:r>
            <a:endParaRPr lang="zh-CN" altLang="zh-CN" sz="2200" dirty="0">
              <a:solidFill>
                <a:srgbClr val="FF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8257481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theme/theme1.xml><?xml version="1.0" encoding="utf-8"?>
<a:theme xmlns:a="http://schemas.openxmlformats.org/drawingml/2006/main" name="主题2">
  <a:themeElements>
    <a:clrScheme name="自定义设计方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自定义设计方案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海阔天空">
  <a:themeElements>
    <a:clrScheme name="海阔天空 1">
      <a:dk1>
        <a:srgbClr val="000000"/>
      </a:dk1>
      <a:lt1>
        <a:srgbClr val="FFFFFF"/>
      </a:lt1>
      <a:dk2>
        <a:srgbClr val="000000"/>
      </a:dk2>
      <a:lt2>
        <a:srgbClr val="C0C0C0"/>
      </a:lt2>
      <a:accent1>
        <a:srgbClr val="B2B2B2"/>
      </a:accent1>
      <a:accent2>
        <a:srgbClr val="5F5F5F"/>
      </a:accent2>
      <a:accent3>
        <a:srgbClr val="FFFFFF"/>
      </a:accent3>
      <a:accent4>
        <a:srgbClr val="000000"/>
      </a:accent4>
      <a:accent5>
        <a:srgbClr val="D5D5D5"/>
      </a:accent5>
      <a:accent6>
        <a:srgbClr val="555555"/>
      </a:accent6>
      <a:hlink>
        <a:srgbClr val="1C1C1C"/>
      </a:hlink>
      <a:folHlink>
        <a:srgbClr val="DDDDDD"/>
      </a:folHlink>
    </a:clrScheme>
    <a:fontScheme name="海阔天空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海阔天空 1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B2B2B2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555555"/>
        </a:accent6>
        <a:hlink>
          <a:srgbClr val="1C1C1C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主题2</Template>
  <TotalTime>10</TotalTime>
  <Words>1049</Words>
  <Application>Microsoft Office PowerPoint</Application>
  <PresentationFormat>全屏显示(4:3)</PresentationFormat>
  <Paragraphs>63</Paragraphs>
  <Slides>10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主题2</vt:lpstr>
      <vt:lpstr>海阔天空</vt:lpstr>
      <vt:lpstr>文档</vt:lpstr>
      <vt:lpstr>第7课　辽、西夏与北宋的并立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2019-03-06T03:14:41Z</dcterms:created>
  <dcterms:modified xsi:type="dcterms:W3CDTF">2019-03-28T03:44:14Z</dcterms:modified>
</cp:coreProperties>
</file>