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24"/>
  </p:notesMasterIdLst>
  <p:sldIdLst>
    <p:sldId id="560" r:id="rId2"/>
    <p:sldId id="561"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 id="581"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77" autoAdjust="0"/>
    <p:restoredTop sz="90000" autoAdjust="0"/>
  </p:normalViewPr>
  <p:slideViewPr>
    <p:cSldViewPr>
      <p:cViewPr varScale="1">
        <p:scale>
          <a:sx n="81" d="100"/>
          <a:sy n="81" d="100"/>
        </p:scale>
        <p:origin x="-1236" y="-84"/>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2019-3-20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3589329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3539930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3960044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3122882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1021375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16033237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2073208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16533492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3957319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pPr/>
              <a:t>3/20/2019</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52480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体系构建</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随堂演练</a:t>
            </a:r>
          </a:p>
        </p:txBody>
      </p:sp>
      <p:cxnSp>
        <p:nvCxnSpPr>
          <p:cNvPr id="8" name="直接连接符 7"/>
          <p:cNvCxnSpPr/>
          <p:nvPr userDrawn="1"/>
        </p:nvCxnSpPr>
        <p:spPr>
          <a:xfrm>
            <a:off x="573830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p:txBody>
          <a:bodyPr/>
          <a:lstStyle/>
          <a:p>
            <a:fld id="{B11D738E-8962-435F-8C43-147B8DD7E819}"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9CAEA93-55E7-4DA9-90C2-089A26EEFEC4}"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p:txBody>
          <a:bodyPr/>
          <a:lstStyle/>
          <a:p>
            <a:fld id="{E34CF3C7-6809-4F39-BD67-A75817BDDE0A}"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p:txBody>
          <a:bodyPr/>
          <a:lstStyle/>
          <a:p>
            <a:fld id="{F7EAEB24-CE78-465C-A726-91D0868FA48F}" type="datetime1">
              <a:rPr lang="en-US" smtClean="0"/>
              <a:pPr/>
              <a:t>3/20/2019</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0BAADF0-1749-4E8B-9691-B44A5F8C0895}" type="datetime1">
              <a:rPr lang="en-US" smtClean="0"/>
              <a:pPr/>
              <a:t>3/20/2019</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F628A-A867-4937-BBE5-207DB6F9C51A}" type="datetime1">
              <a:rPr lang="en-US" smtClean="0"/>
              <a:pPr/>
              <a:t>3/20/2019</a:t>
            </a:fld>
            <a:endParaRPr lang="en-US"/>
          </a:p>
        </p:txBody>
      </p:sp>
      <p:sp>
        <p:nvSpPr>
          <p:cNvPr id="3" name="Footer Placeholder 2"/>
          <p:cNvSpPr>
            <a:spLocks noGrp="1"/>
          </p:cNvSpPr>
          <p:nvPr>
            <p:ph type="ftr" sz="quarter" idx="11"/>
          </p:nvPr>
        </p:nvSpPr>
        <p:spPr/>
        <p:txBody>
          <a:bodyPr/>
          <a:lstStyle/>
          <a:p>
            <a:r>
              <a:rPr lang="en-US" smtClean="0"/>
              <a:t>Footer Text</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18BBB94-68E6-4675-A946-F1C5994EDBD7}"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C3B8377-21E3-4835-B75D-4E2847E2750F}"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3/20/2019</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3" r:id="rId13"/>
    <p:sldLayoutId id="2147483661" r:id="rId14"/>
    <p:sldLayoutId id="2147483664" r:id="rId15"/>
    <p:sldLayoutId id="2147483665" r:id="rId16"/>
    <p:sldLayoutId id="2147483666" r:id="rId17"/>
    <p:sldLayoutId id="2147483667" r:id="rId18"/>
    <p:sldLayoutId id="2147483654" r:id="rId19"/>
    <p:sldLayoutId id="2147483656" r:id="rId20"/>
    <p:sldLayoutId id="2147483657" r:id="rId21"/>
    <p:sldLayoutId id="2147483658" r:id="rId22"/>
    <p:sldLayoutId id="2147483659" r:id="rId23"/>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17.x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17.x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17.x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17.x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17.x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17.xml"/><Relationship Id="rId2" Type="http://schemas.openxmlformats.org/officeDocument/2006/relationships/slide" Target="slide18.xml"/><Relationship Id="rId1" Type="http://schemas.openxmlformats.org/officeDocument/2006/relationships/slideLayout" Target="../slideLayouts/slideLayout17.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17.xml"/><Relationship Id="rId2" Type="http://schemas.openxmlformats.org/officeDocument/2006/relationships/slide" Target="slide18.xml"/><Relationship Id="rId1" Type="http://schemas.openxmlformats.org/officeDocument/2006/relationships/slideLayout" Target="../slideLayouts/slideLayout17.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17.xml"/><Relationship Id="rId2" Type="http://schemas.openxmlformats.org/officeDocument/2006/relationships/slide" Target="slide18.xml"/><Relationship Id="rId1" Type="http://schemas.openxmlformats.org/officeDocument/2006/relationships/slideLayout" Target="../slideLayouts/slideLayout17.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17.xml"/><Relationship Id="rId2" Type="http://schemas.openxmlformats.org/officeDocument/2006/relationships/slide" Target="slide18.xml"/><Relationship Id="rId1" Type="http://schemas.openxmlformats.org/officeDocument/2006/relationships/slideLayout" Target="../slideLayouts/slideLayout17.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17.xml"/><Relationship Id="rId2" Type="http://schemas.openxmlformats.org/officeDocument/2006/relationships/slide" Target="slide18.xml"/><Relationship Id="rId1" Type="http://schemas.openxmlformats.org/officeDocument/2006/relationships/slideLayout" Target="../slideLayouts/slideLayout17.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142844" y="2659669"/>
            <a:ext cx="9001156" cy="1397369"/>
          </a:xfrm>
        </p:spPr>
        <p:txBody>
          <a:bodyPr/>
          <a:lstStyle/>
          <a:p>
            <a:r>
              <a:rPr lang="zh-CN" altLang="zh-CN" sz="2800" dirty="0"/>
              <a:t>专题十　</a:t>
            </a:r>
            <a:r>
              <a:rPr lang="en-US" altLang="zh-CN" sz="2800" dirty="0"/>
              <a:t>20</a:t>
            </a:r>
            <a:r>
              <a:rPr lang="zh-CN" altLang="zh-CN" sz="2800" dirty="0"/>
              <a:t>世纪现代化模式的</a:t>
            </a:r>
            <a:r>
              <a:rPr lang="zh-CN" altLang="zh-CN" sz="2800" dirty="0" smtClean="0"/>
              <a:t>探索</a:t>
            </a:r>
            <a:r>
              <a:rPr lang="en-US" altLang="zh-CN" sz="2800" dirty="0" smtClean="0"/>
              <a:t/>
            </a:r>
            <a:br>
              <a:rPr lang="en-US" altLang="zh-CN" sz="2800" dirty="0" smtClean="0"/>
            </a:br>
            <a:r>
              <a:rPr lang="en-US" altLang="zh-CN" sz="2800" dirty="0"/>
              <a:t> </a:t>
            </a:r>
            <a:r>
              <a:rPr lang="en-US" altLang="zh-CN" sz="2800" dirty="0" smtClean="0"/>
              <a:t>  </a:t>
            </a:r>
            <a:r>
              <a:rPr lang="en-US" altLang="zh-CN" sz="2800" dirty="0" smtClean="0"/>
              <a:t>——</a:t>
            </a:r>
            <a:r>
              <a:rPr lang="zh-CN" altLang="zh-CN" sz="2800" dirty="0"/>
              <a:t>社会主义制度的</a:t>
            </a:r>
            <a:r>
              <a:rPr lang="zh-CN" altLang="zh-CN" sz="2800" dirty="0" smtClean="0"/>
              <a:t>建立和</a:t>
            </a:r>
            <a:r>
              <a:rPr lang="zh-CN" altLang="zh-CN" sz="2800" dirty="0"/>
              <a:t>资本主义经济政策的调整</a:t>
            </a:r>
          </a:p>
        </p:txBody>
      </p:sp>
    </p:spTree>
    <p:extLst>
      <p:ext uri="{BB962C8B-B14F-4D97-AF65-F5344CB8AC3E}">
        <p14:creationId xmlns:p14="http://schemas.microsoft.com/office/powerpoint/2010/main" xmlns="" val="1474908043"/>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直接影响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在一定程度上减轻了经济危机的破坏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促进了社会生产力的恢复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巩固了资本主义统治。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间接影响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在一定程度上缓和了美国的社会矛盾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遏制了美国的法西斯势力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巩固了民主政治的统治。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深远影响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促使资本主义国家调整经济政策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推行凯恩斯主义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开创国家干预经济发展的新模式。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6967437"/>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三、现代科学、文学艺术的诞生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现代科学的诞生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相对论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爱因斯坦提出了相对论。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将经典力学概括在相对论力学之中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推动物理学发展到一个新的高度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为人们提供了辩证地看待世界的途径。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量子论的诞生与发展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诞生</a:t>
            </a:r>
            <a:r>
              <a:rPr lang="en-US" altLang="zh-CN" sz="2200" dirty="0">
                <a:solidFill>
                  <a:srgbClr val="000000"/>
                </a:solidFill>
                <a:latin typeface="Times New Roman" panose="02020603050405020304" pitchFamily="18" charset="0"/>
                <a:cs typeface="Times New Roman" panose="02020603050405020304" pitchFamily="18" charset="0"/>
              </a:rPr>
              <a:t>:1900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德国的普朗克提出了量子假说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宣告了量子论的诞生。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爱因斯坦利用量子理论成功地解释了光电效应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丹麦的玻尔提出有关原子的量子理论。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53379652"/>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 name="矩形 1"/>
          <p:cNvSpPr>
            <a:spLocks noChangeAspect="1"/>
          </p:cNvSpPr>
          <p:nvPr/>
        </p:nvSpPr>
        <p:spPr>
          <a:xfrm>
            <a:off x="508000" y="1108023"/>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现代文学艺术的诞生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两次世界大战和世界性经济危机造成了人们的精神危机。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科学技术的发展拓展了艺术家认识世界的视野。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成就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现代主义文学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内容上强调集中表现自我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代表作有海明威的《老人与海》等。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现代主义美术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反传统和反理性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重视艺术家内心的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自我感受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自我表现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。代表作有西班牙画家毕加索的《格尔尼卡》等。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现代音乐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流行音乐的主流是爵士乐。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影视艺术</a:t>
            </a: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美国首次拍摄成功有声影片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电影进入有声片时期</a:t>
            </a:r>
            <a:r>
              <a:rPr lang="en-US" altLang="zh-CN" sz="2200" dirty="0">
                <a:solidFill>
                  <a:srgbClr val="000000"/>
                </a:solidFill>
                <a:latin typeface="Times New Roman" panose="02020603050405020304" pitchFamily="18" charset="0"/>
                <a:cs typeface="Times New Roman" panose="02020603050405020304" pitchFamily="18" charset="0"/>
              </a:rPr>
              <a:t>;1935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世界上第一部彩色电影《浮华世家》拍摄成功</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年代中期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电视出现</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美国开始试播彩色电视节目。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7364918"/>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9" name="椭圆 8">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10" name="椭圆 9">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2" name="椭圆 11">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3" name="椭圆 12">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350430"/>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《和平法令》</a:t>
            </a:r>
            <a:r>
              <a:rPr lang="zh-CN" altLang="zh-CN" sz="2200" dirty="0">
                <a:solidFill>
                  <a:srgbClr val="000000"/>
                </a:solidFill>
                <a:latin typeface="Times New Roman" panose="02020603050405020304" pitchFamily="18" charset="0"/>
                <a:cs typeface="Times New Roman" panose="02020603050405020304" pitchFamily="18" charset="0"/>
              </a:rPr>
              <a:t>是俄国十月社会主义革命胜利后苏维埃政权关于对外政策的纲领性文件。列宁在报告中宣布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我们应当帮助各国人民干预战争与和平的问题。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列宁签订和约的思想、其和平观的指向是</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用革命手段推翻沙皇专制政府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工人阶级掌握全部政治权力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以和平方式结束帝国主义战争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以革命战争维护苏维埃政权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2320718" y="2564622"/>
            <a:ext cx="442750" cy="498598"/>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 </a:t>
            </a:r>
            <a:endParaRPr lang="zh-CN" altLang="en-US" sz="2200" dirty="0"/>
          </a:p>
        </p:txBody>
      </p:sp>
      <p:sp>
        <p:nvSpPr>
          <p:cNvPr id="4" name="矩形 3"/>
          <p:cNvSpPr>
            <a:spLocks noChangeAspect="1"/>
          </p:cNvSpPr>
          <p:nvPr/>
        </p:nvSpPr>
        <p:spPr>
          <a:xfrm>
            <a:off x="508000" y="458383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二月革命爆发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沙皇专制政府被推翻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项与材料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帮助各国人民干预战争与和平的问题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帮助各国人民干预战争与和平的问题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可知列宁签订和约的思想、其和平观的指向是以和平方式结束帝国主义战争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项与材料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帮助各国人民干预战争与和平的问题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故排除。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13" name="矩形 12"/>
          <p:cNvSpPr>
            <a:spLocks noChangeAspect="1"/>
          </p:cNvSpPr>
          <p:nvPr/>
        </p:nvSpPr>
        <p:spPr>
          <a:xfrm>
            <a:off x="508000" y="1351159"/>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苏联农民不仅向国家缴纳一般的税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而且他们在购买工业品时还要因为价格较高而多付一些钱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在出卖农产品时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国家要少付一些钱。这是一种类似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贡税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是一种类似超额税的东西。这种做法</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确立了高度集中的经济体制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有利于苏联工业化的实现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战时共产主义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政策的继续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促使国民经济的持续发展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1765918" y="2559715"/>
            <a:ext cx="442750" cy="46320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19" name="矩形 18"/>
          <p:cNvSpPr>
            <a:spLocks noChangeAspect="1"/>
          </p:cNvSpPr>
          <p:nvPr/>
        </p:nvSpPr>
        <p:spPr>
          <a:xfrm>
            <a:off x="508000" y="458455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高度集中的经济体制包括所有制形式、经营管理方式等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材料中没有体现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苏联的工业化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片面发展重工业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由农业和轻工业来提供资金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战时共产主义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政策在</a:t>
            </a: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年已被取消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材料反映了国家对农民的剥夺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这导致了农业的长期落后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1197454"/>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5" name="矩形 4"/>
          <p:cNvSpPr>
            <a:spLocks noChangeAspect="1"/>
          </p:cNvSpPr>
          <p:nvPr/>
        </p:nvSpPr>
        <p:spPr>
          <a:xfrm>
            <a:off x="508000" y="1412776"/>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农民们宁愿在自己私人的土地上辛勤劳作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因为在那里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他们可以按照自己认为最好的方式耕种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然后在公开市场上以他们所能得到的最高价格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而不是政府为集体农庄生产的农产品制定的低价出售他们的任何商品。因此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私人土地虽然只占总耕地面积的</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却生产了</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的苏联农产品。该现象反映了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单一公有制的</a:t>
            </a:r>
            <a:r>
              <a:rPr lang="zh-CN" altLang="zh-CN" sz="2200" smtClean="0">
                <a:solidFill>
                  <a:srgbClr val="000000"/>
                </a:solidFill>
                <a:latin typeface="Times New Roman" panose="02020603050405020304" pitchFamily="18" charset="0"/>
                <a:cs typeface="Times New Roman" panose="02020603050405020304" pitchFamily="18" charset="0"/>
              </a:rPr>
              <a:t>产生</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新经济政策的成效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斯大林模式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zh-CN" altLang="zh-CN" sz="2200" smtClean="0">
                <a:solidFill>
                  <a:srgbClr val="000000"/>
                </a:solidFill>
                <a:latin typeface="Times New Roman" panose="02020603050405020304" pitchFamily="18" charset="0"/>
                <a:cs typeface="Times New Roman" panose="02020603050405020304" pitchFamily="18" charset="0"/>
              </a:rPr>
              <a:t>弊端</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余粮收集制的扩大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6804248" y="3036105"/>
            <a:ext cx="442750" cy="463204"/>
          </a:xfrm>
          <a:prstGeom prst="rect">
            <a:avLst/>
          </a:prstGeom>
        </p:spPr>
        <p:txBody>
          <a:bodyPr wrap="square">
            <a:spAutoFit/>
          </a:bodyPr>
          <a:lstStyle/>
          <a:p>
            <a:pPr>
              <a:lnSpc>
                <a:spcPct val="120000"/>
              </a:lnSpc>
            </a:pPr>
            <a:r>
              <a:rPr lang="en-US" altLang="zh-CN" sz="2200" smtClean="0">
                <a:solidFill>
                  <a:srgbClr val="FF0000"/>
                </a:solidFill>
                <a:latin typeface="Times New Roman" panose="02020603050405020304" pitchFamily="18" charset="0"/>
              </a:rPr>
              <a:t>C</a:t>
            </a:r>
            <a:endParaRPr lang="zh-CN" altLang="en-US" sz="2200" dirty="0"/>
          </a:p>
        </p:txBody>
      </p:sp>
      <p:sp>
        <p:nvSpPr>
          <p:cNvPr id="6" name="矩形 5"/>
          <p:cNvSpPr>
            <a:spLocks noChangeAspect="1"/>
          </p:cNvSpPr>
          <p:nvPr/>
        </p:nvSpPr>
        <p:spPr>
          <a:xfrm>
            <a:off x="508000" y="4348964"/>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私有土地的存在说明并不是单一的公有制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材料呈现的是集体农庄及其以外的农业生产活动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斯大林模式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下的农业生产活动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可以看出在集体农庄中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农民的生产积极性不高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材料反映的是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斯大林模式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战时共产主义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余粮收集制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和新经济政策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53452086"/>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15" name="椭圆 14">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351159"/>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据</a:t>
            </a:r>
            <a:r>
              <a:rPr lang="zh-CN" altLang="zh-CN" sz="2200" dirty="0">
                <a:solidFill>
                  <a:srgbClr val="000000"/>
                </a:solidFill>
                <a:latin typeface="Times New Roman" panose="02020603050405020304" pitchFamily="18" charset="0"/>
                <a:cs typeface="Times New Roman" panose="02020603050405020304" pitchFamily="18" charset="0"/>
              </a:rPr>
              <a:t>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美国建筑工业的产值从</a:t>
            </a:r>
            <a:r>
              <a:rPr lang="en-US" altLang="zh-CN" sz="2200" dirty="0">
                <a:solidFill>
                  <a:srgbClr val="000000"/>
                </a:solidFill>
                <a:latin typeface="Times New Roman" panose="02020603050405020304" pitchFamily="18" charset="0"/>
                <a:cs typeface="Times New Roman" panose="02020603050405020304" pitchFamily="18" charset="0"/>
              </a:rPr>
              <a:t>1919</a:t>
            </a:r>
            <a:r>
              <a:rPr lang="zh-CN" altLang="zh-CN" sz="2200" dirty="0">
                <a:solidFill>
                  <a:srgbClr val="000000"/>
                </a:solidFill>
                <a:latin typeface="Times New Roman" panose="02020603050405020304" pitchFamily="18" charset="0"/>
                <a:cs typeface="Times New Roman" panose="02020603050405020304" pitchFamily="18" charset="0"/>
              </a:rPr>
              <a:t>年的</a:t>
            </a:r>
            <a:r>
              <a:rPr lang="en-US" altLang="zh-CN" sz="2200" dirty="0">
                <a:solidFill>
                  <a:srgbClr val="000000"/>
                </a:solidFill>
                <a:latin typeface="Times New Roman" panose="02020603050405020304" pitchFamily="18" charset="0"/>
                <a:cs typeface="Times New Roman" panose="02020603050405020304" pitchFamily="18" charset="0"/>
              </a:rPr>
              <a:t>120</a:t>
            </a:r>
            <a:r>
              <a:rPr lang="zh-CN" altLang="zh-CN" sz="2200" dirty="0">
                <a:solidFill>
                  <a:srgbClr val="000000"/>
                </a:solidFill>
                <a:latin typeface="Times New Roman" panose="02020603050405020304" pitchFamily="18" charset="0"/>
                <a:cs typeface="Times New Roman" panose="02020603050405020304" pitchFamily="18" charset="0"/>
              </a:rPr>
              <a:t>多亿美元增长到</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cs typeface="Times New Roman" panose="02020603050405020304" pitchFamily="18" charset="0"/>
              </a:rPr>
              <a:t>年的近</a:t>
            </a:r>
            <a:r>
              <a:rPr lang="en-US" altLang="zh-CN" sz="2200" dirty="0">
                <a:solidFill>
                  <a:srgbClr val="000000"/>
                </a:solidFill>
                <a:latin typeface="Times New Roman" panose="02020603050405020304" pitchFamily="18" charset="0"/>
                <a:cs typeface="Times New Roman" panose="02020603050405020304" pitchFamily="18" charset="0"/>
              </a:rPr>
              <a:t>175</a:t>
            </a:r>
            <a:r>
              <a:rPr lang="zh-CN" altLang="zh-CN" sz="2200" dirty="0">
                <a:solidFill>
                  <a:srgbClr val="000000"/>
                </a:solidFill>
                <a:latin typeface="Times New Roman" panose="02020603050405020304" pitchFamily="18" charset="0"/>
                <a:cs typeface="Times New Roman" panose="02020603050405020304" pitchFamily="18" charset="0"/>
              </a:rPr>
              <a:t>亿美元。同时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生产资料生产部门的产量从</a:t>
            </a:r>
            <a:r>
              <a:rPr lang="en-US" altLang="zh-CN" sz="2200" dirty="0">
                <a:solidFill>
                  <a:srgbClr val="000000"/>
                </a:solidFill>
                <a:latin typeface="Times New Roman" panose="02020603050405020304" pitchFamily="18" charset="0"/>
                <a:cs typeface="Times New Roman" panose="02020603050405020304" pitchFamily="18" charset="0"/>
              </a:rPr>
              <a:t>1919</a:t>
            </a:r>
            <a:r>
              <a:rPr lang="zh-CN" altLang="zh-CN" sz="2200" dirty="0">
                <a:solidFill>
                  <a:srgbClr val="000000"/>
                </a:solidFill>
                <a:latin typeface="Times New Roman" panose="02020603050405020304" pitchFamily="18" charset="0"/>
                <a:cs typeface="Times New Roman" panose="02020603050405020304" pitchFamily="18" charset="0"/>
              </a:rPr>
              <a:t>年到</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cs typeface="Times New Roman" panose="02020603050405020304" pitchFamily="18" charset="0"/>
              </a:rPr>
              <a:t>年增加了</a:t>
            </a:r>
            <a:r>
              <a:rPr lang="en-US" altLang="zh-CN" sz="2200" dirty="0">
                <a:solidFill>
                  <a:srgbClr val="000000"/>
                </a:solidFill>
                <a:latin typeface="Times New Roman" panose="02020603050405020304" pitchFamily="18" charset="0"/>
                <a:cs typeface="Times New Roman" panose="02020603050405020304" pitchFamily="18" charset="0"/>
              </a:rPr>
              <a:t>64%</a:t>
            </a:r>
            <a:r>
              <a:rPr lang="zh-CN" altLang="zh-CN" sz="2200" dirty="0">
                <a:solidFill>
                  <a:srgbClr val="000000"/>
                </a:solidFill>
                <a:latin typeface="Times New Roman" panose="02020603050405020304" pitchFamily="18" charset="0"/>
                <a:cs typeface="Times New Roman" panose="02020603050405020304" pitchFamily="18" charset="0"/>
              </a:rPr>
              <a:t>。其部分原因是</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制定实施</a:t>
            </a:r>
            <a:r>
              <a:rPr lang="zh-CN" altLang="zh-CN" sz="2200" dirty="0" smtClean="0">
                <a:solidFill>
                  <a:srgbClr val="000000"/>
                </a:solidFill>
                <a:latin typeface="Times New Roman" panose="02020603050405020304" pitchFamily="18" charset="0"/>
                <a:cs typeface="Times New Roman" panose="02020603050405020304" pitchFamily="18" charset="0"/>
              </a:rPr>
              <a:t>《全国工业复兴法》</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分期付款和银行贷款广泛应用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美国政府放弃</a:t>
            </a:r>
            <a:r>
              <a:rPr lang="zh-CN" altLang="zh-CN" sz="2200" dirty="0" smtClean="0">
                <a:solidFill>
                  <a:srgbClr val="000000"/>
                </a:solidFill>
                <a:latin typeface="Times New Roman" panose="02020603050405020304" pitchFamily="18" charset="0"/>
                <a:cs typeface="Times New Roman" panose="02020603050405020304" pitchFamily="18" charset="0"/>
              </a:rPr>
              <a:t>金本位制</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资本主义世界贸易自由化的实现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矩形 15"/>
          <p:cNvSpPr>
            <a:spLocks noChangeAspect="1"/>
          </p:cNvSpPr>
          <p:nvPr/>
        </p:nvSpPr>
        <p:spPr>
          <a:xfrm>
            <a:off x="5076056" y="2160604"/>
            <a:ext cx="442750" cy="46320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4" name="矩形 3"/>
          <p:cNvSpPr>
            <a:spLocks noChangeAspect="1"/>
          </p:cNvSpPr>
          <p:nvPr/>
        </p:nvSpPr>
        <p:spPr>
          <a:xfrm>
            <a:off x="508000" y="3440002"/>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《全国工业复兴法》是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年代罗斯福上台后颁布的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1919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年到</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年美国并没有在生产力发展上实现大的飞跃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而建筑行业和生产资料的增长主要依靠分期付款和银行贷款来实现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这造成了大量经济泡沫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是经济危机发生的重要原因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罗斯福上台后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为了避免黄金外流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放弃金本位制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资本主义世界贸易自由化的实现归功于</a:t>
            </a:r>
            <a:r>
              <a:rPr lang="en-US" altLang="zh-CN" sz="2200" dirty="0">
                <a:solidFill>
                  <a:srgbClr val="000000"/>
                </a:solidFill>
                <a:latin typeface="Times New Roman" panose="02020603050405020304" pitchFamily="18" charset="0"/>
                <a:cs typeface="Times New Roman" panose="02020603050405020304" pitchFamily="18" charset="0"/>
              </a:rPr>
              <a:t>1947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年的《关税与贸易总协定》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74970154"/>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6"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5</a:t>
            </a:r>
            <a:endParaRPr lang="zh-CN" altLang="en-US" dirty="0">
              <a:solidFill>
                <a:schemeClr val="bg1"/>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351159"/>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富兰克林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罗斯福曾经明确表示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从来在美国没有另外一个人比我对于资本主义制度的私人企业、私有财产和私人利润有着更坚强的信仰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当这个私人利润和自由企业的制度临到毁灭的边沿的时候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是这个政府挽救了它。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这反映出他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领导美国彻底摆脱了经济危机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局限于对资本主义生产关系的局部调整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坚定捍卫垄断资本集团的既得利益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决心把美国经济纳入政府的全面管制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6012160" y="2539753"/>
            <a:ext cx="442750" cy="463204"/>
          </a:xfrm>
          <a:prstGeom prst="rect">
            <a:avLst/>
          </a:prstGeom>
        </p:spPr>
        <p:txBody>
          <a:bodyPr wrap="square">
            <a:spAutoFit/>
          </a:bodyPr>
          <a:lstStyle/>
          <a:p>
            <a:pPr>
              <a:lnSpc>
                <a:spcPct val="120000"/>
              </a:lnSpc>
            </a:pPr>
            <a:r>
              <a:rPr lang="en-US" altLang="zh-CN" sz="2200" smtClean="0">
                <a:solidFill>
                  <a:srgbClr val="FF0000"/>
                </a:solidFill>
                <a:latin typeface="Times New Roman" panose="02020603050405020304" pitchFamily="18" charset="0"/>
              </a:rPr>
              <a:t>B</a:t>
            </a:r>
            <a:endParaRPr lang="zh-CN" altLang="en-US" sz="2200" dirty="0"/>
          </a:p>
        </p:txBody>
      </p:sp>
      <p:sp>
        <p:nvSpPr>
          <p:cNvPr id="6" name="矩形 5"/>
          <p:cNvSpPr>
            <a:spLocks noChangeAspect="1"/>
          </p:cNvSpPr>
          <p:nvPr/>
        </p:nvSpPr>
        <p:spPr>
          <a:xfrm>
            <a:off x="508000" y="4581128"/>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罗斯福新政并未从根本上触动资本主义制度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没有使美国彻底摆脱经济危机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罗斯福维护的是资本主义制度和资产阶级的利益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但对垄断资本集团进行了一定的触动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比如加强国家对经济的干预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罗斯福新政是对资本主义生产关系的局部调整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并非全面管制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3989135"/>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52934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6</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阅读</a:t>
            </a:r>
            <a:r>
              <a:rPr lang="zh-CN" altLang="zh-CN" sz="2200" dirty="0">
                <a:solidFill>
                  <a:srgbClr val="000000"/>
                </a:solidFill>
                <a:latin typeface="Times New Roman" panose="02020603050405020304" pitchFamily="18" charset="0"/>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美国遭受危机的打击最重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工业生产持续下降</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3</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之久。</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年全国工业生产比危机前的</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年下降了</a:t>
            </a:r>
            <a:r>
              <a:rPr lang="en-US" altLang="zh-CN" sz="2200" dirty="0">
                <a:solidFill>
                  <a:srgbClr val="000000"/>
                </a:solidFill>
                <a:latin typeface="Times New Roman" panose="02020603050405020304" pitchFamily="18" charset="0"/>
                <a:cs typeface="Times New Roman" panose="02020603050405020304" pitchFamily="18" charset="0"/>
              </a:rPr>
              <a:t>46.3%,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经济被抛回到</a:t>
            </a:r>
            <a:r>
              <a:rPr lang="en-US" altLang="zh-CN" sz="2200" dirty="0">
                <a:solidFill>
                  <a:srgbClr val="000000"/>
                </a:solidFill>
                <a:latin typeface="Times New Roman" panose="02020603050405020304" pitchFamily="18" charset="0"/>
                <a:cs typeface="Times New Roman" panose="02020603050405020304" pitchFamily="18" charset="0"/>
              </a:rPr>
              <a:t>1913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年的水平。危机期间</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万家以上的企业倒闭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成千上万的工人被赶出工厂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流浪街头。失业人数在</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年将近</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大约为劳动人口的</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。面对严重的经济危机和群众的反抗斗争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当时的美国总统胡佛一筹莫展。他也采取过一些小规模的国家干预行动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但他基本上死死抱住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自由放任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政策而在加强国家对经济的干预这个重大问题上趑趄不前。在他执政期间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危机更趋严重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社会混乱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人心惶惶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很大一部分人对现有制度丧失了信心。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摘编自吴于廑、齐世荣主编《世界史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现代史编》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7290857"/>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4" name="矩形 3"/>
          <p:cNvSpPr>
            <a:spLocks noChangeAspect="1"/>
          </p:cNvSpPr>
          <p:nvPr/>
        </p:nvSpPr>
        <p:spPr>
          <a:xfrm>
            <a:off x="508000" y="1437295"/>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列宁领导下的布尔什维克在稳定住政权以后</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战时共产主义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作为通往共产主义的捷径继续全面推进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苏维埃俄国陷入了一场空前的政治经济危机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残酷的余粮收集制使得农民被剥夺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生产积极性下降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谷物产量只能达到战前的</a:t>
            </a:r>
            <a:r>
              <a:rPr lang="en-US" altLang="zh-CN" sz="2200" dirty="0">
                <a:solidFill>
                  <a:srgbClr val="000000"/>
                </a:solidFill>
                <a:latin typeface="Times New Roman" panose="02020603050405020304" pitchFamily="18" charset="0"/>
                <a:cs typeface="Times New Roman" panose="02020603050405020304" pitchFamily="18" charset="0"/>
              </a:rPr>
              <a:t>54%,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棉花仅有</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甜菜不到</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。工业情况更糟糕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工业产品仅达到</a:t>
            </a:r>
            <a:r>
              <a:rPr lang="en-US" altLang="zh-CN" sz="2200" dirty="0">
                <a:solidFill>
                  <a:srgbClr val="000000"/>
                </a:solidFill>
                <a:latin typeface="Times New Roman" panose="02020603050405020304" pitchFamily="18" charset="0"/>
                <a:cs typeface="Times New Roman" panose="02020603050405020304" pitchFamily="18" charset="0"/>
              </a:rPr>
              <a:t>1913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。人民陷入饥饿和生活困苦之中。列宁自己后来总结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由于我们企图过渡到共产主义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年春天我们就在经济战线上遭受了严重的失败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这次失败比</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我们遭受的任何失败都要严重得多、危险得多。</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年至</a:t>
            </a: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年初</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多起大规模农民暴动反对布尔什维克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最大的一起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安东诺夫暴动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波及了整个坦波夫省。震惊当时苏维埃政权的喀琅施塔得水兵事件就是在这样的背景下发生的。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9223050"/>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pic>
        <p:nvPicPr>
          <p:cNvPr id="3" name="Z13.eps" descr="id:2147487168;FounderCES"/>
          <p:cNvPicPr/>
          <p:nvPr/>
        </p:nvPicPr>
        <p:blipFill>
          <a:blip r:embed="rId3"/>
          <a:stretch>
            <a:fillRect/>
          </a:stretch>
        </p:blipFill>
        <p:spPr>
          <a:xfrm>
            <a:off x="1064390" y="1052044"/>
            <a:ext cx="6984776" cy="5576481"/>
          </a:xfrm>
          <a:prstGeom prst="rect">
            <a:avLst/>
          </a:prstGeom>
        </p:spPr>
      </p:pic>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364949"/>
            <a:ext cx="8128000" cy="53452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指出美国经济危机的表现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并比较胡佛、罗斯福应对危机的措施。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受经济危机打击最重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金融系统崩溃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工农业生产下降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失业人口剧增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人们对资本主义制度信心动摇。措施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胡佛固守自由放任的经济政策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导致危机加重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罗斯福采取新政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国家干预经济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使美国逐渐摆脱危机。</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根据材料二并结合所学知识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战时共产主义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并指出列宁为此采取的对策。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一方面使苏俄在特定的历史时期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集中最大的人力物力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战胜了敌人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巩固了政权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另一方面挫伤了农民的积极性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战争结束后继续将其作为向社会主义过渡的途径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引发经济危机和政治危机。对策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实行新经济政策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以固定粮食税代替余粮收集制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恢复商品经济。</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79958493"/>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4" name="矩形 3"/>
          <p:cNvSpPr>
            <a:spLocks noChangeAspect="1"/>
          </p:cNvSpPr>
          <p:nvPr/>
        </p:nvSpPr>
        <p:spPr>
          <a:xfrm>
            <a:off x="508000" y="2914703"/>
            <a:ext cx="8128000" cy="12825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综合以上材料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分析美苏应对经济危机的措施对我们的启示。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计划和市场都是经济手段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要合理运用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经济政策要适时调整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从实际出发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要激发劳动者的积极性。</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95118402"/>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435992" y="1345344"/>
            <a:ext cx="8240464" cy="5478423"/>
          </a:xfrm>
          <a:prstGeom prst="rect">
            <a:avLst/>
          </a:prstGeom>
        </p:spPr>
        <p:txBody>
          <a:bodyPr wrap="square">
            <a:spAutoFit/>
          </a:bodyPr>
          <a:lstStyle/>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美国遭受危机的打击最重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工业生产持续下降达三年之久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可得出美国遭受经济危机最严重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依据所学知识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大危机从股市暴跌到银行倒闭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可得出金融系统崩溃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由材料一</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年全国工业生产比危机前的</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年下降了</a:t>
            </a:r>
            <a:r>
              <a:rPr lang="en-US" altLang="zh-CN" sz="2200" dirty="0">
                <a:solidFill>
                  <a:srgbClr val="000000"/>
                </a:solidFill>
                <a:latin typeface="Times New Roman" panose="02020603050405020304" pitchFamily="18" charset="0"/>
                <a:cs typeface="Times New Roman" panose="02020603050405020304" pitchFamily="18" charset="0"/>
              </a:rPr>
              <a:t>46.3%,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经济被抛回到</a:t>
            </a:r>
            <a:r>
              <a:rPr lang="en-US" altLang="zh-CN" sz="2200" dirty="0">
                <a:solidFill>
                  <a:srgbClr val="000000"/>
                </a:solidFill>
                <a:latin typeface="Times New Roman" panose="02020603050405020304" pitchFamily="18" charset="0"/>
                <a:cs typeface="Times New Roman" panose="02020603050405020304" pitchFamily="18" charset="0"/>
              </a:rPr>
              <a:t>1913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年的水平。危机期间</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万家以上的企业倒闭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成千上万的工人被赶出工厂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流浪街头。失业人数在</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年将近</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大约为劳动人口的</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可得出工农业生产下降与失业人口剧增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危机更趋严重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社会混乱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人心惶惶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很大一部分人对现有制度丧失了信心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可得出社会矛盾尖锐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人们对资本主义制度信心动摇。第二小问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根据教材内容回答。第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可从积极和消极两个方面作答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从教材内容得出。第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可从两个国家采用不同的方式解决危机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得出计划和市场只是一种发展经济的手段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但要合理运用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从这两件事本身来看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都是对过去政策的一种大胆修正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要适时调整经济政策以适应经济的发展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激发劳动者的积极性。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56025001"/>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2149828912"/>
              </p:ext>
            </p:extLst>
          </p:nvPr>
        </p:nvGraphicFramePr>
        <p:xfrm>
          <a:off x="508000" y="1628800"/>
          <a:ext cx="8128000" cy="4211128"/>
        </p:xfrm>
        <a:graphic>
          <a:graphicData uri="http://schemas.openxmlformats.org/presentationml/2006/ole">
            <p:oleObj spid="_x0000_s54274" name="文档" r:id="rId4" imgW="3946425" imgH="2044008" progId="Word.Document.12">
              <p:embed/>
            </p:oleObj>
          </a:graphicData>
        </a:graphic>
      </p:graphicFrame>
    </p:spTree>
    <p:extLst>
      <p:ext uri="{BB962C8B-B14F-4D97-AF65-F5344CB8AC3E}">
        <p14:creationId xmlns:p14="http://schemas.microsoft.com/office/powerpoint/2010/main" xmlns="" val="2571861621"/>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979415"/>
            <a:ext cx="8128000" cy="5863144"/>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一、俄国十月革命与苏俄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社会主义建设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俄国十月革命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主观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无产阶级革命性较强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无产阶级政党成熟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贫苦民众成为革命同盟军。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客观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俄国具备帝国主义基本特征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是帝国主义链条上最薄弱的环节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第一次世界大战激化了社会矛盾。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经过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二月革命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推翻沙皇专制统治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出现工兵代表苏维埃和资产阶级临时政府两个政权并存的局面。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四月提纲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提出了从资产阶级民主革命转变为社会主义革命的任务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争取以和平方式取得政权。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七月流血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两个政权并存的局面结束。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十月革命</a:t>
            </a: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彼得格勒武装起义取得胜利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推翻了资产阶级临时政府。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颁布《和平法令》和《土地法令》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宣布退出帝国主义战争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将土地分配给劳动者使用。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选举产生了第一届工兵苏维埃政府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人民委员会。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历史意义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是人类历史上第一次取得胜利的社会主义革命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社会主义由理论变为现实。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沉重地打击了帝国主义的统治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鼓舞了国际无产阶级和殖民地半殖民地人民的解放斗争。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为俄国的社会发展开辟了一条新的道路。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66959041"/>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983703"/>
            <a:ext cx="8128000" cy="5829673"/>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战时共产主义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政策和新经济政策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战时共产主义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国内战争爆发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国外帝国主义武装干涉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为集中全国力量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战胜敌人。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实行余粮收集制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全面推行工业国有化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取消自由贸易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实行普遍义务劳动制。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最大限度地集中了全国的力量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取得了国内战争的胜利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但引发了严重的经济和政治危机。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新经济政策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战时共产主义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政策引发严重的经济和政治危机。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以粮食税代替余粮收集制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部分恢复和发展私营经济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恢复货币流通和商品交换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实行实物分配制。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利用市场和商品货币关系发展经济。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使国民经济得到恢复和发展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巩固了苏维埃政权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找到了一条向社会主义过渡的正确途径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是对马克思主义理论的重大发展。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34244460"/>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3" name="矩形 2"/>
          <p:cNvSpPr>
            <a:spLocks noChangeAspect="1"/>
          </p:cNvSpPr>
          <p:nvPr/>
        </p:nvSpPr>
        <p:spPr>
          <a:xfrm>
            <a:off x="508000" y="1112700"/>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斯大林模式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形成的原因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外部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受到帝国主义国家的包围和战争威胁。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内部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经济、文化水平相对落后。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优先发展重工业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实行单一的公有制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实行高度集中的计划经济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推行农业集体化运动。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确立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苏联经过工业化和农业集体化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实施国民经济发展的五年计划</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确立了斯大林体制。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使苏联能够按照统一计划调配人力物力和财力资源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在较短的时间里实现经济的快速发展。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它超越了苏联生产力的发展水平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对经济建设造成不良影响。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是苏联解体的一个重要原因。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05633785"/>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 name="矩形 1"/>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二、经济危机与罗斯福新政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1929</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年资本主义世界经济危机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根本原因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资本主义制度的基本矛盾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表现为生产相对过剩。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具体原因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贫富差距扩大导致市场萎缩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股市狂涨造成经济虚假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分期付款打乱了正常的经济秩序。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加深了各国的社会危机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德、日等国的法西斯势力抬头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加剧了世界紧张局势。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15582440"/>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3" name="矩形 2"/>
          <p:cNvSpPr>
            <a:spLocks noChangeAspect="1"/>
          </p:cNvSpPr>
          <p:nvPr/>
        </p:nvSpPr>
        <p:spPr>
          <a:xfrm>
            <a:off x="508000" y="1251715"/>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罗斯福新政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整顿财政金融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逐步恢复银行信用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实行美元贬值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刺激出口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扩大联邦储备委员会的权力等。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调整工业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加强政府的计划指导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通过《全国工业复兴法》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调整企业关系和劳资关系。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调节农业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成立农业调整署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调整农产品结构等。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社会保障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实行社会救济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加强社会保障措施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以工代赈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签署《全国劳工关系法》等。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国家对经济进行全面干预。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在维护资本主义制度的前提下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对资本主义生产关系做出的局部调整。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02498743"/>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主管人员">
      <a:dk1>
        <a:sysClr val="windowText" lastClr="000000"/>
      </a:dk1>
      <a:lt1>
        <a:sysClr val="window" lastClr="C6EED8"/>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600</TotalTime>
  <Words>2537</Words>
  <Application>Microsoft Office PowerPoint</Application>
  <PresentationFormat>全屏显示(4:3)</PresentationFormat>
  <Paragraphs>207</Paragraphs>
  <Slides>22</Slides>
  <Notes>11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主管人员</vt:lpstr>
      <vt:lpstr>文档</vt:lpstr>
      <vt:lpstr>专题十　20世纪现代化模式的探索    ——社会主义制度的建立和资本主义经济政策的调整</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cp:revision>
  <dcterms:created xsi:type="dcterms:W3CDTF">2014-12-26T02:01:49Z</dcterms:created>
  <dcterms:modified xsi:type="dcterms:W3CDTF">2019-03-20T07:34:28Z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