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3"/>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3824" autoAdjust="0"/>
  </p:normalViewPr>
  <p:slideViewPr>
    <p:cSldViewPr>
      <p:cViewPr varScale="1">
        <p:scale>
          <a:sx n="84" d="100"/>
          <a:sy n="84" d="100"/>
        </p:scale>
        <p:origin x="-1146" y="-90"/>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289112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201810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001475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610440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995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974627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486458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471673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2.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17.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17.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17.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17.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slide" Target="slide16.xml"/><Relationship Id="rId2" Type="http://schemas.openxmlformats.org/officeDocument/2006/relationships/slide" Target="slide17.xml"/><Relationship Id="rId1" Type="http://schemas.openxmlformats.org/officeDocument/2006/relationships/slideLayout" Target="../slideLayouts/slideLayout17.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33421"/>
            <a:ext cx="6948264" cy="1049864"/>
          </a:xfrm>
        </p:spPr>
        <p:txBody>
          <a:bodyPr/>
          <a:lstStyle/>
          <a:p>
            <a:r>
              <a:rPr lang="zh-CN" altLang="zh-CN" sz="3200" dirty="0"/>
              <a:t>专题四　古代西方文明的</a:t>
            </a:r>
            <a:r>
              <a:rPr lang="zh-CN" altLang="zh-CN" sz="3200" dirty="0" smtClean="0"/>
              <a:t>源头</a:t>
            </a:r>
            <a:r>
              <a:rPr lang="en-US" altLang="zh-CN" sz="3200" dirty="0" smtClean="0"/>
              <a:t/>
            </a:r>
            <a:br>
              <a:rPr lang="en-US" altLang="zh-CN" sz="3200" dirty="0" smtClean="0"/>
            </a:br>
            <a:r>
              <a:rPr lang="en-US" altLang="zh-CN" sz="3200" dirty="0"/>
              <a:t> </a:t>
            </a:r>
            <a:r>
              <a:rPr lang="en-US" altLang="zh-CN" sz="3200" dirty="0" smtClean="0"/>
              <a:t>       ——</a:t>
            </a:r>
            <a:r>
              <a:rPr lang="zh-CN" altLang="zh-CN" sz="3200" dirty="0"/>
              <a:t>古代希腊、罗马文明</a:t>
            </a:r>
          </a:p>
        </p:txBody>
      </p:sp>
    </p:spTree>
    <p:extLst>
      <p:ext uri="{BB962C8B-B14F-4D97-AF65-F5344CB8AC3E}">
        <p14:creationId xmlns:p14="http://schemas.microsoft.com/office/powerpoint/2010/main" xmlns="" val="1474908043"/>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 name="矩形 3"/>
          <p:cNvSpPr>
            <a:spLocks noChangeAspect="1"/>
          </p:cNvSpPr>
          <p:nvPr/>
        </p:nvSpPr>
        <p:spPr>
          <a:xfrm>
            <a:off x="508000" y="950232"/>
            <a:ext cx="8128000" cy="5863144"/>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三、罗马法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起源阶段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从习惯法到成文法。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习惯法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罗马共和国早期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法律与习惯之间没有明显界限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这为保护贵族利益提供了方便。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成文法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世纪中期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在平民反对贵族的斗争中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罗马制定了《十二铜表法》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这是古代罗马历史上的第一部成文法典。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从公民法到万民法。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在罗马共和国时期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罗马法用来调整罗马公民之间的关系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适用范围主要限于罗马公民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称为公民法。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世纪中叶至</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随着罗马帝国的不断扩张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逐渐形成了普遍适用于罗马统治范围内一切自由民的法律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这就是万民法。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完善阶段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更加系统化和法典化。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为巩固东罗马帝国的统治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查士丁尼完善了罗马法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形成了《查士丁尼民法大全》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这标志着罗马法体系最终完成。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9826640"/>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承认私有财产神圣不可侵犯。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稳定了社会秩序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保护了统治阶级的政治和经济利益。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罗马法是欧洲历史上第一部比较系统完备的法律体系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影响广泛而深远。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9458190"/>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4" name="椭圆 13">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5361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古代雅典公民参加公民大会时会得到装饰着各种图像的青铜或铅制的证牌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公民可凭此在参加完会议后获取一定的薪酬。这说明古代雅典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注重提高公民参政热情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政治腐败现象日趋严重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重视工商业经济的发展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公民大会兼有商业活动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1974346" y="2276872"/>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508000" y="431696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公民可凭此在参加完会议后获取一定的薪酬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可知古代雅典为鼓励公民参政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给参加公民大会的公民发放津贴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注重提高公民的参政热情。故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3" name="矩形 12"/>
          <p:cNvSpPr>
            <a:spLocks noChangeAspect="1"/>
          </p:cNvSpPr>
          <p:nvPr/>
        </p:nvSpPr>
        <p:spPr>
          <a:xfrm>
            <a:off x="508000" y="141277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苏格拉底</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如果我们要出海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那么我们肯定会找经验丰富的船长和水手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如果我们要看病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那么我们也必然会找医术高明的医生。从侧面可以看出苏格拉底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反对雅典实行民主政治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认识到直接民主的局限性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主张</a:t>
            </a:r>
            <a:r>
              <a:rPr lang="zh-CN" altLang="en-US" sz="2200">
                <a:solidFill>
                  <a:srgbClr val="000000"/>
                </a:solidFill>
                <a:latin typeface="Times New Roman" panose="02020603050405020304" pitchFamily="18" charset="0"/>
                <a:cs typeface="Times New Roman" panose="02020603050405020304" pitchFamily="18" charset="0"/>
              </a:rPr>
              <a:t>由</a:t>
            </a:r>
            <a:r>
              <a:rPr lang="zh-CN" altLang="zh-CN" sz="2200" smtClean="0">
                <a:solidFill>
                  <a:srgbClr val="000000"/>
                </a:solidFill>
                <a:latin typeface="Times New Roman" panose="02020603050405020304" pitchFamily="18" charset="0"/>
                <a:cs typeface="Times New Roman" panose="02020603050405020304" pitchFamily="18" charset="0"/>
              </a:rPr>
              <a:t>精英</a:t>
            </a:r>
            <a:r>
              <a:rPr lang="zh-CN" altLang="zh-CN" sz="2200" dirty="0">
                <a:solidFill>
                  <a:srgbClr val="000000"/>
                </a:solidFill>
                <a:latin typeface="Times New Roman" panose="02020603050405020304" pitchFamily="18" charset="0"/>
                <a:cs typeface="Times New Roman" panose="02020603050405020304" pitchFamily="18" charset="0"/>
              </a:rPr>
              <a:t>治理国家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认识你自己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728686" y="2225453"/>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9" name="矩形 18"/>
          <p:cNvSpPr>
            <a:spLocks noChangeAspect="1"/>
          </p:cNvSpPr>
          <p:nvPr/>
        </p:nvSpPr>
        <p:spPr>
          <a:xfrm>
            <a:off x="508000" y="425226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苏格拉底出生在雅典民主政治没落的阶段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材料中苏格拉底的主张是为了避免雅典实行直接民主的弊端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并不是反对雅典实行民主政治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古雅典实行的是民主政治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题干中并未提出精英管理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认识你自己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强调的是个人理性的重要性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与题意无关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3" name="矩形 12"/>
          <p:cNvSpPr>
            <a:spLocks noChangeAspect="1"/>
          </p:cNvSpPr>
          <p:nvPr/>
        </p:nvSpPr>
        <p:spPr>
          <a:xfrm>
            <a:off x="508000" y="1351159"/>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柏拉图</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事物对于你自己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就是它向你呈现的那个样子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就是它向我呈现的样子。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柏拉图的这段话</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解释了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人是万物的尺度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重申了美德的重要意义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否定了苏格拉底的认识论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5785745" y="1762425"/>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9" name="矩形 18"/>
          <p:cNvSpPr>
            <a:spLocks noChangeAspect="1"/>
          </p:cNvSpPr>
          <p:nvPr/>
        </p:nvSpPr>
        <p:spPr>
          <a:xfrm>
            <a:off x="508000" y="3809822"/>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同一个事物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在不同人面前呈现的情况不一样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构成不同的人对事物的认知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而这种不同的认知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取决于每一个人的个人感觉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因此柏拉图说的这句话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人是万物的尺度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材料中没有提到美德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材料强调人与事物相比人是标准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柏拉图和苏格拉底都强调人的重要性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是继承和发展的关系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7" name="矩形 16"/>
          <p:cNvSpPr>
            <a:spLocks noChangeAspect="1"/>
          </p:cNvSpPr>
          <p:nvPr/>
        </p:nvSpPr>
        <p:spPr>
          <a:xfrm>
            <a:off x="508000" y="144969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菲利普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内莫在《罗马法与帝国的遗产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古罗马政治思想史讲稿》一书中说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能有所创制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那是因为罗马共和国以及之后的帝国乃是人类历史上第一个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多种族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的大国的缘故。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最能体现罗马法这种创制的是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《十二铜表法》</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公民法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万民法</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a:spLocks noChangeAspect="1"/>
          </p:cNvSpPr>
          <p:nvPr/>
        </p:nvSpPr>
        <p:spPr>
          <a:xfrm>
            <a:off x="5127282" y="2657694"/>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9" name="矩形 18"/>
          <p:cNvSpPr>
            <a:spLocks noChangeAspect="1"/>
          </p:cNvSpPr>
          <p:nvPr/>
        </p:nvSpPr>
        <p:spPr>
          <a:xfrm>
            <a:off x="508000" y="393305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《十二铜表法》是罗马第一部成文法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缓解了平民与贵族的矛盾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与题干不符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公民法适用于罗马共和国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与问题不符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万民法适用于罗马帝国境内的一切自由民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与材料内容相符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自然法是确立罗马法的思想原则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与材料内容不符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6" name="矩形 15"/>
          <p:cNvSpPr>
            <a:spLocks noChangeAspect="1"/>
          </p:cNvSpPr>
          <p:nvPr/>
        </p:nvSpPr>
        <p:spPr>
          <a:xfrm>
            <a:off x="508000" y="1351159"/>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罗马法</a:t>
            </a:r>
            <a:r>
              <a:rPr lang="zh-CN" altLang="zh-CN" sz="2200" dirty="0">
                <a:solidFill>
                  <a:srgbClr val="000000"/>
                </a:solidFill>
                <a:latin typeface="Times New Roman" panose="02020603050405020304" pitchFamily="18" charset="0"/>
                <a:cs typeface="Times New Roman" panose="02020603050405020304" pitchFamily="18" charset="0"/>
              </a:rPr>
              <a:t>中规定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被监护的女子和被保佐人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不经监护人、保佐人同意不得出让其要式转移物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。这说明在古罗马</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强调对公民的人文关怀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注重对私人利益的保护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注重规范社会公共秩序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个人权益受到严格限制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a:spLocks noChangeAspect="1"/>
          </p:cNvSpPr>
          <p:nvPr/>
        </p:nvSpPr>
        <p:spPr>
          <a:xfrm>
            <a:off x="6351418" y="1762425"/>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8" name="矩形 17"/>
          <p:cNvSpPr>
            <a:spLocks noChangeAspect="1"/>
          </p:cNvSpPr>
          <p:nvPr/>
        </p:nvSpPr>
        <p:spPr>
          <a:xfrm>
            <a:off x="508000" y="3820213"/>
            <a:ext cx="8240464" cy="252992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被监护的女子和被保佐人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不经监护人、保佐人同意不得出让其要式转移物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可以看出这主要是为了保护财物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由于材料强调不经监护人或保佐人同意不得侵犯被监护的女子和被保佐人的财物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可知这是对私有财产的保护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该规定主要针对被监护的女子和被保佐人的私产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没有涉及公共秩序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对个人私产的保护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体现了对个人权益的保护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矩形 12"/>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中书门下是制令机关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机要之司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。门下省的职权主要是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即封还诏书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即驳正百司奏抄。尚书省六部等机构的上奏公文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首先须经门下省给事中的审核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可以驳回重拟。同时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中书省对百司奏章的拟答批文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也可驳回修正。给事中的这种职权对尚书省等政务机构的施政行为起到了较好的事前监督作用。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艾永明《中华法系并非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以刑为主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雅典国家机构权力虽有分工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但权限的划分比较笼统且权力互相交错。立法、司法、行政三权并非平行关系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行政、司法处于立法机关监督之下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要对立法机关负责。同时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它又不是一元政治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没有一个至高无上的权力机构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即使国家最高权力机关公民大会也要受到一定的权力制约。例如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公民大会的决议有的尚需经陪审法庭审议并最后批准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五百人会议主要是一个行政机构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但它又拥有一定的立法权和司法权。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禹露、郑进粘《雅典民主政治的主要特征及利与弊》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9766336"/>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899040"/>
            <a:ext cx="8128000" cy="33139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分析唐代行政决策运行方式的作用。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有利于提高行政决策的科学性和合理性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有利于防止行政部门的专权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在一定程度上也限制了皇权专制。</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根据材料一、材料二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说明唐代三省</a:t>
            </a:r>
            <a:r>
              <a:rPr lang="zh-CN" altLang="zh-CN" sz="2200">
                <a:solidFill>
                  <a:srgbClr val="000000"/>
                </a:solidFill>
                <a:latin typeface="Times New Roman" panose="02020603050405020304" pitchFamily="18" charset="0"/>
                <a:cs typeface="Times New Roman" panose="02020603050405020304" pitchFamily="18" charset="0"/>
              </a:rPr>
              <a:t>制</a:t>
            </a:r>
            <a:r>
              <a:rPr lang="zh-CN" altLang="zh-CN" sz="2200" smtClean="0">
                <a:solidFill>
                  <a:srgbClr val="000000"/>
                </a:solidFill>
                <a:latin typeface="Times New Roman" panose="02020603050405020304" pitchFamily="18" charset="0"/>
                <a:cs typeface="Times New Roman" panose="02020603050405020304" pitchFamily="18" charset="0"/>
              </a:rPr>
              <a:t>与</a:t>
            </a:r>
            <a:r>
              <a:rPr lang="zh-CN" altLang="en-US" sz="2200">
                <a:solidFill>
                  <a:srgbClr val="000000"/>
                </a:solidFill>
                <a:latin typeface="Times New Roman" panose="02020603050405020304" pitchFamily="18" charset="0"/>
                <a:cs typeface="Times New Roman" panose="02020603050405020304" pitchFamily="18" charset="0"/>
              </a:rPr>
              <a:t>古代</a:t>
            </a:r>
            <a:r>
              <a:rPr lang="zh-CN" altLang="zh-CN" sz="2200" smtClean="0">
                <a:solidFill>
                  <a:srgbClr val="000000"/>
                </a:solidFill>
                <a:latin typeface="Times New Roman" panose="02020603050405020304" pitchFamily="18" charset="0"/>
                <a:cs typeface="Times New Roman" panose="02020603050405020304" pitchFamily="18" charset="0"/>
              </a:rPr>
              <a:t>雅典</a:t>
            </a:r>
            <a:r>
              <a:rPr lang="zh-CN" altLang="zh-CN" sz="2200" dirty="0">
                <a:solidFill>
                  <a:srgbClr val="000000"/>
                </a:solidFill>
                <a:latin typeface="Times New Roman" panose="02020603050405020304" pitchFamily="18" charset="0"/>
                <a:cs typeface="Times New Roman" panose="02020603050405020304" pitchFamily="18" charset="0"/>
              </a:rPr>
              <a:t>国家机构分工的异同。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都体现了权力部门间的分工和制约。异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中国唐代分工部门权限分明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而古代雅典权力相互交错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中国古代只是行政决策的分工与制约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而古代雅典是国家各机构间的分工与制约。</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1828079"/>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wipe(down)">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06.eps" descr="id:2147486801;FounderCES"/>
          <p:cNvPicPr/>
          <p:nvPr/>
        </p:nvPicPr>
        <p:blipFill>
          <a:blip r:embed="rId3"/>
          <a:stretch>
            <a:fillRect/>
          </a:stretch>
        </p:blipFill>
        <p:spPr>
          <a:xfrm>
            <a:off x="1043608" y="1124744"/>
            <a:ext cx="6912768" cy="5457015"/>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48478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尚书省</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可以驳回重拟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中书省</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也可驳回修正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得出有利于提高行政决策的科学性和合理性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对尚书省等政务机构的施政行为起到了较好的事前监督作用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得出有利于防止行政部门的专权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中书门下是制令机关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并结合所学知识得出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这种决策方式在一定程度上限制了皇权专制。第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尚书省六部等机构的上奏公文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首先须经门下省给事中的审核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可以驳回重拟</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中书省对百司奏章的拟答批文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给事中如认为不妥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也可驳回修正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雅典国家机构权力虽有分工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没有一个至高无上的权力机构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即使国家最高权力机关公民大会也要受到一定的权力制约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得出二者都体现了权力部门间的分工和制约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0156952"/>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57757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分工权限上根据材料一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门下省的职权主要是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封驳</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尚书省六部等机构的上奏公文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中书省对百司奏章的拟答批文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雅典</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国家机构</a:t>
            </a:r>
            <a:r>
              <a:rPr lang="zh-CN" altLang="en-US"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权力</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但权限的划分比较笼统且权力互相交错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得出中国唐代分工部门权限分明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而古代雅典则权力相互交错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分工形式根据材料一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中书门下是制令机关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对尚书省等政务机构的施政行为起到了较好的事前监督作用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行政、司法处于立法机关监督之下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要对立法机关负责。同时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它又不是一元政治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没有一个至高无上的权力机构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即使国家最高权力机关公民大会也要受到一定的权力制约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得出中国古代只是行政决策的分工与制约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而古代雅典则是国家各机构间的分工与制约。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0555801"/>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98858061"/>
              </p:ext>
            </p:extLst>
          </p:nvPr>
        </p:nvGraphicFramePr>
        <p:xfrm>
          <a:off x="508000" y="1662480"/>
          <a:ext cx="8128000" cy="3854752"/>
        </p:xfrm>
        <a:graphic>
          <a:graphicData uri="http://schemas.openxmlformats.org/presentationml/2006/ole">
            <p:oleObj spid="_x0000_s54274" name="文档" r:id="rId4" imgW="3946425" imgH="1871214" progId="Word.Document.12">
              <p:embed/>
            </p:oleObj>
          </a:graphicData>
        </a:graphic>
      </p:graphicFrame>
    </p:spTree>
    <p:extLst>
      <p:ext uri="{BB962C8B-B14F-4D97-AF65-F5344CB8AC3E}">
        <p14:creationId xmlns:p14="http://schemas.microsoft.com/office/powerpoint/2010/main" xmlns="" val="277158412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一、古代希腊民主政治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地理条件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海岸曲折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港湾众多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海岛星罗棋布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山岭纵横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河流交错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土地贫瘠。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政治条件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小国寡民和独立自主构成城邦的基本特征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使公民能够直接地参与城邦政治。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经济条件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海外贸易和工商业比较发达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工商业奴隶主阶层追求民主权利的愿望强烈。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思想条件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海洋文明和宽松自由的社会环境易形成集体、平等、相对独立和自由的意识。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奠基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梭伦改革动摇了旧氏族贵族的世袭特权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保障了公民的民主权利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为雅典民主政治的确立奠定了基础。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克利斯提尼改革基本铲除了旧氏族贵族的政治特权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公民参政权空前扩大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标志着雅典民主政治确立。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伯利克里执政时期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雅典民主政治发展到顶峰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这一时期被称为雅典民主的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7305083"/>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525619"/>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运作</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方式</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30463322"/>
              </p:ext>
            </p:extLst>
          </p:nvPr>
        </p:nvGraphicFramePr>
        <p:xfrm>
          <a:off x="508000" y="2037198"/>
          <a:ext cx="8128000" cy="3880909"/>
        </p:xfrm>
        <a:graphic>
          <a:graphicData uri="http://schemas.openxmlformats.org/presentationml/2006/ole">
            <p:oleObj spid="_x0000_s55298" name="文档" r:id="rId4" imgW="3946425" imgH="1883813" progId="Word.Document.12">
              <p:embed/>
            </p:oleObj>
          </a:graphicData>
        </a:graphic>
      </p:graphicFrame>
    </p:spTree>
    <p:extLst>
      <p:ext uri="{BB962C8B-B14F-4D97-AF65-F5344CB8AC3E}">
        <p14:creationId xmlns:p14="http://schemas.microsoft.com/office/powerpoint/2010/main" xmlns="" val="1279757587"/>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积极性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为人类提供了一种集体管理的新形式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创造出法治基础上的差额选举制、任期制、议会制、比例代表制等民主的运作方式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为后世民主政治的发展积累了宝贵的经验。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雅典民主的理论和实践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为近现代西方政治制度奠定了最初的基础。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民主氛围创造的空间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使雅典在精神文化领域取得了辉煌成就。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局限性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雅典民主只是本城邦成年男性公民的民主。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抽签选举和轮流坐庄容易导致国家权力的滥用和误用。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1646030"/>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979399"/>
            <a:ext cx="8128000" cy="578004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二、西方人文精神的起源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智者学派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代表人物是普罗泰格拉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人是万物的尺度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zh-CN" altLang="en-US" sz="2200" dirty="0">
                <a:solidFill>
                  <a:srgbClr val="000000"/>
                </a:solidFill>
                <a:latin typeface="Times New Roman" panose="02020603050405020304" pitchFamily="18" charset="0"/>
                <a:cs typeface="Times New Roman" panose="02020603050405020304" pitchFamily="18" charset="0"/>
              </a:rPr>
              <a:t>评价</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这是原始宗教和自然统治之下人类自我意识的第一次觉醒。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苏格拉底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有思想力的人是万物的尺度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希望重建人们的道德价值观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挽救城邦制度。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美德即知识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认为社会中的人应该具备美德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美德来源于知识。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认识你自己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提出善是人内在的灵魂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教育可使人认识自己灵魂之内已有的美德。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贡献</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使哲学真正成为一门研究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的学问。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4795133"/>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柏拉图和亚里士多德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柏拉图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代表作是《理想国》。关注的焦点是人类社会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反对雅典式直接民主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认为理念是万物的本原。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亚里士多德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关注自然界和人类社会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强调在整个自然界中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人类是最高级的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创立了逻辑学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被后人誉为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百科全书式的学者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1618474"/>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618</TotalTime>
  <Words>2173</Words>
  <Application>Microsoft Office PowerPoint</Application>
  <PresentationFormat>全屏显示(4:3)</PresentationFormat>
  <Paragraphs>184</Paragraphs>
  <Slides>21</Slides>
  <Notes>10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主管人员</vt:lpstr>
      <vt:lpstr>文档</vt:lpstr>
      <vt:lpstr>专题四　古代西方文明的源头         ——古代希腊、罗马文明</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cp:revision>
  <dcterms:created xsi:type="dcterms:W3CDTF">2014-12-26T02:01:49Z</dcterms:created>
  <dcterms:modified xsi:type="dcterms:W3CDTF">2019-03-20T07:52:37Z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