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2"/>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88235" autoAdjust="0"/>
  </p:normalViewPr>
  <p:slideViewPr>
    <p:cSldViewPr>
      <p:cViewPr varScale="1">
        <p:scale>
          <a:sx n="79" d="100"/>
          <a:sy n="79" d="100"/>
        </p:scale>
        <p:origin x="-1296" y="-90"/>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452181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6152981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617206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751800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282393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769738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3/20/2019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3/20/2019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3/20/2019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3/20/2019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3/20/2019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3" r:id="rId13"/>
    <p:sldLayoutId id="2147483661" r:id="rId14"/>
    <p:sldLayoutId id="2147483664" r:id="rId15"/>
    <p:sldLayoutId id="2147483665" r:id="rId16"/>
    <p:sldLayoutId id="2147483666" r:id="rId17"/>
    <p:sldLayoutId id="2147483667" r:id="rId18"/>
    <p:sldLayoutId id="2147483654" r:id="rId19"/>
    <p:sldLayoutId id="2147483656" r:id="rId20"/>
    <p:sldLayoutId id="2147483657" r:id="rId21"/>
    <p:sldLayoutId id="2147483658" r:id="rId22"/>
    <p:sldLayoutId id="2147483659" r:id="rId2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7.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7.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7.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7.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17.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17.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17.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17.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17.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17.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4.xml"/><Relationship Id="rId2" Type="http://schemas.openxmlformats.org/officeDocument/2006/relationships/slide" Target="slide15.xml"/><Relationship Id="rId1" Type="http://schemas.openxmlformats.org/officeDocument/2006/relationships/slideLayout" Target="../slideLayouts/slideLayout17.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1357290" y="3204286"/>
            <a:ext cx="6948264" cy="867656"/>
          </a:xfrm>
        </p:spPr>
        <p:txBody>
          <a:bodyPr/>
          <a:lstStyle/>
          <a:p>
            <a:r>
              <a:rPr lang="zh-CN" altLang="zh-CN" sz="2300" dirty="0"/>
              <a:t>专题十二　中国社会主义探索中的曲折</a:t>
            </a:r>
            <a:r>
              <a:rPr lang="zh-CN" altLang="zh-CN" sz="2300" dirty="0" smtClean="0"/>
              <a:t>发展</a:t>
            </a:r>
            <a:r>
              <a:rPr lang="en-US" altLang="zh-CN" sz="2300" dirty="0" smtClean="0"/>
              <a:t/>
            </a:r>
            <a:br>
              <a:rPr lang="en-US" altLang="zh-CN" sz="2300" dirty="0" smtClean="0"/>
            </a:br>
            <a:r>
              <a:rPr lang="en-US" altLang="zh-CN" sz="2300" dirty="0" smtClean="0"/>
              <a:t>——</a:t>
            </a:r>
            <a:r>
              <a:rPr lang="zh-CN" altLang="en-US" sz="2300" dirty="0"/>
              <a:t>中华人民共和国</a:t>
            </a:r>
            <a:r>
              <a:rPr lang="zh-CN" altLang="zh-CN" sz="2300" dirty="0" smtClean="0"/>
              <a:t>成立至中共</a:t>
            </a:r>
            <a:r>
              <a:rPr lang="zh-CN" altLang="zh-CN" sz="2300" dirty="0"/>
              <a:t>十一届三中全会前</a:t>
            </a:r>
          </a:p>
        </p:txBody>
      </p:sp>
    </p:spTree>
    <p:extLst>
      <p:ext uri="{BB962C8B-B14F-4D97-AF65-F5344CB8AC3E}">
        <p14:creationId xmlns:p14="http://schemas.microsoft.com/office/powerpoint/2010/main" xmlns="" val="1474908043"/>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0" name="椭圆 9">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2" name="椭圆 11">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椭圆 12">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64494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《中国人民政治协商会议共同纲领》在中华人民共和国成立初期的地位是较为特殊的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是一种特例。材料中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是指《中国人民政治协商会议共同纲领》</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起到宪法性作用</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不是由全国人大制定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体现了多党合作</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是一个纲领性文件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364088" y="2452468"/>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6" name="矩形 5"/>
          <p:cNvSpPr>
            <a:spLocks noChangeAspect="1"/>
          </p:cNvSpPr>
          <p:nvPr/>
        </p:nvSpPr>
        <p:spPr>
          <a:xfrm>
            <a:off x="508000" y="372974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《中国人民政治协商会议共同纲领》是</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年颁布的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由于召开人民代表大会的各项条件还未成熟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中国人民政治协商会议暂时代行全国人民代表大会的职能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《中国人民政治协商会议共同纲领》具有临时宪法的作用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1159"/>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党中央决定在工业、交通运输业的部分行业试办托拉斯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资本主义垄断组织的高级形式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建立了如中国烟草工业公司等一批专业性大公司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1965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全国工业产值比</a:t>
            </a: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cs typeface="Times New Roman" panose="02020603050405020304" pitchFamily="18" charset="0"/>
              </a:rPr>
              <a:t>年增长</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成本降低了</a:t>
            </a:r>
            <a:r>
              <a:rPr lang="en-US" altLang="zh-CN" sz="2200" dirty="0">
                <a:solidFill>
                  <a:srgbClr val="000000"/>
                </a:solidFill>
                <a:latin typeface="Times New Roman" panose="02020603050405020304" pitchFamily="18" charset="0"/>
                <a:cs typeface="Times New Roman" panose="02020603050405020304" pitchFamily="18" charset="0"/>
              </a:rPr>
              <a:t>9.5%</a:t>
            </a:r>
            <a:r>
              <a:rPr lang="zh-CN" altLang="zh-CN" sz="2200" dirty="0">
                <a:solidFill>
                  <a:srgbClr val="000000"/>
                </a:solidFill>
                <a:latin typeface="Times New Roman" panose="02020603050405020304" pitchFamily="18" charset="0"/>
                <a:cs typeface="Times New Roman" panose="02020603050405020304" pitchFamily="18" charset="0"/>
              </a:rPr>
              <a:t>。这表明党中央</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开始打破单一的公有制经济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探索建立社会主义市场经济体制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优先发展工业和交通运输业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初步进行经济管理体制改革的探索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五边形 1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4" name="五边形 1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251520" y="2677746"/>
            <a:ext cx="8640960" cy="3991614"/>
            <a:chOff x="251520" y="474473"/>
            <a:chExt cx="8640960" cy="3991614"/>
          </a:xfrm>
        </p:grpSpPr>
        <p:grpSp>
          <p:nvGrpSpPr>
            <p:cNvPr id="20" name="组合 19"/>
            <p:cNvGrpSpPr/>
            <p:nvPr/>
          </p:nvGrpSpPr>
          <p:grpSpPr>
            <a:xfrm>
              <a:off x="251520" y="474473"/>
              <a:ext cx="8640960" cy="3991614"/>
              <a:chOff x="251520" y="-1570726"/>
              <a:chExt cx="8640960" cy="3991614"/>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251520" y="-1570726"/>
                <a:ext cx="8640960" cy="3674607"/>
                <a:chOff x="251520" y="-1570726"/>
                <a:chExt cx="8640960" cy="3674607"/>
              </a:xfrm>
            </p:grpSpPr>
            <p:sp>
              <p:nvSpPr>
                <p:cNvPr id="25" name="矩形 24"/>
                <p:cNvSpPr/>
                <p:nvPr/>
              </p:nvSpPr>
              <p:spPr>
                <a:xfrm>
                  <a:off x="251520" y="-1570726"/>
                  <a:ext cx="8640960" cy="367460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82111" y="-157072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508000" y="806574"/>
              <a:ext cx="8128000" cy="3323987"/>
            </a:xfrm>
            <a:prstGeom prst="rect">
              <a:avLst/>
            </a:prstGeom>
          </p:spPr>
          <p:txBody>
            <a:bodyPr>
              <a:spAutoFit/>
            </a:bodyPr>
            <a:lstStyle/>
            <a:p>
              <a:pPr>
                <a:lnSpc>
                  <a:spcPct val="150000"/>
                </a:lnSpc>
              </a:pPr>
              <a:r>
                <a:rPr lang="en-US" altLang="zh-CN" sz="2000" dirty="0"/>
                <a:t>“</a:t>
              </a:r>
              <a:r>
                <a:rPr lang="zh-CN" altLang="zh-CN" sz="2000" dirty="0"/>
                <a:t>开始打破单一的公有制经济</a:t>
              </a:r>
              <a:r>
                <a:rPr lang="en-US" altLang="zh-CN" sz="2000" dirty="0"/>
                <a:t>”</a:t>
              </a:r>
              <a:r>
                <a:rPr lang="zh-CN" altLang="zh-CN" sz="2000" dirty="0"/>
                <a:t>是在中共十一届三中全会之后</a:t>
              </a:r>
              <a:r>
                <a:rPr lang="en-US" altLang="zh-CN" sz="2000" dirty="0"/>
                <a:t>,</a:t>
              </a:r>
              <a:r>
                <a:rPr lang="zh-CN" altLang="zh-CN" sz="2000" dirty="0"/>
                <a:t>随着城市经济体制改革才出现的状况</a:t>
              </a:r>
              <a:r>
                <a:rPr lang="en-US" altLang="zh-CN" sz="2000" dirty="0"/>
                <a:t>,</a:t>
              </a:r>
              <a:r>
                <a:rPr lang="zh-CN" altLang="zh-CN" sz="2000" dirty="0"/>
                <a:t>不可能出现在</a:t>
              </a:r>
              <a:r>
                <a:rPr lang="en-US" altLang="zh-CN" sz="2000" dirty="0"/>
                <a:t>20</a:t>
              </a:r>
              <a:r>
                <a:rPr lang="zh-CN" altLang="zh-CN" sz="2000" dirty="0"/>
                <a:t>世纪</a:t>
              </a:r>
              <a:r>
                <a:rPr lang="en-US" altLang="zh-CN" sz="2000" dirty="0"/>
                <a:t>60</a:t>
              </a:r>
              <a:r>
                <a:rPr lang="zh-CN" altLang="zh-CN" sz="2000" dirty="0"/>
                <a:t>年代</a:t>
              </a:r>
              <a:r>
                <a:rPr lang="en-US" altLang="zh-CN" sz="2000" dirty="0"/>
                <a:t>,</a:t>
              </a:r>
              <a:r>
                <a:rPr lang="zh-CN" altLang="zh-CN" sz="2000" dirty="0"/>
                <a:t>故</a:t>
              </a:r>
              <a:r>
                <a:rPr lang="en-US" altLang="zh-CN" sz="2000" dirty="0"/>
                <a:t>A</a:t>
              </a:r>
              <a:r>
                <a:rPr lang="zh-CN" altLang="zh-CN" sz="2000" dirty="0"/>
                <a:t>项错误</a:t>
              </a:r>
              <a:r>
                <a:rPr lang="en-US" altLang="zh-CN" sz="2000" dirty="0"/>
                <a:t>;“</a:t>
              </a:r>
              <a:r>
                <a:rPr lang="zh-CN" altLang="zh-CN" sz="2000" dirty="0"/>
                <a:t>探索建立社会主义市场经济体制</a:t>
              </a:r>
              <a:r>
                <a:rPr lang="en-US" altLang="zh-CN" sz="2000" dirty="0"/>
                <a:t>”</a:t>
              </a:r>
              <a:r>
                <a:rPr lang="zh-CN" altLang="zh-CN" sz="2000" dirty="0"/>
                <a:t>同样是在中共十一届三中全会之后才出现的</a:t>
              </a:r>
              <a:r>
                <a:rPr lang="en-US" altLang="zh-CN" sz="2000" dirty="0"/>
                <a:t>,</a:t>
              </a:r>
              <a:r>
                <a:rPr lang="zh-CN" altLang="zh-CN" sz="2000" dirty="0"/>
                <a:t>故</a:t>
              </a:r>
              <a:r>
                <a:rPr lang="en-US" altLang="zh-CN" sz="2000" dirty="0"/>
                <a:t>B</a:t>
              </a:r>
              <a:r>
                <a:rPr lang="zh-CN" altLang="zh-CN" sz="2000" dirty="0"/>
                <a:t>项错误</a:t>
              </a:r>
              <a:r>
                <a:rPr lang="en-US" altLang="zh-CN" sz="2000" dirty="0"/>
                <a:t>;</a:t>
              </a:r>
              <a:r>
                <a:rPr lang="zh-CN" altLang="zh-CN" sz="2000" dirty="0"/>
                <a:t>在改革开放之前</a:t>
              </a:r>
              <a:r>
                <a:rPr lang="en-US" altLang="zh-CN" sz="2000" dirty="0"/>
                <a:t>,</a:t>
              </a:r>
              <a:r>
                <a:rPr lang="zh-CN" altLang="zh-CN" sz="2000" dirty="0"/>
                <a:t>以毛泽东为代表的党的领导集体优先发展的一直是重工业而非交通运输业</a:t>
              </a:r>
              <a:r>
                <a:rPr lang="en-US" altLang="zh-CN" sz="2000" dirty="0"/>
                <a:t>,</a:t>
              </a:r>
              <a:r>
                <a:rPr lang="zh-CN" altLang="zh-CN" sz="2000" dirty="0"/>
                <a:t>故</a:t>
              </a:r>
              <a:r>
                <a:rPr lang="en-US" altLang="zh-CN" sz="2000" dirty="0"/>
                <a:t>C</a:t>
              </a:r>
              <a:r>
                <a:rPr lang="zh-CN" altLang="zh-CN" sz="2000" dirty="0"/>
                <a:t>项错误</a:t>
              </a:r>
              <a:r>
                <a:rPr lang="en-US" altLang="zh-CN" sz="2000" dirty="0"/>
                <a:t>;</a:t>
              </a:r>
              <a:r>
                <a:rPr lang="zh-CN" altLang="zh-CN" sz="2000" dirty="0"/>
                <a:t>材料中的</a:t>
              </a:r>
              <a:r>
                <a:rPr lang="en-US" altLang="zh-CN" sz="2000" dirty="0"/>
                <a:t>“</a:t>
              </a:r>
              <a:r>
                <a:rPr lang="zh-CN" altLang="zh-CN" sz="2000" dirty="0"/>
                <a:t>在工业、交通运输业的部分行业试办托拉斯</a:t>
              </a:r>
              <a:r>
                <a:rPr lang="en-US" altLang="zh-CN" sz="2000" dirty="0"/>
                <a:t>”</a:t>
              </a:r>
              <a:r>
                <a:rPr lang="zh-CN" altLang="zh-CN" sz="2000" dirty="0"/>
                <a:t>是党在初步进行经济管理体制改革探索的表现</a:t>
              </a:r>
              <a:r>
                <a:rPr lang="en-US" altLang="zh-CN" sz="2000" dirty="0"/>
                <a:t>,</a:t>
              </a:r>
              <a:r>
                <a:rPr lang="zh-CN" altLang="zh-CN" sz="2000" dirty="0"/>
                <a:t>故</a:t>
              </a:r>
              <a:r>
                <a:rPr lang="en-US" altLang="zh-CN" sz="2000" dirty="0"/>
                <a:t>D</a:t>
              </a:r>
              <a:r>
                <a:rPr lang="zh-CN" altLang="zh-CN" sz="2000" dirty="0"/>
                <a:t>项正确。</a:t>
              </a:r>
            </a:p>
          </p:txBody>
        </p:sp>
      </p:grpSp>
      <p:grpSp>
        <p:nvGrpSpPr>
          <p:cNvPr id="27" name="组合 26"/>
          <p:cNvGrpSpPr/>
          <p:nvPr/>
        </p:nvGrpSpPr>
        <p:grpSpPr>
          <a:xfrm>
            <a:off x="251520" y="5445224"/>
            <a:ext cx="8640960" cy="1224136"/>
            <a:chOff x="251520" y="4680540"/>
            <a:chExt cx="8640960" cy="1224136"/>
          </a:xfrm>
        </p:grpSpPr>
        <p:grpSp>
          <p:nvGrpSpPr>
            <p:cNvPr id="28" name="组合 27"/>
            <p:cNvGrpSpPr/>
            <p:nvPr/>
          </p:nvGrpSpPr>
          <p:grpSpPr>
            <a:xfrm>
              <a:off x="251520" y="4680540"/>
              <a:ext cx="8640960" cy="1224136"/>
              <a:chOff x="251520" y="3683461"/>
              <a:chExt cx="8640960" cy="1224136"/>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xmlns="" val="2891197454"/>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3"/>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115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河南中原名校第一次质量考评</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据有关资料统计</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cs typeface="Times New Roman" panose="02020603050405020304" pitchFamily="18" charset="0"/>
              </a:rPr>
              <a:t>年我国开始对周边的越南、朝鲜等国家提供经济援助</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中国对外援助范围扩展到亚洲和非洲一些对华友好的发展中国家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1963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个社会主义国家和亚非发展中国家接受了中国的援助。出现这一变化的主要原因是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受万隆会议的影响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我国实施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的外交方针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中苏关系严重恶化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我国开始奉行不结盟外交政策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3" name="五边形 1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2677746"/>
            <a:ext cx="8640960" cy="3991614"/>
            <a:chOff x="251520" y="474473"/>
            <a:chExt cx="8640960" cy="3991614"/>
          </a:xfrm>
        </p:grpSpPr>
        <p:grpSp>
          <p:nvGrpSpPr>
            <p:cNvPr id="19" name="组合 18"/>
            <p:cNvGrpSpPr/>
            <p:nvPr/>
          </p:nvGrpSpPr>
          <p:grpSpPr>
            <a:xfrm>
              <a:off x="251520" y="474473"/>
              <a:ext cx="8640960" cy="3991614"/>
              <a:chOff x="251520" y="-1570726"/>
              <a:chExt cx="8640960" cy="3991614"/>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1570726"/>
                <a:ext cx="8640960" cy="3674607"/>
                <a:chOff x="251520" y="-1570726"/>
                <a:chExt cx="8640960" cy="3674607"/>
              </a:xfrm>
            </p:grpSpPr>
            <p:sp>
              <p:nvSpPr>
                <p:cNvPr id="24" name="矩形 23"/>
                <p:cNvSpPr/>
                <p:nvPr/>
              </p:nvSpPr>
              <p:spPr>
                <a:xfrm>
                  <a:off x="251520" y="-1570726"/>
                  <a:ext cx="8640960" cy="367460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82111" y="-157072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806574"/>
              <a:ext cx="8128000" cy="3323987"/>
            </a:xfrm>
            <a:prstGeom prst="rect">
              <a:avLst/>
            </a:prstGeom>
          </p:spPr>
          <p:txBody>
            <a:bodyPr>
              <a:spAutoFit/>
            </a:bodyPr>
            <a:lstStyle/>
            <a:p>
              <a:pPr>
                <a:lnSpc>
                  <a:spcPct val="150000"/>
                </a:lnSpc>
              </a:pPr>
              <a:r>
                <a:rPr lang="zh-CN" altLang="zh-CN" sz="2000" dirty="0"/>
                <a:t>万隆会议上</a:t>
              </a:r>
              <a:r>
                <a:rPr lang="en-US" altLang="zh-CN" sz="2000" dirty="0"/>
                <a:t>,</a:t>
              </a:r>
              <a:r>
                <a:rPr lang="zh-CN" altLang="zh-CN" sz="2000" dirty="0"/>
                <a:t>中国提出</a:t>
              </a:r>
              <a:r>
                <a:rPr lang="en-US" altLang="zh-CN" sz="2000" dirty="0"/>
                <a:t>“</a:t>
              </a:r>
              <a:r>
                <a:rPr lang="zh-CN" altLang="zh-CN" sz="2000" dirty="0"/>
                <a:t>求同存异</a:t>
              </a:r>
              <a:r>
                <a:rPr lang="en-US" altLang="zh-CN" sz="2000" dirty="0"/>
                <a:t>”</a:t>
              </a:r>
              <a:r>
                <a:rPr lang="zh-CN" altLang="zh-CN" sz="2000" dirty="0"/>
                <a:t>的方针</a:t>
              </a:r>
              <a:r>
                <a:rPr lang="en-US" altLang="zh-CN" sz="2000" dirty="0"/>
                <a:t>,</a:t>
              </a:r>
              <a:r>
                <a:rPr lang="zh-CN" altLang="zh-CN" sz="2000" dirty="0"/>
                <a:t>其得到了亚非国家的普遍认同</a:t>
              </a:r>
              <a:r>
                <a:rPr lang="en-US" altLang="zh-CN" sz="2000" dirty="0"/>
                <a:t>,</a:t>
              </a:r>
              <a:r>
                <a:rPr lang="zh-CN" altLang="zh-CN" sz="2000" dirty="0"/>
                <a:t>中国对亚洲和非洲一些对华友好的发展中国家的经济援助</a:t>
              </a:r>
              <a:r>
                <a:rPr lang="en-US" altLang="zh-CN" sz="2000" dirty="0"/>
                <a:t>,</a:t>
              </a:r>
              <a:r>
                <a:rPr lang="zh-CN" altLang="zh-CN" sz="2000" dirty="0"/>
                <a:t>明显受万隆会议的影响</a:t>
              </a:r>
              <a:r>
                <a:rPr lang="en-US" altLang="zh-CN" sz="2000" dirty="0"/>
                <a:t>,</a:t>
              </a:r>
              <a:r>
                <a:rPr lang="zh-CN" altLang="zh-CN" sz="2000" dirty="0"/>
                <a:t>故</a:t>
              </a:r>
              <a:r>
                <a:rPr lang="en-US" altLang="zh-CN" sz="2000" dirty="0"/>
                <a:t>A</a:t>
              </a:r>
              <a:r>
                <a:rPr lang="zh-CN" altLang="zh-CN" sz="2000" dirty="0"/>
                <a:t>项正确</a:t>
              </a:r>
              <a:r>
                <a:rPr lang="en-US" altLang="zh-CN" sz="2000" dirty="0"/>
                <a:t>;“</a:t>
              </a:r>
              <a:r>
                <a:rPr lang="zh-CN" altLang="zh-CN" sz="2000" dirty="0"/>
                <a:t>一边倒</a:t>
              </a:r>
              <a:r>
                <a:rPr lang="en-US" altLang="zh-CN" sz="2000" dirty="0"/>
                <a:t>”</a:t>
              </a:r>
              <a:r>
                <a:rPr lang="zh-CN" altLang="zh-CN" sz="2000" dirty="0"/>
                <a:t>的外交方针是发展与社会主义阵营国家的关系</a:t>
              </a:r>
              <a:r>
                <a:rPr lang="en-US" altLang="zh-CN" sz="2000" dirty="0"/>
                <a:t>,</a:t>
              </a:r>
              <a:r>
                <a:rPr lang="zh-CN" altLang="zh-CN" sz="2000" dirty="0"/>
                <a:t>不是指亚非发展中国家</a:t>
              </a:r>
              <a:r>
                <a:rPr lang="en-US" altLang="zh-CN" sz="2000" dirty="0"/>
                <a:t>,</a:t>
              </a:r>
              <a:r>
                <a:rPr lang="zh-CN" altLang="zh-CN" sz="2000" dirty="0"/>
                <a:t>故</a:t>
              </a:r>
              <a:r>
                <a:rPr lang="en-US" altLang="zh-CN" sz="2000" dirty="0"/>
                <a:t>B</a:t>
              </a:r>
              <a:r>
                <a:rPr lang="zh-CN" altLang="zh-CN" sz="2000" dirty="0"/>
                <a:t>项错误</a:t>
              </a:r>
              <a:r>
                <a:rPr lang="en-US" altLang="zh-CN" sz="2000" dirty="0"/>
                <a:t>;</a:t>
              </a:r>
              <a:r>
                <a:rPr lang="zh-CN" altLang="zh-CN" sz="2000" dirty="0"/>
                <a:t>中苏关系严重恶化是在</a:t>
              </a:r>
              <a:r>
                <a:rPr lang="en-US" altLang="zh-CN" sz="2000" dirty="0"/>
                <a:t>20</a:t>
              </a:r>
              <a:r>
                <a:rPr lang="zh-CN" altLang="zh-CN" sz="2000" dirty="0"/>
                <a:t>世纪</a:t>
              </a:r>
              <a:r>
                <a:rPr lang="en-US" altLang="zh-CN" sz="2000" dirty="0"/>
                <a:t>50</a:t>
              </a:r>
              <a:r>
                <a:rPr lang="zh-CN" altLang="zh-CN" sz="2000" dirty="0"/>
                <a:t>年代末</a:t>
              </a:r>
              <a:r>
                <a:rPr lang="en-US" altLang="zh-CN" sz="2000" dirty="0"/>
                <a:t>60</a:t>
              </a:r>
              <a:r>
                <a:rPr lang="zh-CN" altLang="zh-CN" sz="2000" dirty="0"/>
                <a:t>年代初</a:t>
              </a:r>
              <a:r>
                <a:rPr lang="en-US" altLang="zh-CN" sz="2000" dirty="0"/>
                <a:t>,</a:t>
              </a:r>
              <a:r>
                <a:rPr lang="zh-CN" altLang="zh-CN" sz="2000" dirty="0"/>
                <a:t>与</a:t>
              </a:r>
              <a:r>
                <a:rPr lang="en-US" altLang="zh-CN" sz="2000" dirty="0"/>
                <a:t>1955</a:t>
              </a:r>
              <a:r>
                <a:rPr lang="zh-CN" altLang="zh-CN" sz="2000" dirty="0"/>
                <a:t>年后对外援助范围扩展到亚非国家不符</a:t>
              </a:r>
              <a:r>
                <a:rPr lang="en-US" altLang="zh-CN" sz="2000" dirty="0"/>
                <a:t>,</a:t>
              </a:r>
              <a:r>
                <a:rPr lang="zh-CN" altLang="zh-CN" sz="2000" dirty="0"/>
                <a:t>故</a:t>
              </a:r>
              <a:r>
                <a:rPr lang="en-US" altLang="zh-CN" sz="2000" dirty="0"/>
                <a:t>C</a:t>
              </a:r>
              <a:r>
                <a:rPr lang="zh-CN" altLang="zh-CN" sz="2000" dirty="0"/>
                <a:t>项错误</a:t>
              </a:r>
              <a:r>
                <a:rPr lang="en-US" altLang="zh-CN" sz="2000" dirty="0"/>
                <a:t>;</a:t>
              </a:r>
              <a:r>
                <a:rPr lang="zh-CN" altLang="zh-CN" sz="2000" dirty="0"/>
                <a:t>我国开始奉行不结盟外交政策是在中共十一届三中全会后</a:t>
              </a:r>
              <a:r>
                <a:rPr lang="en-US" altLang="zh-CN" sz="2000" dirty="0"/>
                <a:t>,</a:t>
              </a:r>
              <a:r>
                <a:rPr lang="zh-CN" altLang="zh-CN" sz="2000" dirty="0"/>
                <a:t>不符合时间限制</a:t>
              </a:r>
              <a:r>
                <a:rPr lang="en-US" altLang="zh-CN" sz="2000" dirty="0"/>
                <a:t>,</a:t>
              </a:r>
              <a:r>
                <a:rPr lang="zh-CN" altLang="zh-CN" sz="2000" dirty="0"/>
                <a:t>故</a:t>
              </a:r>
              <a:r>
                <a:rPr lang="en-US" altLang="zh-CN" sz="2000" dirty="0"/>
                <a:t>D</a:t>
              </a:r>
              <a:r>
                <a:rPr lang="zh-CN" altLang="zh-CN" sz="2000" dirty="0"/>
                <a:t>项错误。</a:t>
              </a:r>
            </a:p>
          </p:txBody>
        </p:sp>
      </p:grpSp>
      <p:grpSp>
        <p:nvGrpSpPr>
          <p:cNvPr id="26" name="组合 25"/>
          <p:cNvGrpSpPr/>
          <p:nvPr/>
        </p:nvGrpSpPr>
        <p:grpSpPr>
          <a:xfrm>
            <a:off x="251520" y="5445224"/>
            <a:ext cx="8640960" cy="1224136"/>
            <a:chOff x="251520" y="4680540"/>
            <a:chExt cx="8640960" cy="1224136"/>
          </a:xfrm>
        </p:grpSpPr>
        <p:grpSp>
          <p:nvGrpSpPr>
            <p:cNvPr id="27" name="组合 26"/>
            <p:cNvGrpSpPr/>
            <p:nvPr/>
          </p:nvGrpSpPr>
          <p:grpSpPr>
            <a:xfrm>
              <a:off x="251520" y="4680540"/>
              <a:ext cx="8640960" cy="1224136"/>
              <a:chOff x="251520" y="3683461"/>
              <a:chExt cx="8640960" cy="1224136"/>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xmlns="" val="85345208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5" name="椭圆 14">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98884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我国在太原卫星发射中心用长征四号乙运载火箭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海洋二号</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卫星发射升空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卫星进入预定轨道。中华人民共和国成立后最先突破空间技术领域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成功将第一颗人造地球卫星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东方红一号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送入预定轨道是在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A.50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	B.60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C.70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	D.80</a:t>
            </a:r>
            <a:r>
              <a:rPr lang="zh-CN" altLang="zh-CN" sz="2200" dirty="0">
                <a:solidFill>
                  <a:srgbClr val="000000"/>
                </a:solidFill>
                <a:latin typeface="Times New Roman" panose="02020603050405020304" pitchFamily="18" charset="0"/>
                <a:cs typeface="Times New Roman" panose="02020603050405020304" pitchFamily="18" charset="0"/>
              </a:rPr>
              <a:t>年代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785434" y="3204899"/>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sp>
        <p:nvSpPr>
          <p:cNvPr id="4" name="矩形 3"/>
          <p:cNvSpPr>
            <a:spLocks noChangeAspect="1"/>
          </p:cNvSpPr>
          <p:nvPr/>
        </p:nvSpPr>
        <p:spPr>
          <a:xfrm>
            <a:off x="508000" y="446755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1970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我国第一颗人造地球卫星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东方红一号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970154"/>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70080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5</a:t>
            </a:r>
            <a:r>
              <a:rPr lang="en-US" altLang="zh-CN" sz="2200" dirty="0" smtClean="0">
                <a:solidFill>
                  <a:srgbClr val="000000"/>
                </a:solidFill>
                <a:latin typeface="Times New Roman" panose="02020603050405020304" pitchFamily="18" charset="0"/>
                <a:cs typeface="Times New Roman" panose="02020603050405020304" pitchFamily="18" charset="0"/>
              </a:rPr>
              <a:t>.1971</a:t>
            </a:r>
            <a:r>
              <a:rPr lang="zh-CN" altLang="zh-CN" sz="2200" dirty="0">
                <a:solidFill>
                  <a:srgbClr val="000000"/>
                </a:solidFill>
                <a:latin typeface="Times New Roman" panose="02020603050405020304" pitchFamily="18" charset="0"/>
                <a:cs typeface="Times New Roman" panose="02020603050405020304" pitchFamily="18" charset="0"/>
              </a:rPr>
              <a:t>年基辛格秘密访华期间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为保守会谈内容机密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双方在场人员不得使用录音机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全凭耳听手记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再各自整理成文本。导致该现象的主要因素是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苏联阻止中美关系正常化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中美关系进程笼罩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中国的国际地位大大提升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中国已恢复联合国合法席位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2324360" y="2497653"/>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4" name="矩形 3"/>
          <p:cNvSpPr>
            <a:spLocks noChangeAspect="1"/>
          </p:cNvSpPr>
          <p:nvPr/>
        </p:nvSpPr>
        <p:spPr>
          <a:xfrm>
            <a:off x="508000" y="452990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双方在场人员不得使用录音机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全凭耳听手记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再各自整理成文本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并联系所学知识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可知这是受到国家性质和意识形态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即中美关系进程笼罩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阴影的影响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989135"/>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阅读</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1884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英国议会通过《人民代表制法》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它把城市中的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房主选举权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原则扩大到各郡区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使部分农业工人也获得了选举权。这样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城市和农村地区的选举资格基本统一起来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英国的选民总数又增加</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a:t>
            </a:r>
            <a:r>
              <a:rPr lang="en-US" altLang="zh-CN" sz="2200" dirty="0">
                <a:solidFill>
                  <a:srgbClr val="000000"/>
                </a:solidFill>
                <a:latin typeface="Times New Roman" panose="02020603050405020304" pitchFamily="18" charset="0"/>
                <a:cs typeface="Times New Roman" panose="02020603050405020304" pitchFamily="18" charset="0"/>
              </a:rPr>
              <a:t>450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依靠父母生活没有单独成家立业的男子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以及家庭佣人和全部妇女仍被排斥在选举大门之外。</a:t>
            </a:r>
            <a:r>
              <a:rPr lang="en-US" altLang="zh-CN" sz="2200" dirty="0">
                <a:solidFill>
                  <a:srgbClr val="000000"/>
                </a:solidFill>
                <a:latin typeface="Times New Roman" panose="02020603050405020304" pitchFamily="18" charset="0"/>
                <a:cs typeface="Times New Roman" panose="02020603050405020304" pitchFamily="18" charset="0"/>
              </a:rPr>
              <a:t>1885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议会通过了《重新分配议席法》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这样基本接近于平均代表制原则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对居住在人口稠密的大城市的工人有一定的好处。在</a:t>
            </a: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年的法案中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授予年满</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岁的妇女以选举权</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年又将妇女选举权的年龄限制降低为</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摘编自《英国议会改革》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7290857"/>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431889"/>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毛泽东和中共中央认真分析了抗美援朝的发展态势和国际形势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得出了中国将面临一个相对和平的环境的正确结论。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中央人民政府委员会举行会议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决议在</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年召开由人民用普选方法产生的乡、县、省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各级人民代表大会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并在此基础上召开全国人民代表大会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毛泽东对总路线的内容做了最后的、完整的阐述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这样宪法的指导思想、根本任务等一系列问题也就明确了。到</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年下半年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召开全国人大代表的选举和宪法草案的制定等各项工作已经基本就绪。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摘编自穆兆勇《一届全国人大为什么在</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年召开》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6679010"/>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431956"/>
            <a:ext cx="8128000" cy="49389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归纳从</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年代英国普选改革的成果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并结合所学知识分析其原因。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工人的选举权逐步得到保证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平均代表制原则基本实现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妇女的选举权限制逐步被放宽。原因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第二次工业革命引起英国社会结构的进一步变化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社会进步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人们的民主意识不断增强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民主体制不断发展与完善。</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概括第一届全国人大在</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cs typeface="Times New Roman" panose="02020603050405020304" pitchFamily="18" charset="0"/>
              </a:rPr>
              <a:t>年召开的条件。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国内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政治上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军事斗争基本结束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政权已经稳定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民主改革积累了经验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经济上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土地改革完成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恢复和发展经济的任务基本完成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思想上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毛泽东解决了宪法的指导思想、根本任务等问题。国际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抗美援朝战争取得胜利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赢得了较稳定的国际环境。</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330805"/>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2508438"/>
            <a:ext cx="8128000" cy="209512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根据材料一、材料二并结合所学知识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简要分析普选权与民主政治建设的关系。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公民普选权的大小是衡量一国民主政治建设的重要标准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普选权的发展是社会政治、经济、思想文化全面进步的体现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民主政治发达国家的公民获得的普选权也相应更高。</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1063930"/>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《人民代表制法》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它把城市中的</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房主选举权</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原则扩大到各郡区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使部分农业工人也获得了选举权</a:t>
            </a:r>
            <a:r>
              <a:rPr lang="en-US" altLang="zh-CN" sz="2200" dirty="0">
                <a:solidFill>
                  <a:srgbClr val="000000"/>
                </a:solidFill>
                <a:latin typeface="Times New Roman" panose="02020603050405020304" pitchFamily="18" charset="0"/>
                <a:cs typeface="Times New Roman" panose="02020603050405020304" pitchFamily="18" charset="0"/>
              </a:rPr>
              <a:t>”“1885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议会通过了《重新分配议席法》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这样基本接近于平均代表制原则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对居住在人口稠密的大城市的工人有一定的好处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年的法案中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授予年满</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岁的妇女以选举权</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年又将妇女选举权的年龄限制降低为</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进行归纳概括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可知工人的选举权逐步得到保证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平均代表制原则基本实现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妇女的选举权限制逐步被放宽。第二小问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根据材料一及所学知识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可知第二次工业革命引起英国社会结构的进一步变化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人们的民主意识不断增强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民主体制不断发展与完善。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75342335"/>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pic>
        <p:nvPicPr>
          <p:cNvPr id="2" name="图片 1"/>
          <p:cNvPicPr>
            <a:picLocks noChangeAspect="1"/>
          </p:cNvPicPr>
          <p:nvPr/>
        </p:nvPicPr>
        <p:blipFill>
          <a:blip r:embed="rId3"/>
          <a:stretch>
            <a:fillRect/>
          </a:stretch>
        </p:blipFill>
        <p:spPr>
          <a:xfrm>
            <a:off x="545523" y="1124744"/>
            <a:ext cx="8052955" cy="5195455"/>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可以看出其条件从国内和国际两个角度考虑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从国际角度考虑就是抗美援朝战争取得胜利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赢得了较稳定的国际环境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从国内来说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分别从政治、经济和思想角度考虑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如政治方面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军事斗争基本结束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政权已经稳定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民主改革积累了经验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土地改革完成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恢复和发展经济的任务基本完成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毛泽东解决了宪法的指导思想、根本任务等问题。第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可知公民普选权的大小是衡量一国民主政治建设的重要标准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普选权的发展是社会政治、经济、思想文化全面进步的体现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民主政治发达国家的公民获得的普选权也相应更高。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398606"/>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173010393"/>
              </p:ext>
            </p:extLst>
          </p:nvPr>
        </p:nvGraphicFramePr>
        <p:xfrm>
          <a:off x="508000" y="1268760"/>
          <a:ext cx="8128000" cy="5262172"/>
        </p:xfrm>
        <a:graphic>
          <a:graphicData uri="http://schemas.openxmlformats.org/presentationml/2006/ole">
            <p:oleObj spid="_x0000_s54274" name="文档" r:id="rId4" imgW="3957084" imgH="2562159" progId="Word.Document.12">
              <p:embed/>
            </p:oleObj>
          </a:graphicData>
        </a:graphic>
      </p:graphicFrame>
    </p:spTree>
    <p:extLst>
      <p:ext uri="{BB962C8B-B14F-4D97-AF65-F5344CB8AC3E}">
        <p14:creationId xmlns:p14="http://schemas.microsoft.com/office/powerpoint/2010/main" xmlns="" val="471690754"/>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1070585"/>
            <a:ext cx="8128000" cy="5670783"/>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一、新民主主义向社会主义过渡时期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中华人民共和国成立初期民主政治建设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中华人民共和国成立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标志着新民主主义革命的基本胜利。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民主制度建设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中国人民政治协商会议第一届全体会议在北平召开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初步建立了中国共产党领导的多党合作和政治协商制度</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中国共产党提出与民主党派实行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长期共存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互相监督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cs typeface="Times New Roman" panose="02020603050405020304" pitchFamily="18" charset="0"/>
              </a:rPr>
              <a:t>年第一届全国人民代表大会的召开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基本形成了人民代表大会制度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是中国民主政治的核心。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中国人民政治协商会议第一届全体会议通过《中国人民政治协商会议共同纲领》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规定少数民族聚居地区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实行民族的区域自治</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cs typeface="Times New Roman" panose="02020603050405020304" pitchFamily="18" charset="0"/>
              </a:rPr>
              <a:t>年宪法正式确认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民族区域自治制度成为中国的一项基本政治制度。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法制建设</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cs typeface="Times New Roman" panose="02020603050405020304" pitchFamily="18" charset="0"/>
              </a:rPr>
              <a:t>年《中华人民共和国宪法》颁布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宪法体现了人民民主原则和社会主义原则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是我国第一部社会主义类型的宪法。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国民经济恢复和社会主义建设起步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国民经济恢复</a:t>
            </a:r>
            <a:r>
              <a:rPr lang="en-US" altLang="zh-CN" sz="2200" dirty="0">
                <a:solidFill>
                  <a:srgbClr val="000000"/>
                </a:solidFill>
                <a:latin typeface="Times New Roman" panose="02020603050405020304" pitchFamily="18" charset="0"/>
                <a:cs typeface="Times New Roman" panose="02020603050405020304" pitchFamily="18" charset="0"/>
              </a:rPr>
              <a:t>:1952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国民经济形势基本好转。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社会主义建设起步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公布过渡时期的总路线。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1953—1957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为社会主义工业化奠定了初步基础。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1953—1956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国家进行三大改造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社会主义经济体系在我国基本建立起来。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3285064"/>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230933"/>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中华人民共和国</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成立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初期的外交、教育和理论建设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外交事业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提出独立自主的外交方针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另起炉灶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打扫干净屋子再请客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的三大政策。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中苏建交</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中苏签订《中苏友好同盟互助条约》。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周恩来提出和平共处五项原则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成为解决国与国之间问题的基本准则。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中国第一次以五大国之一的身份参加了日内瓦会议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为推动解决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印度支那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和平问题做出了重要贡献。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1955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亚非会议上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周恩来代表中国提出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求同存异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促进会议圆满成功。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8535011"/>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108390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人民教育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第一次全国教育工作会议召开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成功地将半殖民地半封建教育改变为沿着社会主义方向前进的新中国的人民教育。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②</a:t>
            </a:r>
            <a:r>
              <a:rPr lang="zh-CN" altLang="en-US" sz="2200" dirty="0">
                <a:solidFill>
                  <a:srgbClr val="000000"/>
                </a:solidFill>
                <a:latin typeface="Times New Roman" panose="02020603050405020304" pitchFamily="18" charset="0"/>
                <a:cs typeface="Times New Roman" panose="02020603050405020304" pitchFamily="18" charset="0"/>
              </a:rPr>
              <a:t>中华人民共和国</a:t>
            </a:r>
            <a:r>
              <a:rPr lang="zh-CN" altLang="zh-CN" sz="2200" dirty="0" smtClean="0">
                <a:solidFill>
                  <a:srgbClr val="000000"/>
                </a:solidFill>
                <a:latin typeface="Times New Roman" panose="02020603050405020304" pitchFamily="18" charset="0"/>
                <a:cs typeface="Times New Roman" panose="02020603050405020304" pitchFamily="18" charset="0"/>
              </a:rPr>
              <a:t>成立</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重点开展扫盲教育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开办各种补习学校。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③</a:t>
            </a:r>
            <a:r>
              <a:rPr lang="zh-CN" altLang="en-US" sz="2200" dirty="0">
                <a:solidFill>
                  <a:srgbClr val="000000"/>
                </a:solidFill>
                <a:latin typeface="Times New Roman" panose="02020603050405020304" pitchFamily="18" charset="0"/>
                <a:cs typeface="Times New Roman" panose="02020603050405020304" pitchFamily="18" charset="0"/>
              </a:rPr>
              <a:t>中华人民共和国</a:t>
            </a:r>
            <a:r>
              <a:rPr lang="zh-CN" altLang="zh-CN" sz="2200" dirty="0" smtClean="0">
                <a:solidFill>
                  <a:srgbClr val="000000"/>
                </a:solidFill>
                <a:latin typeface="Times New Roman" panose="02020603050405020304" pitchFamily="18" charset="0"/>
                <a:cs typeface="Times New Roman" panose="02020603050405020304" pitchFamily="18" charset="0"/>
              </a:rPr>
              <a:t>成立</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积极改革学制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对各级学校进行调整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以服务于国家建设。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毛泽东思想的发展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《论人民民主专政》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丰富并发展了马克思主义的国家学说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为即将成立的新中国做了政治理论准备。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《论十大关系》《关于正确处理人民内部矛盾的问题》等报告和讲话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科学阐明了社会主义社会的矛盾问题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在社会主义建设理论方面发展了马克思主义学说。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0509279"/>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b="1">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世纪</a:t>
            </a:r>
            <a:r>
              <a:rPr lang="en-US" altLang="zh-CN" sz="2200" b="1">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年代社会主义建设道路的曲折探索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探索的成功与失误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成功探索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cs typeface="Times New Roman" panose="02020603050405020304" pitchFamily="18" charset="0"/>
              </a:rPr>
              <a:t>年中共八大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正确分析了当时中国社会的主要矛盾和主要任务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是一次成功的探索。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1959—1961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出现了中华人民共和国成立以来最严重的经济困难。面对严重的经济困难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中共中央提出了对国民经济实行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调整、巩固、充实、提高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的八字方针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cs typeface="Times New Roman" panose="02020603050405020304" pitchFamily="18" charset="0"/>
              </a:rPr>
              <a:t>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国民经济得到恢复和发展。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探索失误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制定社会主义建设时期总路线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随之发动了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和人民公社化运动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倾错误发展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造成国民经济困难。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1966—1976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文化大革命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思想文化领域、政治领域、经济领域都遭受冲击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国民经济损失严重。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8237823"/>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外交突破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(1)1971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中华人民共和国恢复在联合国的合法席位。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(2)1972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中美关系开始走向正常化</a:t>
            </a: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中美正式建交。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(3)1972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中日邦交正常化。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科教文化成就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科技成果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两弹一星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研制成功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袁隆平杂交水稻培育成功。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双百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方针</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百花齐放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百家争鸣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后期遭到破坏。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教育事业的发展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全面建设社会主义时期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逐步形成比较完整的国民教育体系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培养了大批素质较高的建设人才。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动乱中的教育</a:t>
            </a:r>
            <a:r>
              <a:rPr lang="en-US" altLang="zh-CN" sz="2200">
                <a:solidFill>
                  <a:srgbClr val="000000"/>
                </a:solidFill>
                <a:latin typeface="Times New Roman" panose="02020603050405020304" pitchFamily="18" charset="0"/>
                <a:cs typeface="Times New Roman" panose="02020603050405020304" pitchFamily="18" charset="0"/>
              </a:rPr>
              <a:t>:1966</a:t>
            </a:r>
            <a:r>
              <a:rPr lang="zh-CN" altLang="zh-CN" sz="2200">
                <a:solidFill>
                  <a:srgbClr val="000000"/>
                </a:solidFill>
                <a:latin typeface="Times New Roman" panose="02020603050405020304" pitchFamily="18" charset="0"/>
                <a:cs typeface="Times New Roman" panose="02020603050405020304" pitchFamily="18" charset="0"/>
              </a:rPr>
              <a:t>年夏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高考制度被废止</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高校开始招收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工农兵学员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大学教育水平下降。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1689690"/>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598</TotalTime>
  <Words>2205</Words>
  <Application>Microsoft Office PowerPoint</Application>
  <PresentationFormat>全屏显示(4:3)</PresentationFormat>
  <Paragraphs>200</Paragraphs>
  <Slides>20</Slides>
  <Notes>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主管人员</vt:lpstr>
      <vt:lpstr>文档</vt:lpstr>
      <vt:lpstr>专题十二　中国社会主义探索中的曲折发展 ——中华人民共和国成立至中共十一届三中全会前</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cp:revision>
  <dcterms:created xsi:type="dcterms:W3CDTF">2014-12-26T02:01:49Z</dcterms:created>
  <dcterms:modified xsi:type="dcterms:W3CDTF">2019-03-20T07:32:23Z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