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308" r:id="rId2"/>
    <p:sldId id="309" r:id="rId3"/>
    <p:sldId id="314" r:id="rId4"/>
    <p:sldId id="315" r:id="rId5"/>
    <p:sldId id="316" r:id="rId6"/>
    <p:sldId id="326" r:id="rId7"/>
    <p:sldId id="327" r:id="rId8"/>
    <p:sldId id="328" r:id="rId9"/>
    <p:sldId id="329" r:id="rId10"/>
    <p:sldId id="334" r:id="rId11"/>
    <p:sldId id="331" r:id="rId12"/>
    <p:sldId id="332" r:id="rId13"/>
    <p:sldId id="333" r:id="rId14"/>
    <p:sldId id="335" r:id="rId15"/>
    <p:sldId id="323" r:id="rId16"/>
    <p:sldId id="324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7538"/>
    <a:srgbClr val="C00000"/>
    <a:srgbClr val="A73904"/>
    <a:srgbClr val="D83657"/>
    <a:srgbClr val="0FA096"/>
    <a:srgbClr val="006762"/>
    <a:srgbClr val="A2003A"/>
    <a:srgbClr val="008D3F"/>
    <a:srgbClr val="66A96A"/>
    <a:srgbClr val="0053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5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62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667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946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723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21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64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96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872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928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46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785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8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00037" y="1602689"/>
            <a:ext cx="59298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知识专题</a:t>
            </a:r>
            <a:r>
              <a:rPr lang="en-US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en-US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中外科技发展史</a:t>
            </a:r>
            <a:endParaRPr lang="en-US" altLang="zh-CN" sz="32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4791459" y="8394"/>
            <a:ext cx="4290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b="1" dirty="0">
                <a:solidFill>
                  <a:schemeClr val="bg1">
                    <a:alpha val="1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MODULE ONE</a:t>
            </a:r>
            <a:endParaRPr lang="zh-CN" altLang="en-US" sz="4400" b="1" dirty="0">
              <a:solidFill>
                <a:schemeClr val="bg1">
                  <a:alpha val="1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986707" y="743719"/>
            <a:ext cx="20762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第一模块</a:t>
            </a:r>
            <a:r>
              <a:rPr lang="en-US" altLang="zh-CN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知识专题</a:t>
            </a:r>
            <a:endParaRPr lang="en-US" altLang="zh-CN" sz="1600" b="1" spc="100" dirty="0">
              <a:solidFill>
                <a:schemeClr val="bg1"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4"/>
          <p:cNvSpPr txBox="1"/>
          <p:nvPr/>
        </p:nvSpPr>
        <p:spPr>
          <a:xfrm>
            <a:off x="545146" y="1148401"/>
            <a:ext cx="2474002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要点二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三次科技革命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75249" y="1658816"/>
          <a:ext cx="7842738" cy="2898648"/>
        </p:xfrm>
        <a:graphic>
          <a:graphicData uri="http://schemas.openxmlformats.org/drawingml/2006/table">
            <a:tbl>
              <a:tblPr/>
              <a:tblGrid>
                <a:gridCol w="808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7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9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5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2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第一次工业革命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第二次工业革命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第三次科技革命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开始时间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18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60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年代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19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世纪六七十年代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20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世纪四五十年代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5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主要标志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蒸汽机的广泛使用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电力和内燃机的发明和广泛使用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以电子计算机、原子能和航天技术为主要标志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理论基础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牛顿的力学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法拉第的电磁学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爱因斯坦的相对论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时代特征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蒸汽时代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电气时代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信息时代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开始国家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英国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美国和德国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美国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05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主要成果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“珍妮机”、瓦特改良蒸汽机、汽船、蒸汽机车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发电机、内燃机、汽车、飞机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电子计算机、原子能技术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网络技术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新能源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煤炭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电力、石油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原子能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核能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、风能、太阳能等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59656" y="1432266"/>
          <a:ext cx="7730198" cy="1600200"/>
        </p:xfrm>
        <a:graphic>
          <a:graphicData uri="http://schemas.openxmlformats.org/drawingml/2006/table">
            <a:tbl>
              <a:tblPr/>
              <a:tblGrid>
                <a:gridCol w="6321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1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276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56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许多发明都来源于工匠或技师的实践经验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科学与技术尚未真正结合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首先也主要发生在英国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其他国家的发展进程相对缓慢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6812" marR="3681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科学研究同工业生产紧密结合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几个先进资本主义国家同时进行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有些国家两次工业革命同时进行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(1)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科学技术转化为生产力的速度大大加快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(2)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科学技术各个领域之间相互渗透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(3)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新技术成为社会生产力中最活跃的因素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62708" y="1277522"/>
          <a:ext cx="7856805" cy="2880360"/>
        </p:xfrm>
        <a:graphic>
          <a:graphicData uri="http://schemas.openxmlformats.org/drawingml/2006/table">
            <a:tbl>
              <a:tblPr/>
              <a:tblGrid>
                <a:gridCol w="6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86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86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02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271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工业革命极大地提高了社会生产力水平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人类进入“蒸汽时代”。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世纪中期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英国已成为世界上第一个工业国家。资本主义最终战胜封建主义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出现了资产阶级和无产阶级的对立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造成西方先进和东方落后的世界格局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6812" marR="3681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第二次工业革命促进了生产力的发展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极大地改善了人们的生活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使欧美资本主义国家取得了跨越式的发展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成为工业化强国。在经济发展的基础上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主要资本主义国家出现了垄断组织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资本主义由自由资本主义向垄断资本主义过渡。随之而来的资本主义对外扩张的增强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对世界产生了深远影响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第三次科技革命提高了社会生产力水平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加速了战后世界经济的恢复和发展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对人类生产和生活方式的各个方面都产生了深远的影响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24487" y="1291590"/>
          <a:ext cx="7899008" cy="1920240"/>
        </p:xfrm>
        <a:graphic>
          <a:graphicData uri="http://schemas.openxmlformats.org/drawingml/2006/table">
            <a:tbl>
              <a:tblPr/>
              <a:tblGrid>
                <a:gridCol w="640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8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启示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(1)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科学技术是第一生产力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是经济发展的决定因素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(2)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我国要抓住机遇大力发展科技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积极引进先进技术为我所用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实施科教兴国战略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大力发展生产力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(3)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科学技术是一柄双刃剑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我们应该积极利用科技成果造福人类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尽量避免给人类带来危险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(4)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努力学习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掌握科学文化知识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提高自己的素质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培养科学观和创新精神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注意保护环境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趋利避害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走可持续发展的道路。发扬艰苦奋斗和创新精神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立志知识报国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科技强国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4"/>
          <p:cNvSpPr txBox="1"/>
          <p:nvPr/>
        </p:nvSpPr>
        <p:spPr>
          <a:xfrm>
            <a:off x="545146" y="1148401"/>
            <a:ext cx="2474002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要点三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世界科技巨匠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90843" y="1676693"/>
          <a:ext cx="7969347" cy="2409444"/>
        </p:xfrm>
        <a:graphic>
          <a:graphicData uri="http://schemas.openxmlformats.org/drawingml/2006/table">
            <a:tbl>
              <a:tblPr/>
              <a:tblGrid>
                <a:gridCol w="9932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6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科技巨匠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主要成就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亚里士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多德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亚里士多德是古希腊一位百科全书式的学者。他对许多学科都有贡献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还创立了逻辑学等新的学科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牛顿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英国科学家牛顿是近代自然科学的奠基人之一。万有引力定律、光学分析和微积分学是他的三大成就。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1687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牛顿出版了科学巨著《自然哲学的数学原理》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使物理学成为—门独立的科学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达尔文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1859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英国生物学家达尔文出版了《物种起源》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在这本书中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他提出了“进化论”的观点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打破了千百年来“上帝创造万物”的神创论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是生物科学的一次伟大革命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6250" y="1155700"/>
            <a:ext cx="8210550" cy="23823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4041487" y="706582"/>
            <a:ext cx="1019463" cy="442035"/>
            <a:chOff x="3768437" y="706582"/>
            <a:chExt cx="1019463" cy="442035"/>
          </a:xfrm>
        </p:grpSpPr>
        <p:sp>
          <p:nvSpPr>
            <p:cNvPr id="5" name="文本框 4"/>
            <p:cNvSpPr txBox="1"/>
            <p:nvPr/>
          </p:nvSpPr>
          <p:spPr>
            <a:xfrm>
              <a:off x="3768437" y="706582"/>
              <a:ext cx="893441" cy="442035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  <p:cxnSp>
          <p:nvCxnSpPr>
            <p:cNvPr id="6" name="直接箭头连接符 5"/>
            <p:cNvCxnSpPr>
              <a:stCxn id="5" idx="3"/>
            </p:cNvCxnSpPr>
            <p:nvPr/>
          </p:nvCxnSpPr>
          <p:spPr>
            <a:xfrm>
              <a:off x="4661878" y="927600"/>
              <a:ext cx="126022" cy="113800"/>
            </a:xfrm>
            <a:prstGeom prst="straightConnector1">
              <a:avLst/>
            </a:prstGeom>
            <a:ln>
              <a:solidFill>
                <a:srgbClr val="DE753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61238" y="1390664"/>
            <a:ext cx="7963784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拓展一　中国古代科技长期领先于世界的原因有哪些</a:t>
            </a:r>
            <a:r>
              <a:rPr lang="en-US" sz="1400" b="1" dirty="0">
                <a:solidFill>
                  <a:srgbClr val="DE7538"/>
                </a:solidFill>
              </a:rPr>
              <a:t>?</a:t>
            </a:r>
            <a:endParaRPr lang="zh-CN" altLang="en-US" sz="1400" b="1" dirty="0">
              <a:solidFill>
                <a:srgbClr val="DE7538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400" dirty="0"/>
              <a:t>(1)</a:t>
            </a:r>
            <a:r>
              <a:rPr lang="zh-CN" altLang="en-US" sz="1400" dirty="0"/>
              <a:t>国家的统一和社会的稳定为科技的发展提供了社会条件。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(2)</a:t>
            </a:r>
            <a:r>
              <a:rPr lang="zh-CN" altLang="en-US" sz="1400" dirty="0"/>
              <a:t>封建经济的发展</a:t>
            </a:r>
            <a:r>
              <a:rPr lang="en-US" sz="1400" dirty="0"/>
              <a:t>,</a:t>
            </a:r>
            <a:r>
              <a:rPr lang="zh-CN" altLang="en-US" sz="1400" dirty="0"/>
              <a:t>生产力的不断进步</a:t>
            </a:r>
            <a:r>
              <a:rPr lang="en-US" sz="1400" dirty="0"/>
              <a:t>,</a:t>
            </a:r>
            <a:r>
              <a:rPr lang="zh-CN" altLang="en-US" sz="1400" dirty="0"/>
              <a:t>为科技的发展提供了物质条件。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(3)</a:t>
            </a:r>
            <a:r>
              <a:rPr lang="zh-CN" altLang="en-US" sz="1400" dirty="0"/>
              <a:t>各民族经济文化交流频繁</a:t>
            </a:r>
            <a:r>
              <a:rPr lang="en-US" sz="1400" dirty="0"/>
              <a:t>;</a:t>
            </a:r>
            <a:r>
              <a:rPr lang="zh-CN" altLang="en-US" sz="1400" dirty="0"/>
              <a:t>广大科技劳动者积极进取、勤奋钻研的精神。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(4)</a:t>
            </a:r>
            <a:r>
              <a:rPr lang="zh-CN" altLang="en-US" sz="1400" dirty="0"/>
              <a:t>教育事业的发达</a:t>
            </a:r>
            <a:r>
              <a:rPr lang="en-US" sz="1400" dirty="0"/>
              <a:t>,</a:t>
            </a:r>
            <a:r>
              <a:rPr lang="zh-CN" altLang="en-US" sz="1400" dirty="0"/>
              <a:t>思想观念的进步</a:t>
            </a:r>
            <a:r>
              <a:rPr lang="en-US" sz="1400" dirty="0"/>
              <a:t>,</a:t>
            </a:r>
            <a:r>
              <a:rPr lang="zh-CN" altLang="en-US" sz="1400" dirty="0"/>
              <a:t>为科技的发展提供了人才条件。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(5)</a:t>
            </a:r>
            <a:r>
              <a:rPr lang="zh-CN" altLang="en-US" sz="1400" dirty="0"/>
              <a:t>历代统治者的重视</a:t>
            </a:r>
            <a:r>
              <a:rPr lang="en-US" sz="1400" dirty="0"/>
              <a:t>,</a:t>
            </a:r>
            <a:r>
              <a:rPr lang="zh-CN" altLang="en-US" sz="1400" dirty="0"/>
              <a:t>大都推行对外开放的政策</a:t>
            </a:r>
            <a:r>
              <a:rPr lang="en-US" sz="1400" dirty="0"/>
              <a:t>,</a:t>
            </a:r>
            <a:r>
              <a:rPr lang="zh-CN" altLang="en-US" sz="1400" dirty="0"/>
              <a:t>对外交流频繁。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6250" y="1155701"/>
            <a:ext cx="8210550" cy="19391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1238" y="1390664"/>
            <a:ext cx="7963784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拓展二　科学技术是第一生产力</a:t>
            </a:r>
            <a:r>
              <a:rPr lang="en-US" sz="1400" b="1" dirty="0">
                <a:solidFill>
                  <a:srgbClr val="DE7538"/>
                </a:solidFill>
              </a:rPr>
              <a:t>,</a:t>
            </a:r>
            <a:r>
              <a:rPr lang="zh-CN" altLang="en-US" sz="1400" b="1" dirty="0">
                <a:solidFill>
                  <a:srgbClr val="DE7538"/>
                </a:solidFill>
              </a:rPr>
              <a:t>谈谈我们对科学技术成果利用的看法。第三次科技革命浪潮对世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界各国都产生了强烈的冲击</a:t>
            </a:r>
            <a:r>
              <a:rPr lang="en-US" sz="1400" b="1" dirty="0">
                <a:solidFill>
                  <a:srgbClr val="DE7538"/>
                </a:solidFill>
              </a:rPr>
              <a:t>,</a:t>
            </a:r>
            <a:r>
              <a:rPr lang="zh-CN" altLang="en-US" sz="1400" b="1" dirty="0">
                <a:solidFill>
                  <a:srgbClr val="DE7538"/>
                </a:solidFill>
              </a:rPr>
              <a:t>你认为中国在这次科技革命浪潮中应该如何应对</a:t>
            </a:r>
            <a:r>
              <a:rPr lang="en-US" sz="1400" b="1" dirty="0">
                <a:solidFill>
                  <a:srgbClr val="DE7538"/>
                </a:solidFill>
              </a:rPr>
              <a:t>?</a:t>
            </a:r>
            <a:endParaRPr lang="zh-CN" altLang="en-US" sz="1400" b="1" dirty="0">
              <a:solidFill>
                <a:srgbClr val="DE7538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400" dirty="0"/>
              <a:t>(1)</a:t>
            </a:r>
            <a:r>
              <a:rPr lang="zh-CN" altLang="en-US" sz="1400" dirty="0"/>
              <a:t>看法</a:t>
            </a:r>
            <a:r>
              <a:rPr lang="en-US" sz="1400" dirty="0"/>
              <a:t>:</a:t>
            </a:r>
            <a:r>
              <a:rPr lang="zh-CN" altLang="en-US" sz="1400" dirty="0"/>
              <a:t>科学技术是一柄双刃剑</a:t>
            </a:r>
            <a:r>
              <a:rPr lang="en-US" sz="1400" dirty="0"/>
              <a:t>,</a:t>
            </a:r>
            <a:r>
              <a:rPr lang="zh-CN" altLang="en-US" sz="1400" dirty="0"/>
              <a:t>我们应该积极利用科技成果造福人类</a:t>
            </a:r>
            <a:r>
              <a:rPr lang="en-US" sz="1400" dirty="0"/>
              <a:t>,</a:t>
            </a:r>
            <a:r>
              <a:rPr lang="zh-CN" altLang="en-US" sz="1400" dirty="0"/>
              <a:t>尽量避免给人类带来危害等。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(2)</a:t>
            </a:r>
            <a:r>
              <a:rPr lang="zh-CN" altLang="en-US" sz="1400" dirty="0"/>
              <a:t>应对</a:t>
            </a:r>
            <a:r>
              <a:rPr lang="en-US" sz="1400" dirty="0"/>
              <a:t>:</a:t>
            </a:r>
            <a:r>
              <a:rPr lang="zh-CN" altLang="en-US" sz="1400" dirty="0"/>
              <a:t>坚持科教兴国战略</a:t>
            </a:r>
            <a:r>
              <a:rPr lang="en-US" sz="1400" dirty="0"/>
              <a:t>,</a:t>
            </a:r>
            <a:r>
              <a:rPr lang="zh-CN" altLang="en-US" sz="1400" dirty="0"/>
              <a:t>大力发展高科技</a:t>
            </a:r>
            <a:r>
              <a:rPr lang="en-US" sz="1400" dirty="0"/>
              <a:t>,</a:t>
            </a:r>
            <a:r>
              <a:rPr lang="zh-CN" altLang="en-US" sz="1400" dirty="0"/>
              <a:t>增强自己在国际格局中的地位</a:t>
            </a:r>
            <a:r>
              <a:rPr lang="en-US" sz="1400" dirty="0"/>
              <a:t>,</a:t>
            </a:r>
            <a:r>
              <a:rPr lang="zh-CN" altLang="en-US" sz="1400" dirty="0"/>
              <a:t>学习和借鉴国外先进技术等。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5685" y="1262316"/>
            <a:ext cx="1004894" cy="357781"/>
            <a:chOff x="941670" y="1607128"/>
            <a:chExt cx="1004894" cy="357781"/>
          </a:xfrm>
          <a:solidFill>
            <a:srgbClr val="2BA7E0"/>
          </a:solidFill>
        </p:grpSpPr>
        <p:sp>
          <p:nvSpPr>
            <p:cNvPr id="5" name="箭头: 五边形 4"/>
            <p:cNvSpPr/>
            <p:nvPr/>
          </p:nvSpPr>
          <p:spPr>
            <a:xfrm>
              <a:off x="941670" y="1685081"/>
              <a:ext cx="1004894" cy="270774"/>
            </a:xfrm>
            <a:prstGeom prst="homePlate">
              <a:avLst/>
            </a:prstGeom>
            <a:solidFill>
              <a:srgbClr val="DE7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97086" y="1607128"/>
              <a:ext cx="790848" cy="35778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专题解读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25500" y="1753574"/>
            <a:ext cx="7569200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       邓小平曾说</a:t>
            </a:r>
            <a:r>
              <a:rPr lang="en-US" sz="1400" dirty="0"/>
              <a:t>:</a:t>
            </a:r>
            <a:r>
              <a:rPr lang="zh-CN" altLang="en-US" sz="1400" dirty="0"/>
              <a:t>科学技术是第一生产力。科技是国家强盛之基</a:t>
            </a:r>
            <a:r>
              <a:rPr lang="en-US" sz="1400" dirty="0"/>
              <a:t>,</a:t>
            </a:r>
            <a:r>
              <a:rPr lang="zh-CN" altLang="en-US" sz="1400" dirty="0"/>
              <a:t>每一次科技的进步都深刻地影响着人类的生产和生活</a:t>
            </a:r>
            <a:r>
              <a:rPr lang="en-US" sz="1400" dirty="0"/>
              <a:t>,</a:t>
            </a:r>
            <a:r>
              <a:rPr lang="zh-CN" altLang="en-US" sz="1400" dirty="0"/>
              <a:t>改变着世界的面貌。纵观当今世界</a:t>
            </a:r>
            <a:r>
              <a:rPr lang="en-US" sz="1400" dirty="0"/>
              <a:t>,</a:t>
            </a:r>
            <a:r>
              <a:rPr lang="zh-CN" altLang="en-US" sz="1400" dirty="0"/>
              <a:t>科技实力决定着世界各国政治经济力量的变化</a:t>
            </a:r>
            <a:r>
              <a:rPr lang="en-US" sz="1400" dirty="0"/>
              <a:t>,</a:t>
            </a:r>
            <a:r>
              <a:rPr lang="zh-CN" altLang="en-US" sz="1400" dirty="0"/>
              <a:t>也决定着一个国家和民族的前途。为此</a:t>
            </a:r>
            <a:r>
              <a:rPr lang="en-US" sz="1400" dirty="0"/>
              <a:t>,</a:t>
            </a:r>
            <a:r>
              <a:rPr lang="zh-CN" altLang="en-US" sz="1400" dirty="0"/>
              <a:t>科技发展的史实成为各地中考每年重点考查的内容。本专题就来梳理中外科技发展的历程。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专题知识网络</a:t>
              </a:r>
            </a:p>
          </p:txBody>
        </p:sp>
        <p:grpSp>
          <p:nvGrpSpPr>
            <p:cNvPr id="10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T23.EPS" descr="id:214750244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832" y="1398399"/>
            <a:ext cx="6976796" cy="271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4"/>
          <p:cNvSpPr txBox="1"/>
          <p:nvPr/>
        </p:nvSpPr>
        <p:spPr>
          <a:xfrm>
            <a:off x="545146" y="1148401"/>
            <a:ext cx="2692010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要点一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中国科技发展史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34570" y="1638886"/>
            <a:ext cx="3249637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DE7538"/>
                </a:solidFill>
              </a:rPr>
              <a:t>1.</a:t>
            </a:r>
            <a:r>
              <a:rPr lang="zh-CN" altLang="en-US" sz="1400" b="1" dirty="0">
                <a:solidFill>
                  <a:srgbClr val="DE7538"/>
                </a:solidFill>
              </a:rPr>
              <a:t>中国古代科技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40080" y="2091691"/>
          <a:ext cx="7800535" cy="1920240"/>
        </p:xfrm>
        <a:graphic>
          <a:graphicData uri="http://schemas.openxmlformats.org/drawingml/2006/table">
            <a:tbl>
              <a:tblPr/>
              <a:tblGrid>
                <a:gridCol w="575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1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32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主题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四大发明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造纸术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世界各国的造纸术大都是从中国辗转流传过去的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是中国对世界文明的伟大贡献之一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印刷术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对人类文明的发展产生了重大的影响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指南针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大大地促进了世界远洋航海技术的发展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火药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对欧洲的火器制造和作战方式产生巨大影响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推动了欧洲社会的变革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26013" y="1266088"/>
          <a:ext cx="7899008" cy="3386570"/>
        </p:xfrm>
        <a:graphic>
          <a:graphicData uri="http://schemas.openxmlformats.org/drawingml/2006/table">
            <a:tbl>
              <a:tblPr/>
              <a:tblGrid>
                <a:gridCol w="583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6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9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19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医学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华佗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发明了麻沸散、创造出了“五禽戏”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3867" marR="3386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03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张仲景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写成了《伤寒杂病论》一书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发展了中医学的理论和治疗方法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要对症治疗。提出“治未病”理论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3867" marR="3386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9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李时珍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写出了一部具有总结性的药物学著作《本草纲目》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总结了我国古代药物学成就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丰富了我国医药学宝库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在世界医药史上占有重要的地位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3867" marR="3386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558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农学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《齐民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要术》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北朝农学家贾思勰所著的《齐民要术》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总结了农、林、牧、副、渔等方面的生产技术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是我国现存最早的一部完整的农书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在世界农学史上占有重要地位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3867" marR="3386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078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《农政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全书》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明朝农学家徐光启所著的农业著作《农政全书》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分为农本、田制、农事、水利、农器等大类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全面总结了我国古代农业生产的先进经验、技术革新和作者关于农学的创新研究成果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是明代末年一部重要的农业科学巨著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3867" marR="3386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97877" y="1451610"/>
          <a:ext cx="7913077" cy="1524762"/>
        </p:xfrm>
        <a:graphic>
          <a:graphicData uri="http://schemas.openxmlformats.org/drawingml/2006/table">
            <a:tbl>
              <a:tblPr/>
              <a:tblGrid>
                <a:gridCol w="6752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85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手工业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《天工开物》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明朝杰出的科学家宋应星所著的科技巨著。这部书几乎涵盖了当时中国农业和手工业的所有生产、加工部门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对我国古代的农业和手工业生产技术进行了全面的总结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记述了中国在当时世界上具有先进水平的科学技术。被誉为“中国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17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世纪的工艺百科全书”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数学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祖冲之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把圆周率精确到小数点以后的第七位数字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这项成果领先世界近千年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83807" y="1230923"/>
            <a:ext cx="3249637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1400" b="1" dirty="0">
                <a:solidFill>
                  <a:srgbClr val="DE7538"/>
                </a:solidFill>
              </a:rPr>
              <a:t>2.</a:t>
            </a:r>
            <a:r>
              <a:rPr lang="zh-CN" altLang="en-US" sz="1400" b="1" dirty="0">
                <a:solidFill>
                  <a:srgbClr val="DE7538"/>
                </a:solidFill>
              </a:rPr>
              <a:t>中国现代科技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75251" y="1672005"/>
          <a:ext cx="7920110" cy="2401806"/>
        </p:xfrm>
        <a:graphic>
          <a:graphicData uri="http://schemas.openxmlformats.org/drawingml/2006/table">
            <a:tbl>
              <a:tblPr/>
              <a:tblGrid>
                <a:gridCol w="728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13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3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主题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37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“两弹一星”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原子弹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1964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10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月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16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日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我国第一颗原子弹爆炸成功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7037" marR="4703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56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1966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我国第一颗装有核弹头的地地导弹飞行试验取得成功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我国有了可用于实战的导弹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7037" marR="4703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3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氢弹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1967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我国第一颗氢弹爆炸成功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7037" marR="4703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9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人造地球卫星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1970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我国用长征号运载火箭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成功地发射了第一颗人造地球卫星——东方红一号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成为世界上第五个能独立发射人造地球卫星的国家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7037" marR="4703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62707" y="1308463"/>
          <a:ext cx="8011551" cy="3162618"/>
        </p:xfrm>
        <a:graphic>
          <a:graphicData uri="http://schemas.openxmlformats.org/drawingml/2006/table">
            <a:tbl>
              <a:tblPr/>
              <a:tblGrid>
                <a:gridCol w="736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7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71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67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载人航天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工程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(1)1999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11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月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神舟一号无人飞船发射成功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开启了我国的飞天之旅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(2)2003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月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航天员杨利伟乘坐神舟五号飞船进入太空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并成功返回地面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我国成为世界上第三个掌握载人航天技术的国家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(3)2008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9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月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神舟七号载人飞船升入太空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航天员翟志刚成功完成出舱任务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实现了太空行走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农业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20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70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年代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袁隆平在世界上首次培育成功籼型杂交水稻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他被称为“杂交水稻之父”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59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医学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人工合成结晶牛胰岛素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全面建设社会主义时期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我国首先完成了人工合成结晶牛胰岛素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这在世界上居于领先地位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34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青蒿素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20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70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年代初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中国药学家屠呦呦发现了能够有效抵抗疟疾的青蒿素。屠呦呦获得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2015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年诺贝尔生理学或医学奖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04911" y="1248439"/>
          <a:ext cx="7955279" cy="2924892"/>
        </p:xfrm>
        <a:graphic>
          <a:graphicData uri="http://schemas.openxmlformats.org/drawingml/2006/table">
            <a:tbl>
              <a:tblPr/>
              <a:tblGrid>
                <a:gridCol w="731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7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67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86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863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计划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863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计划是在王淦昌、王大珩、杨嘉墀、陈芳允四位老科学家建议下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由邓小平亲自批示制定的。它涉及了生物技术、航天技术、信息技术、激光技术、自动化技术、能源技术、新材料等领域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现已在各领域取得一定的成果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437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通讯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电信事业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新中国成立后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国家不断增加对电信事业的投资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逐渐形成全国电信网络。改革开放后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电信产业快速发展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我国的电信网络规模和用户数均居全球第一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062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互联网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起步晚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但发展迅速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中国网民规模不断扩大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互联网普及率越来越高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74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通信事业的发展和通信方式的变迁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使信息的传递变得快捷和简便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深刻地改变着人们的思想观念和生活方式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</TotalTime>
  <Words>693</Words>
  <Application>Microsoft Office PowerPoint</Application>
  <PresentationFormat>全屏显示(16:9)</PresentationFormat>
  <Paragraphs>152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NEU-BZ-S92</vt:lpstr>
      <vt:lpstr>等线</vt:lpstr>
      <vt:lpstr>等线 Light</vt:lpstr>
      <vt:lpstr>微软雅黑</vt:lpstr>
      <vt:lpstr>Arial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dearedu</cp:lastModifiedBy>
  <cp:revision>7</cp:revision>
  <dcterms:created xsi:type="dcterms:W3CDTF">2018-12-21T12:24:00Z</dcterms:created>
  <dcterms:modified xsi:type="dcterms:W3CDTF">2018-12-29T04:00:44Z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