
<file path=[Content_Types].xml><?xml version="1.0" encoding="utf-8"?>
<Types xmlns="http://schemas.openxmlformats.org/package/2006/content-types">
  <Override PartName="/customXml/itemProps3.xml" ContentType="application/vnd.openxmlformats-officedocument.customXmlProperties+xml"/>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customXml/itemProps1.xml" ContentType="application/vnd.openxmlformats-officedocument.customXmlProperties+xml"/>
  <Override PartName="/customXml/itemProps13.xml" ContentType="application/vnd.openxmlformats-officedocument.customXmlProperties+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customXml/itemProps11.xml" ContentType="application/vnd.openxmlformats-officedocument.customXmlProperties+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customXml/itemProps8.xml" ContentType="application/vnd.openxmlformats-officedocument.customXmlProperties+xml"/>
  <Override PartName="/customXml/itemProps9.xml" ContentType="application/vnd.openxmlformats-officedocument.customXmlPropertie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customXml/itemProps6.xml" ContentType="application/vnd.openxmlformats-officedocument.customXmlProperties+xml"/>
  <Override PartName="/customXml/itemProps7.xml" ContentType="application/vnd.openxmlformats-officedocument.customXmlPropertie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customXml/itemProps4.xml" ContentType="application/vnd.openxmlformats-officedocument.customXmlProperties+xml"/>
  <Override PartName="/customXml/itemProps5.xml" ContentType="application/vnd.openxmlformats-officedocument.customXmlProperti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customXml/itemProps2.xml" ContentType="application/vnd.openxmlformats-officedocument.customXml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customXml/itemProps12.xml" ContentType="application/vnd.openxmlformats-officedocument.customXmlPropertie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customXml/itemProps10.xml" ContentType="application/vnd.openxmlformats-officedocument.customXmlProperties+xml"/>
  <Override PartName="/ppt/slides/slide1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7" r:id="rId14"/>
  </p:sldMasterIdLst>
  <p:notesMasterIdLst>
    <p:notesMasterId r:id="rId30"/>
  </p:notesMasterIdLst>
  <p:sldIdLst>
    <p:sldId id="277" r:id="rId15"/>
    <p:sldId id="278" r:id="rId16"/>
    <p:sldId id="260" r:id="rId17"/>
    <p:sldId id="261" r:id="rId18"/>
    <p:sldId id="262" r:id="rId19"/>
    <p:sldId id="264" r:id="rId20"/>
    <p:sldId id="265" r:id="rId21"/>
    <p:sldId id="266" r:id="rId22"/>
    <p:sldId id="267" r:id="rId23"/>
    <p:sldId id="268" r:id="rId24"/>
    <p:sldId id="269" r:id="rId25"/>
    <p:sldId id="271" r:id="rId26"/>
    <p:sldId id="272" r:id="rId27"/>
    <p:sldId id="274" r:id="rId28"/>
    <p:sldId id="275" r:id="rId29"/>
  </p:sldIdLst>
  <p:sldSz cx="9144000" cy="6840538"/>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2697" autoAdjust="0"/>
  </p:normalViewPr>
  <p:slideViewPr>
    <p:cSldViewPr>
      <p:cViewPr>
        <p:scale>
          <a:sx n="80" d="100"/>
          <a:sy n="80" d="100"/>
        </p:scale>
        <p:origin x="-1272" y="-20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customXml" Target="../customXml/item8.xml"/><Relationship Id="rId13" Type="http://schemas.openxmlformats.org/officeDocument/2006/relationships/customXml" Target="../customXml/item13.xml"/><Relationship Id="rId18" Type="http://schemas.openxmlformats.org/officeDocument/2006/relationships/slide" Target="slides/slide4.xml"/><Relationship Id="rId26" Type="http://schemas.openxmlformats.org/officeDocument/2006/relationships/slide" Target="slides/slide12.xml"/><Relationship Id="rId3" Type="http://schemas.openxmlformats.org/officeDocument/2006/relationships/customXml" Target="../customXml/item3.xml"/><Relationship Id="rId21" Type="http://schemas.openxmlformats.org/officeDocument/2006/relationships/slide" Target="slides/slide7.xml"/><Relationship Id="rId34" Type="http://schemas.openxmlformats.org/officeDocument/2006/relationships/tableStyles" Target="tableStyles.xml"/><Relationship Id="rId7" Type="http://schemas.openxmlformats.org/officeDocument/2006/relationships/customXml" Target="../customXml/item7.xml"/><Relationship Id="rId12" Type="http://schemas.openxmlformats.org/officeDocument/2006/relationships/customXml" Target="../customXml/item12.xml"/><Relationship Id="rId17" Type="http://schemas.openxmlformats.org/officeDocument/2006/relationships/slide" Target="slides/slide3.xml"/><Relationship Id="rId25" Type="http://schemas.openxmlformats.org/officeDocument/2006/relationships/slide" Target="slides/slide11.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2.xml"/><Relationship Id="rId20" Type="http://schemas.openxmlformats.org/officeDocument/2006/relationships/slide" Target="slides/slide6.xml"/><Relationship Id="rId29" Type="http://schemas.openxmlformats.org/officeDocument/2006/relationships/slide" Target="slides/slide15.xml"/><Relationship Id="rId1" Type="http://schemas.openxmlformats.org/officeDocument/2006/relationships/customXml" Target="../customXml/item1.xml"/><Relationship Id="rId6" Type="http://schemas.openxmlformats.org/officeDocument/2006/relationships/customXml" Target="../customXml/item6.xml"/><Relationship Id="rId11" Type="http://schemas.openxmlformats.org/officeDocument/2006/relationships/customXml" Target="../customXml/item11.xml"/><Relationship Id="rId24" Type="http://schemas.openxmlformats.org/officeDocument/2006/relationships/slide" Target="slides/slide10.xml"/><Relationship Id="rId32" Type="http://schemas.openxmlformats.org/officeDocument/2006/relationships/viewProps" Target="viewProps.xml"/><Relationship Id="rId5" Type="http://schemas.openxmlformats.org/officeDocument/2006/relationships/customXml" Target="../customXml/item5.xml"/><Relationship Id="rId15" Type="http://schemas.openxmlformats.org/officeDocument/2006/relationships/slide" Target="slides/slide1.xml"/><Relationship Id="rId23" Type="http://schemas.openxmlformats.org/officeDocument/2006/relationships/slide" Target="slides/slide9.xml"/><Relationship Id="rId28" Type="http://schemas.openxmlformats.org/officeDocument/2006/relationships/slide" Target="slides/slide14.xml"/><Relationship Id="rId10" Type="http://schemas.openxmlformats.org/officeDocument/2006/relationships/customXml" Target="../customXml/item10.xml"/><Relationship Id="rId19" Type="http://schemas.openxmlformats.org/officeDocument/2006/relationships/slide" Target="slides/slide5.xml"/><Relationship Id="rId31" Type="http://schemas.openxmlformats.org/officeDocument/2006/relationships/presProps" Target="presProps.xml"/><Relationship Id="rId4" Type="http://schemas.openxmlformats.org/officeDocument/2006/relationships/customXml" Target="../customXml/item4.xml"/><Relationship Id="rId9" Type="http://schemas.openxmlformats.org/officeDocument/2006/relationships/customXml" Target="../customXml/item9.xml"/><Relationship Id="rId14" Type="http://schemas.openxmlformats.org/officeDocument/2006/relationships/slideMaster" Target="slideMasters/slideMaster1.xml"/><Relationship Id="rId22" Type="http://schemas.openxmlformats.org/officeDocument/2006/relationships/slide" Target="slides/slide8.xml"/><Relationship Id="rId27" Type="http://schemas.openxmlformats.org/officeDocument/2006/relationships/slide" Target="slides/slide13.xml"/><Relationship Id="rId3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F2E16A1-CD54-44AD-AAEF-7C0100267705}" type="datetimeFigureOut">
              <a:rPr lang="zh-CN" altLang="en-US" smtClean="0"/>
              <a:pPr/>
              <a:t>2019-7-12</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FC518D-AE7E-41F4-BDAF-13DD522B5C64}"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25663"/>
            <a:ext cx="7772400" cy="1465262"/>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76675"/>
            <a:ext cx="6400800" cy="1747838"/>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B98CD88-8041-4D66-8E7E-14E4FA9AF263}" type="datetimeFigureOut">
              <a:rPr lang="zh-CN" altLang="en-US" smtClean="0"/>
              <a:pPr/>
              <a:t>2019-7-12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E2B66A8-130C-417B-9849-F4A576AC0D7C}"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B98CD88-8041-4D66-8E7E-14E4FA9AF263}" type="datetimeFigureOut">
              <a:rPr lang="zh-CN" altLang="en-US" smtClean="0"/>
              <a:pPr/>
              <a:t>2019-7-12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E2B66A8-130C-417B-9849-F4A576AC0D7C}"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356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356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B98CD88-8041-4D66-8E7E-14E4FA9AF263}" type="datetimeFigureOut">
              <a:rPr lang="zh-CN" altLang="en-US" smtClean="0"/>
              <a:pPr/>
              <a:t>2019-7-12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E2B66A8-130C-417B-9849-F4A576AC0D7C}"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cSld name="1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B98CD88-8041-4D66-8E7E-14E4FA9AF263}" type="datetimeFigureOut">
              <a:rPr lang="zh-CN" altLang="en-US" smtClean="0"/>
              <a:pPr/>
              <a:t>2019-7-12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E2B66A8-130C-417B-9849-F4A576AC0D7C}"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395788"/>
            <a:ext cx="7772400" cy="1358900"/>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898775"/>
            <a:ext cx="7772400" cy="1497013"/>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4B98CD88-8041-4D66-8E7E-14E4FA9AF263}" type="datetimeFigureOut">
              <a:rPr lang="zh-CN" altLang="en-US" smtClean="0"/>
              <a:pPr/>
              <a:t>2019-7-12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E2B66A8-130C-417B-9849-F4A576AC0D7C}"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595438"/>
            <a:ext cx="4038600" cy="45148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595438"/>
            <a:ext cx="4038600" cy="45148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B98CD88-8041-4D66-8E7E-14E4FA9AF263}" type="datetimeFigureOut">
              <a:rPr lang="zh-CN" altLang="en-US" smtClean="0"/>
              <a:pPr/>
              <a:t>2019-7-12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E2B66A8-130C-417B-9849-F4A576AC0D7C}"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1938"/>
            <a:ext cx="4040188" cy="6381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0113"/>
            <a:ext cx="4040188" cy="39401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1938"/>
            <a:ext cx="4041775" cy="6381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0113"/>
            <a:ext cx="4041775" cy="39401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B98CD88-8041-4D66-8E7E-14E4FA9AF263}" type="datetimeFigureOut">
              <a:rPr lang="zh-CN" altLang="en-US" smtClean="0"/>
              <a:pPr/>
              <a:t>2019-7-12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E2B66A8-130C-417B-9849-F4A576AC0D7C}"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B98CD88-8041-4D66-8E7E-14E4FA9AF263}" type="datetimeFigureOut">
              <a:rPr lang="zh-CN" altLang="en-US" smtClean="0"/>
              <a:pPr/>
              <a:t>2019-7-12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E2B66A8-130C-417B-9849-F4A576AC0D7C}"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B98CD88-8041-4D66-8E7E-14E4FA9AF263}" type="datetimeFigureOut">
              <a:rPr lang="zh-CN" altLang="en-US" smtClean="0"/>
              <a:pPr/>
              <a:t>2019-7-12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2B66A8-130C-417B-9849-F4A576AC0D7C}"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58875"/>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37238"/>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1925"/>
            <a:ext cx="3008313" cy="46783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B98CD88-8041-4D66-8E7E-14E4FA9AF263}" type="datetimeFigureOut">
              <a:rPr lang="zh-CN" altLang="en-US" smtClean="0"/>
              <a:pPr/>
              <a:t>2019-7-12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E2B66A8-130C-417B-9849-F4A576AC0D7C}"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787900"/>
            <a:ext cx="5486400" cy="565150"/>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1188"/>
            <a:ext cx="5486400" cy="410368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53050"/>
            <a:ext cx="5486400" cy="8032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B98CD88-8041-4D66-8E7E-14E4FA9AF263}" type="datetimeFigureOut">
              <a:rPr lang="zh-CN" altLang="en-US" smtClean="0"/>
              <a:pPr/>
              <a:t>2019-7-12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E2B66A8-130C-417B-9849-F4A576AC0D7C}"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4" cstate="print">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39825"/>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95438"/>
            <a:ext cx="8229600" cy="451485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40475"/>
            <a:ext cx="2133600" cy="363538"/>
          </a:xfrm>
          <a:prstGeom prst="rect">
            <a:avLst/>
          </a:prstGeom>
        </p:spPr>
        <p:txBody>
          <a:bodyPr vert="horz" lIns="91440" tIns="45720" rIns="91440" bIns="45720" rtlCol="0" anchor="ctr"/>
          <a:lstStyle>
            <a:lvl1pPr algn="l">
              <a:defRPr sz="1200">
                <a:solidFill>
                  <a:schemeClr val="tx1">
                    <a:tint val="75000"/>
                  </a:schemeClr>
                </a:solidFill>
              </a:defRPr>
            </a:lvl1pPr>
          </a:lstStyle>
          <a:p>
            <a:fld id="{4B98CD88-8041-4D66-8E7E-14E4FA9AF263}" type="datetimeFigureOut">
              <a:rPr lang="zh-CN" altLang="en-US" smtClean="0"/>
              <a:pPr/>
              <a:t>2019-7-12</a:t>
            </a:fld>
            <a:endParaRPr lang="zh-CN" altLang="en-US"/>
          </a:p>
        </p:txBody>
      </p:sp>
      <p:sp>
        <p:nvSpPr>
          <p:cNvPr id="5" name="页脚占位符 4"/>
          <p:cNvSpPr>
            <a:spLocks noGrp="1"/>
          </p:cNvSpPr>
          <p:nvPr>
            <p:ph type="ftr" sz="quarter" idx="3"/>
          </p:nvPr>
        </p:nvSpPr>
        <p:spPr>
          <a:xfrm>
            <a:off x="3124200" y="6340475"/>
            <a:ext cx="2895600" cy="363538"/>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40475"/>
            <a:ext cx="2133600" cy="363538"/>
          </a:xfrm>
          <a:prstGeom prst="rect">
            <a:avLst/>
          </a:prstGeom>
        </p:spPr>
        <p:txBody>
          <a:bodyPr vert="horz" lIns="91440" tIns="45720" rIns="91440" bIns="45720" rtlCol="0" anchor="ctr"/>
          <a:lstStyle>
            <a:lvl1pPr algn="r">
              <a:defRPr sz="1200">
                <a:solidFill>
                  <a:schemeClr val="tx1">
                    <a:tint val="75000"/>
                  </a:schemeClr>
                </a:solidFill>
              </a:defRPr>
            </a:lvl1pPr>
          </a:lstStyle>
          <a:p>
            <a:fld id="{2E2B66A8-130C-417B-9849-F4A576AC0D7C}"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 id="2147483689"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customXml" Target="../../customXml/item1.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customXml" Target="../../customXml/item3.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customXml" Target="../../customXml/item9.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customXml" Target="../../customXml/item6.xml"/><Relationship Id="rId4" Type="http://schemas.openxmlformats.org/officeDocument/2006/relationships/image" Target="../media/image4.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customXml" Target="../../customXml/item13.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customXml" Target="../../customXml/item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customXml" Target="../../customXml/item1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customXml" Target="../../customXml/item10.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customXml" Target="../../customXml/item11.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customXml" Target="../../customXml/item5.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customXml" Target="../../customXml/item4.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customXml" Target="../../customXml/item8.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customXml" Target="../../customXml/item7.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2"/>
          <p:cNvSpPr txBox="1">
            <a:spLocks noChangeArrowheads="1"/>
          </p:cNvSpPr>
          <p:nvPr/>
        </p:nvSpPr>
        <p:spPr>
          <a:xfrm>
            <a:off x="0" y="5401859"/>
            <a:ext cx="9144000" cy="1114754"/>
          </a:xfrm>
          <a:prstGeom prst="rect">
            <a:avLst/>
          </a:prstGeom>
        </p:spPr>
        <p:txBody>
          <a:bodyPr/>
          <a:lstStyle/>
          <a:p>
            <a:pPr algn="ctr" eaLnBrk="0" latinLnBrk="1" hangingPunct="0">
              <a:lnSpc>
                <a:spcPct val="150000"/>
              </a:lnSpc>
            </a:pPr>
            <a:r>
              <a:rPr lang="zh-CN" altLang="en-US" sz="2400" kern="0" dirty="0" smtClean="0">
                <a:solidFill>
                  <a:schemeClr val="bg1"/>
                </a:solidFill>
                <a:latin typeface="黑体" panose="02010609060101010101" pitchFamily="49" charset="-122"/>
                <a:ea typeface="黑体" panose="02010609060101010101" pitchFamily="49" charset="-122"/>
                <a:cs typeface="+mj-cs"/>
              </a:rPr>
              <a:t>第十八单元　“冷战”后的世界风云</a:t>
            </a:r>
          </a:p>
        </p:txBody>
      </p:sp>
      <p:sp>
        <p:nvSpPr>
          <p:cNvPr id="3075" name="Rectangle 2"/>
          <p:cNvSpPr>
            <a:spLocks noGrp="1" noChangeArrowheads="1"/>
          </p:cNvSpPr>
          <p:nvPr>
            <p:ph type="ctrTitle" idx="4294967295"/>
          </p:nvPr>
        </p:nvSpPr>
        <p:spPr bwMode="auto">
          <a:xfrm>
            <a:off x="0" y="4246563"/>
            <a:ext cx="9144000" cy="684212"/>
          </a:xfrm>
          <a:prstGeom prst="rect">
            <a:avLst/>
          </a:prstGeom>
          <a:noFill/>
          <a:ln>
            <a:miter lim="800000"/>
          </a:ln>
        </p:spPr>
        <p:txBody>
          <a:bodyPr>
            <a:normAutofit fontScale="90000"/>
          </a:bodyPr>
          <a:lstStyle/>
          <a:p>
            <a:r>
              <a:rPr lang="zh-CN" altLang="en-US" sz="4000" b="1" dirty="0" smtClean="0">
                <a:solidFill>
                  <a:srgbClr val="FFFF00"/>
                </a:solidFill>
                <a:ea typeface="黑体" panose="02010609060101010101" pitchFamily="49" charset="-122"/>
              </a:rPr>
              <a:t>高考历史（课标专用）</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251917"/>
            <a:ext cx="8127000" cy="6077305"/>
          </a:xfrm>
          <a:prstGeom prst="rect">
            <a:avLst/>
          </a:prstGeom>
          <a:noFill/>
        </p:spPr>
        <p:txBody>
          <a:bodyPr wrap="square" lIns="0" tIns="0" rIns="0" bIns="0" rtlCol="0">
            <a:spAutoFit/>
          </a:bodyPr>
          <a:lstStyle/>
          <a:p>
            <a:pPr eaLnBrk="0" latinLnBrk="1" hangingPunct="0">
              <a:lnSpc>
                <a:spcPct val="150000"/>
              </a:lnSpc>
            </a:pPr>
            <a:r>
              <a:rPr lang="zh-CN" altLang="en-US" sz="2400" dirty="0" smtClean="0"/>
              <a:t/>
            </a:r>
            <a:br>
              <a:rPr lang="zh-CN" altLang="en-US" sz="2400" dirty="0" smtClean="0"/>
            </a:br>
            <a:r>
              <a:rPr lang="zh-CN" altLang="en-US" sz="2010" dirty="0" smtClean="0"/>
              <a:t/>
            </a:r>
            <a:br>
              <a:rPr lang="zh-CN" altLang="en-US" sz="2010" dirty="0" smtClean="0"/>
            </a:br>
            <a:r>
              <a:rPr lang="zh-CN" altLang="en-US" sz="2010" kern="0" dirty="0" smtClean="0">
                <a:solidFill>
                  <a:srgbClr val="000000"/>
                </a:solidFill>
                <a:latin typeface="Times New Roman" pitchFamily="65" charset="-122"/>
                <a:ea typeface="宋体" pitchFamily="65" charset="-122"/>
              </a:rPr>
              <a:t>面对欧洲一体化的迅猛发展</a:t>
            </a:r>
            <a:r>
              <a:rPr lang="en-US" altLang="zh-CN" sz="2010" kern="0" dirty="0" smtClean="0">
                <a:solidFill>
                  <a:srgbClr val="000000"/>
                </a:solidFill>
                <a:latin typeface="Times New Roman" pitchFamily="65" charset="-122"/>
                <a:ea typeface="宋体" pitchFamily="65" charset="-122"/>
              </a:rPr>
              <a:t>,1989</a:t>
            </a:r>
            <a:r>
              <a:rPr lang="zh-CN" altLang="en-US" sz="2010" kern="0" dirty="0" smtClean="0">
                <a:solidFill>
                  <a:srgbClr val="000000"/>
                </a:solidFill>
                <a:latin typeface="Times New Roman" pitchFamily="65" charset="-122"/>
                <a:ea typeface="宋体" pitchFamily="65" charset="-122"/>
              </a:rPr>
              <a:t>年</a:t>
            </a:r>
            <a:r>
              <a:rPr lang="en-US" altLang="zh-CN" sz="2010" kern="0" dirty="0" smtClean="0">
                <a:solidFill>
                  <a:srgbClr val="000000"/>
                </a:solidFill>
                <a:latin typeface="Times New Roman" pitchFamily="65" charset="-122"/>
                <a:ea typeface="宋体" pitchFamily="65" charset="-122"/>
              </a:rPr>
              <a:t>,</a:t>
            </a:r>
            <a:r>
              <a:rPr lang="zh-CN" altLang="en-US" sz="2010" kern="0" dirty="0" smtClean="0">
                <a:solidFill>
                  <a:srgbClr val="000000"/>
                </a:solidFill>
                <a:latin typeface="Times New Roman" pitchFamily="65" charset="-122"/>
                <a:ea typeface="宋体" pitchFamily="65" charset="-122"/>
              </a:rPr>
              <a:t>亚太地区国家建立了亚洲太</a:t>
            </a:r>
            <a:r>
              <a:rPr lang="zh-CN" altLang="en-US" sz="2012" kern="0" dirty="0" smtClean="0">
                <a:solidFill>
                  <a:srgbClr val="000000"/>
                </a:solidFill>
                <a:latin typeface="Times New Roman" pitchFamily="65" charset="-122"/>
                <a:ea typeface="宋体" pitchFamily="65" charset="-122"/>
              </a:rPr>
              <a:t>平洋</a:t>
            </a:r>
            <a:endParaRPr lang="en-US" altLang="zh-CN" sz="2012"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012" kern="0" dirty="0" smtClean="0">
                <a:solidFill>
                  <a:srgbClr val="000000"/>
                </a:solidFill>
                <a:latin typeface="Times New Roman" pitchFamily="65" charset="-122"/>
                <a:ea typeface="宋体" pitchFamily="65" charset="-122"/>
              </a:rPr>
              <a:t>经济合作组织。</a:t>
            </a:r>
            <a:r>
              <a:rPr lang="en-US" altLang="zh-CN" sz="2012" kern="0" dirty="0" smtClean="0">
                <a:solidFill>
                  <a:srgbClr val="000000"/>
                </a:solidFill>
                <a:latin typeface="Times New Roman" pitchFamily="65" charset="-122"/>
                <a:ea typeface="宋体" pitchFamily="65" charset="-122"/>
              </a:rPr>
              <a:t>1991</a:t>
            </a:r>
            <a:r>
              <a:rPr lang="zh-CN" altLang="en-US" sz="2012" kern="0" dirty="0" smtClean="0">
                <a:solidFill>
                  <a:srgbClr val="000000"/>
                </a:solidFill>
                <a:latin typeface="Times New Roman" pitchFamily="65" charset="-122"/>
                <a:ea typeface="宋体" pitchFamily="65" charset="-122"/>
              </a:rPr>
              <a:t>年</a:t>
            </a:r>
            <a:r>
              <a:rPr lang="en-US" altLang="zh-CN" sz="2012" kern="0" dirty="0" smtClean="0">
                <a:solidFill>
                  <a:srgbClr val="00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中国同中国台北和中国香港一起正式加入了</a:t>
            </a:r>
            <a:endParaRPr lang="en-US" altLang="zh-CN" sz="2012"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012" kern="0" dirty="0" smtClean="0">
                <a:solidFill>
                  <a:srgbClr val="000000"/>
                </a:solidFill>
                <a:latin typeface="Times New Roman" pitchFamily="65" charset="-122"/>
                <a:ea typeface="宋体" pitchFamily="65" charset="-122"/>
              </a:rPr>
              <a:t>这个组织。此外</a:t>
            </a:r>
            <a:r>
              <a:rPr lang="en-US" altLang="zh-CN" sz="2012" kern="0" dirty="0" smtClean="0">
                <a:solidFill>
                  <a:srgbClr val="00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美国、加拿大和墨西哥三国于</a:t>
            </a:r>
            <a:r>
              <a:rPr lang="en-US" altLang="zh-CN" sz="2012" kern="0" dirty="0" smtClean="0">
                <a:solidFill>
                  <a:srgbClr val="000000"/>
                </a:solidFill>
                <a:latin typeface="Times New Roman" pitchFamily="65" charset="-122"/>
                <a:ea typeface="宋体" pitchFamily="65" charset="-122"/>
              </a:rPr>
              <a:t>1994</a:t>
            </a:r>
            <a:r>
              <a:rPr lang="zh-CN" altLang="en-US" sz="2012" kern="0" dirty="0" smtClean="0">
                <a:solidFill>
                  <a:srgbClr val="000000"/>
                </a:solidFill>
                <a:latin typeface="Times New Roman" pitchFamily="65" charset="-122"/>
                <a:ea typeface="宋体" pitchFamily="65" charset="-122"/>
              </a:rPr>
              <a:t>年成立了北美自</a:t>
            </a:r>
            <a:r>
              <a:rPr lang="zh-CN" altLang="en-US" sz="2400" dirty="0" smtClean="0"/>
              <a:t/>
            </a:r>
            <a:br>
              <a:rPr lang="zh-CN" altLang="en-US" sz="2400" dirty="0" smtClean="0"/>
            </a:br>
            <a:r>
              <a:rPr lang="zh-CN" altLang="en-US" sz="2012" kern="0" dirty="0" smtClean="0">
                <a:solidFill>
                  <a:srgbClr val="000000"/>
                </a:solidFill>
                <a:latin typeface="Times New Roman" pitchFamily="65" charset="-122"/>
                <a:ea typeface="宋体" pitchFamily="65" charset="-122"/>
              </a:rPr>
              <a:t>由贸易区。</a:t>
            </a:r>
            <a:endParaRPr lang="zh-CN" altLang="en-US" sz="2400" dirty="0" smtClean="0"/>
          </a:p>
          <a:p>
            <a:pPr eaLnBrk="0" latinLnBrk="1" hangingPunct="0">
              <a:lnSpc>
                <a:spcPct val="150000"/>
              </a:lnSpc>
            </a:pPr>
            <a:r>
              <a:rPr lang="zh-CN" altLang="en-US" sz="2012" b="1" kern="0" dirty="0" smtClean="0">
                <a:solidFill>
                  <a:srgbClr val="000000"/>
                </a:solidFill>
                <a:latin typeface="Times New Roman" pitchFamily="65" charset="-122"/>
                <a:ea typeface="宋体" pitchFamily="65" charset="-122"/>
              </a:rPr>
              <a:t>二、世界经济的全球化趋势</a:t>
            </a:r>
            <a:endParaRPr lang="zh-CN" altLang="en-US" sz="2400" b="1" dirty="0" smtClean="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1.条件</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(1)新航路开辟以来,世界各民族、各地区的经济联系增多。工业革命</a:t>
            </a:r>
            <a:r>
              <a:rPr dirty="0"/>
              <a:t/>
            </a:r>
            <a:br>
              <a:rPr dirty="0"/>
            </a:br>
            <a:r>
              <a:rPr lang="zh-CN" altLang="en-US" sz="2012" kern="0" dirty="0" smtClean="0">
                <a:solidFill>
                  <a:srgbClr val="000000"/>
                </a:solidFill>
                <a:latin typeface="Times New Roman" pitchFamily="65" charset="-122"/>
                <a:ea typeface="宋体" pitchFamily="65" charset="-122"/>
              </a:rPr>
              <a:t>后,资本主义经济迅速发展,世界市场迅速扩大。</a:t>
            </a:r>
            <a:endParaRPr lang="en-US" altLang="zh-CN" sz="2012" kern="0" dirty="0" smtClean="0">
              <a:solidFill>
                <a:srgbClr val="000000"/>
              </a:solidFill>
              <a:latin typeface="Times New Roman" pitchFamily="65" charset="-122"/>
              <a:ea typeface="宋体" pitchFamily="65" charset="-122"/>
            </a:endParaRPr>
          </a:p>
          <a:p>
            <a:pPr eaLnBrk="0" latinLnBrk="1" hangingPunct="0">
              <a:lnSpc>
                <a:spcPct val="150000"/>
              </a:lnSpc>
            </a:pPr>
            <a:r>
              <a:rPr lang="en-US" altLang="zh-CN" sz="2010" kern="0" dirty="0" smtClean="0">
                <a:solidFill>
                  <a:srgbClr val="000000"/>
                </a:solidFill>
                <a:latin typeface="Times New Roman" pitchFamily="65" charset="-122"/>
                <a:ea typeface="宋体" pitchFamily="65" charset="-122"/>
              </a:rPr>
              <a:t>(2)20</a:t>
            </a:r>
            <a:r>
              <a:rPr lang="zh-CN" altLang="en-US" sz="2010" kern="0" dirty="0" smtClean="0">
                <a:solidFill>
                  <a:srgbClr val="000000"/>
                </a:solidFill>
                <a:latin typeface="Times New Roman" pitchFamily="65" charset="-122"/>
                <a:ea typeface="宋体" pitchFamily="65" charset="-122"/>
              </a:rPr>
              <a:t>世纪</a:t>
            </a:r>
            <a:r>
              <a:rPr lang="en-US" altLang="zh-CN" sz="2010" kern="0" dirty="0" smtClean="0">
                <a:solidFill>
                  <a:srgbClr val="000000"/>
                </a:solidFill>
                <a:latin typeface="Times New Roman" pitchFamily="65" charset="-122"/>
                <a:ea typeface="宋体" pitchFamily="65" charset="-122"/>
              </a:rPr>
              <a:t>90</a:t>
            </a:r>
            <a:r>
              <a:rPr lang="zh-CN" altLang="en-US" sz="2010" kern="0" dirty="0" smtClean="0">
                <a:solidFill>
                  <a:srgbClr val="000000"/>
                </a:solidFill>
                <a:latin typeface="Times New Roman" pitchFamily="65" charset="-122"/>
                <a:ea typeface="宋体" pitchFamily="65" charset="-122"/>
              </a:rPr>
              <a:t>年代以来</a:t>
            </a:r>
            <a:r>
              <a:rPr lang="en-US" altLang="zh-CN" sz="2010" kern="0" dirty="0" smtClean="0">
                <a:solidFill>
                  <a:srgbClr val="000000"/>
                </a:solidFill>
                <a:latin typeface="Times New Roman" pitchFamily="65" charset="-122"/>
                <a:ea typeface="宋体" pitchFamily="65" charset="-122"/>
              </a:rPr>
              <a:t>,</a:t>
            </a:r>
            <a:r>
              <a:rPr lang="zh-CN" altLang="en-US" sz="2010" kern="0" dirty="0" smtClean="0">
                <a:solidFill>
                  <a:srgbClr val="000000"/>
                </a:solidFill>
                <a:latin typeface="Times New Roman" pitchFamily="65" charset="-122"/>
                <a:ea typeface="宋体" pitchFamily="65" charset="-122"/>
              </a:rPr>
              <a:t>信息技术发展</a:t>
            </a:r>
            <a:r>
              <a:rPr lang="en-US" altLang="zh-CN" sz="2010" kern="0" dirty="0" smtClean="0">
                <a:solidFill>
                  <a:srgbClr val="000000"/>
                </a:solidFill>
                <a:latin typeface="Times New Roman" pitchFamily="65" charset="-122"/>
                <a:ea typeface="宋体" pitchFamily="65" charset="-122"/>
              </a:rPr>
              <a:t>,</a:t>
            </a:r>
            <a:r>
              <a:rPr lang="zh-CN" altLang="en-US" sz="2010" kern="0" dirty="0" smtClean="0">
                <a:solidFill>
                  <a:srgbClr val="000000"/>
                </a:solidFill>
                <a:latin typeface="Times New Roman" pitchFamily="65" charset="-122"/>
                <a:ea typeface="宋体" pitchFamily="65" charset="-122"/>
              </a:rPr>
              <a:t>密切了世界各地的联系。</a:t>
            </a:r>
            <a:endParaRPr lang="zh-CN" altLang="en-US" sz="2010" dirty="0" smtClean="0"/>
          </a:p>
          <a:p>
            <a:pPr eaLnBrk="0" latinLnBrk="1" hangingPunct="0">
              <a:lnSpc>
                <a:spcPct val="150000"/>
              </a:lnSpc>
            </a:pPr>
            <a:r>
              <a:rPr lang="en-US" altLang="zh-CN" sz="2010" kern="0" dirty="0" smtClean="0">
                <a:solidFill>
                  <a:srgbClr val="000000"/>
                </a:solidFill>
                <a:latin typeface="Times New Roman" pitchFamily="65" charset="-122"/>
                <a:ea typeface="宋体" pitchFamily="65" charset="-122"/>
              </a:rPr>
              <a:t>(3)⑤</a:t>
            </a:r>
            <a:r>
              <a:rPr lang="zh-CN" altLang="en-US" sz="2010" u="sng" kern="0" dirty="0" smtClean="0">
                <a:solidFill>
                  <a:srgbClr val="FF0000"/>
                </a:solidFill>
                <a:latin typeface="Times New Roman" pitchFamily="65" charset="-122"/>
                <a:ea typeface="宋体" pitchFamily="65" charset="-122"/>
              </a:rPr>
              <a:t>　跨国公司    </a:t>
            </a:r>
            <a:r>
              <a:rPr lang="zh-CN" altLang="en-US" sz="2010" kern="0" dirty="0" smtClean="0">
                <a:solidFill>
                  <a:srgbClr val="000000"/>
                </a:solidFill>
                <a:latin typeface="Times New Roman" pitchFamily="65" charset="-122"/>
                <a:ea typeface="宋体" pitchFamily="65" charset="-122"/>
              </a:rPr>
              <a:t>和各种国际组织成为强有力的推动者。</a:t>
            </a:r>
            <a:endParaRPr lang="zh-CN" altLang="en-US" sz="2010" dirty="0" smtClean="0"/>
          </a:p>
          <a:p>
            <a:pPr marL="0" indent="0" eaLnBrk="0" latinLnBrk="1" hangingPunct="0">
              <a:lnSpc>
                <a:spcPct val="150000"/>
              </a:lnSpc>
              <a:spcBef>
                <a:spcPts val="0"/>
              </a:spcBef>
              <a:buNone/>
            </a:pPr>
            <a:endParaRPr lang="zh-CN" altLang="en-US" b="1" dirty="0"/>
          </a:p>
        </p:txBody>
      </p:sp>
      <p:grpSp>
        <p:nvGrpSpPr>
          <p:cNvPr id="3" name="组合 16"/>
          <p:cNvGrpSpPr/>
          <p:nvPr/>
        </p:nvGrpSpPr>
        <p:grpSpPr bwMode="auto">
          <a:xfrm>
            <a:off x="1096566" y="5465068"/>
            <a:ext cx="1497310" cy="339091"/>
            <a:chOff x="4881562" y="2969419"/>
            <a:chExt cx="783432" cy="219075"/>
          </a:xfrm>
        </p:grpSpPr>
        <p:sp>
          <p:nvSpPr>
            <p:cNvPr id="4"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5"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715889"/>
          </a:xfrm>
          <a:prstGeom prst="rect">
            <a:avLst/>
          </a:prstGeom>
          <a:noFill/>
        </p:spPr>
        <p:txBody>
          <a:bodyPr wrap="square" lIns="0" tIns="0" rIns="0" bIns="0" rtlCol="0">
            <a:spAutoFit/>
          </a:bodyPr>
          <a:lstStyle/>
          <a:p>
            <a:pPr eaLnBrk="0" latinLnBrk="1" hangingPunct="0">
              <a:lnSpc>
                <a:spcPct val="150000"/>
              </a:lnSpc>
            </a:pPr>
            <a:r>
              <a:rPr lang="en-US" altLang="zh-CN" sz="2012" kern="0" dirty="0" smtClean="0">
                <a:solidFill>
                  <a:srgbClr val="000000"/>
                </a:solidFill>
                <a:latin typeface="Times New Roman" pitchFamily="65" charset="-122"/>
                <a:ea typeface="宋体" pitchFamily="65" charset="-122"/>
              </a:rPr>
              <a:t>(4)⑥</a:t>
            </a:r>
            <a:r>
              <a:rPr lang="zh-CN" altLang="en-US" sz="2012" u="sng" kern="0" dirty="0" smtClean="0">
                <a:solidFill>
                  <a:srgbClr val="FF0000"/>
                </a:solidFill>
                <a:latin typeface="Times New Roman" pitchFamily="65" charset="-122"/>
                <a:ea typeface="宋体" pitchFamily="65" charset="-122"/>
              </a:rPr>
              <a:t>　两极格局    </a:t>
            </a:r>
            <a:r>
              <a:rPr lang="zh-CN" altLang="en-US" sz="2012" kern="0" dirty="0" smtClean="0">
                <a:solidFill>
                  <a:srgbClr val="000000"/>
                </a:solidFill>
                <a:latin typeface="Times New Roman" pitchFamily="65" charset="-122"/>
                <a:ea typeface="宋体" pitchFamily="65" charset="-122"/>
              </a:rPr>
              <a:t>的瓦解</a:t>
            </a:r>
            <a:r>
              <a:rPr lang="en-US" altLang="zh-CN" sz="2012" kern="0" dirty="0" smtClean="0">
                <a:solidFill>
                  <a:srgbClr val="00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为经济全球化扫清了障碍。</a:t>
            </a:r>
            <a:endParaRPr lang="zh-CN" altLang="en-US" sz="2400" dirty="0" smtClean="0"/>
          </a:p>
          <a:p>
            <a:pPr eaLnBrk="0" latinLnBrk="1" hangingPunct="0">
              <a:lnSpc>
                <a:spcPct val="150000"/>
              </a:lnSpc>
            </a:pPr>
            <a:r>
              <a:rPr lang="en-US" altLang="zh-CN" sz="2012" kern="0" dirty="0" smtClean="0">
                <a:solidFill>
                  <a:srgbClr val="000000"/>
                </a:solidFill>
                <a:latin typeface="Times New Roman" pitchFamily="65" charset="-122"/>
                <a:ea typeface="宋体" pitchFamily="65" charset="-122"/>
              </a:rPr>
              <a:t>(5)</a:t>
            </a:r>
            <a:r>
              <a:rPr lang="zh-CN" altLang="en-US" sz="2012" kern="0" dirty="0" smtClean="0">
                <a:solidFill>
                  <a:srgbClr val="000000"/>
                </a:solidFill>
                <a:latin typeface="Times New Roman" pitchFamily="65" charset="-122"/>
                <a:ea typeface="宋体" pitchFamily="65" charset="-122"/>
              </a:rPr>
              <a:t>大多数国家推行⑦</a:t>
            </a:r>
            <a:r>
              <a:rPr lang="zh-CN" altLang="en-US" sz="2012" u="sng" kern="0" dirty="0" smtClean="0">
                <a:solidFill>
                  <a:srgbClr val="FF0000"/>
                </a:solidFill>
                <a:latin typeface="Times New Roman" pitchFamily="65" charset="-122"/>
                <a:ea typeface="宋体" pitchFamily="65" charset="-122"/>
              </a:rPr>
              <a:t>　市场经济    </a:t>
            </a:r>
            <a:r>
              <a:rPr lang="zh-CN" altLang="en-US" sz="2012" kern="0" dirty="0" smtClean="0">
                <a:solidFill>
                  <a:srgbClr val="000000"/>
                </a:solidFill>
                <a:latin typeface="Times New Roman" pitchFamily="65" charset="-122"/>
                <a:ea typeface="宋体" pitchFamily="65" charset="-122"/>
              </a:rPr>
              <a:t>体制</a:t>
            </a:r>
            <a:r>
              <a:rPr lang="en-US" altLang="zh-CN" sz="2012" kern="0" dirty="0" smtClean="0">
                <a:solidFill>
                  <a:srgbClr val="00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推动了全球化的发展。</a:t>
            </a:r>
            <a:endParaRPr lang="zh-CN" altLang="en-US" sz="2400" dirty="0" smtClean="0"/>
          </a:p>
          <a:p>
            <a:pPr eaLnBrk="0" latinLnBrk="1" hangingPunct="0">
              <a:lnSpc>
                <a:spcPct val="150000"/>
              </a:lnSpc>
            </a:pPr>
            <a:r>
              <a:rPr lang="en-US" altLang="zh-CN" sz="2012" b="1" kern="0" dirty="0" smtClean="0">
                <a:solidFill>
                  <a:srgbClr val="000000"/>
                </a:solidFill>
                <a:latin typeface="Times New Roman" pitchFamily="65" charset="-122"/>
                <a:ea typeface="宋体" pitchFamily="65" charset="-122"/>
              </a:rPr>
              <a:t>2.</a:t>
            </a:r>
            <a:r>
              <a:rPr lang="zh-CN" altLang="en-US" sz="2012" b="1" kern="0" dirty="0" smtClean="0">
                <a:solidFill>
                  <a:srgbClr val="000000"/>
                </a:solidFill>
                <a:latin typeface="Times New Roman" pitchFamily="65" charset="-122"/>
                <a:ea typeface="宋体" pitchFamily="65" charset="-122"/>
              </a:rPr>
              <a:t>评价</a:t>
            </a:r>
            <a:endParaRPr lang="zh-CN" altLang="en-US" sz="2400" b="1" dirty="0" smtClean="0"/>
          </a:p>
          <a:p>
            <a:pPr eaLnBrk="0" latinLnBrk="1" hangingPunct="0">
              <a:lnSpc>
                <a:spcPct val="150000"/>
              </a:lnSpc>
            </a:pPr>
            <a:r>
              <a:rPr lang="en-US" altLang="zh-CN" sz="2012" kern="0" dirty="0" smtClean="0">
                <a:solidFill>
                  <a:srgbClr val="000000"/>
                </a:solidFill>
                <a:latin typeface="Times New Roman" pitchFamily="65" charset="-122"/>
                <a:ea typeface="宋体" pitchFamily="65" charset="-122"/>
              </a:rPr>
              <a:t>(1)</a:t>
            </a:r>
            <a:r>
              <a:rPr lang="zh-CN" altLang="en-US" sz="2012" u="sng" kern="0" dirty="0" smtClean="0">
                <a:solidFill>
                  <a:srgbClr val="000000"/>
                </a:solidFill>
                <a:latin typeface="Times New Roman" pitchFamily="65" charset="-122"/>
                <a:ea typeface="宋体" pitchFamily="65" charset="-122"/>
              </a:rPr>
              <a:t>经济全球化是一把“双刃剑”</a:t>
            </a:r>
            <a:r>
              <a:rPr lang="en-US" altLang="zh-CN" sz="2012" u="sng" kern="0" dirty="0" smtClean="0">
                <a:solidFill>
                  <a:srgbClr val="000000"/>
                </a:solidFill>
                <a:latin typeface="Times New Roman" pitchFamily="65" charset="-122"/>
                <a:ea typeface="宋体" pitchFamily="65" charset="-122"/>
              </a:rPr>
              <a:t>,</a:t>
            </a:r>
            <a:r>
              <a:rPr lang="zh-CN" altLang="en-US" sz="2012" u="sng" kern="0" dirty="0" smtClean="0">
                <a:solidFill>
                  <a:srgbClr val="000000"/>
                </a:solidFill>
                <a:latin typeface="Times New Roman" pitchFamily="65" charset="-122"/>
                <a:ea typeface="宋体" pitchFamily="65" charset="-122"/>
              </a:rPr>
              <a:t>既加速了世界经济的发展</a:t>
            </a:r>
            <a:r>
              <a:rPr lang="en-US" altLang="zh-CN" sz="2012" u="sng" kern="0" dirty="0" smtClean="0">
                <a:solidFill>
                  <a:srgbClr val="000000"/>
                </a:solidFill>
                <a:latin typeface="Times New Roman" pitchFamily="65" charset="-122"/>
                <a:ea typeface="宋体" pitchFamily="65" charset="-122"/>
              </a:rPr>
              <a:t>,</a:t>
            </a:r>
            <a:r>
              <a:rPr lang="zh-CN" altLang="en-US" sz="2012" u="sng" kern="0" dirty="0" smtClean="0">
                <a:solidFill>
                  <a:srgbClr val="000000"/>
                </a:solidFill>
                <a:latin typeface="Times New Roman" pitchFamily="65" charset="-122"/>
                <a:ea typeface="宋体" pitchFamily="65" charset="-122"/>
              </a:rPr>
              <a:t>也造成了</a:t>
            </a:r>
            <a:r>
              <a:rPr lang="zh-CN" altLang="en-US" sz="2400" dirty="0" smtClean="0"/>
              <a:t/>
            </a:r>
            <a:br>
              <a:rPr lang="zh-CN" altLang="en-US" sz="2400" dirty="0" smtClean="0"/>
            </a:br>
            <a:r>
              <a:rPr lang="zh-CN" altLang="en-US" sz="2012" u="sng" kern="0" dirty="0" smtClean="0">
                <a:solidFill>
                  <a:srgbClr val="000000"/>
                </a:solidFill>
                <a:latin typeface="Times New Roman" pitchFamily="65" charset="-122"/>
                <a:ea typeface="宋体" pitchFamily="65" charset="-122"/>
              </a:rPr>
              <a:t>全球竞争中的利益失衡。</a:t>
            </a:r>
            <a:endParaRPr lang="zh-CN" altLang="en-US" sz="2400" dirty="0" smtClean="0"/>
          </a:p>
          <a:p>
            <a:pPr eaLnBrk="0" latinLnBrk="1" hangingPunct="0">
              <a:lnSpc>
                <a:spcPct val="150000"/>
              </a:lnSpc>
            </a:pPr>
            <a:r>
              <a:rPr lang="en-US" altLang="zh-CN" sz="2012" kern="0" dirty="0" smtClean="0">
                <a:solidFill>
                  <a:srgbClr val="000000"/>
                </a:solidFill>
                <a:latin typeface="Times New Roman" pitchFamily="65" charset="-122"/>
                <a:ea typeface="宋体" pitchFamily="65" charset="-122"/>
              </a:rPr>
              <a:t>(2)</a:t>
            </a:r>
            <a:r>
              <a:rPr lang="zh-CN" altLang="en-US" sz="2012" u="sng" kern="0" dirty="0" smtClean="0">
                <a:solidFill>
                  <a:srgbClr val="000000"/>
                </a:solidFill>
                <a:latin typeface="Times New Roman" pitchFamily="65" charset="-122"/>
                <a:ea typeface="宋体" pitchFamily="65" charset="-122"/>
              </a:rPr>
              <a:t>发达国家成为最大受益者。</a:t>
            </a:r>
            <a:endParaRPr lang="zh-CN" altLang="en-US" sz="2400" dirty="0" smtClean="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(3)发展中国家处于劣势和被动的地位,应在积极主动的参与中谋求发展。</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3.世界贸易组织的建立</a:t>
            </a:r>
            <a:endParaRPr lang="zh-CN" altLang="en-US" b="1" dirty="0"/>
          </a:p>
        </p:txBody>
      </p:sp>
      <p:graphicFrame>
        <p:nvGraphicFramePr>
          <p:cNvPr id="3" name="表格 2"/>
          <p:cNvGraphicFramePr>
            <a:graphicFrameLocks noGrp="1"/>
          </p:cNvGraphicFramePr>
          <p:nvPr/>
        </p:nvGraphicFramePr>
        <p:xfrm>
          <a:off x="540000" y="4850125"/>
          <a:ext cx="7740000" cy="1234440"/>
        </p:xfrm>
        <a:graphic>
          <a:graphicData uri="http://schemas.openxmlformats.org/drawingml/2006/table">
            <a:tbl>
              <a:tblPr/>
              <a:tblGrid>
                <a:gridCol w="863648"/>
                <a:gridCol w="6876352"/>
              </a:tblGrid>
              <a:tr h="37332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原因</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关贸总协定是一个临时适用的多边贸易协定,存在很多弊端</a:t>
                      </a:r>
                    </a:p>
                  </a:txBody>
                  <a:tcPr marL="45720" marR="45720"/>
                </a:tc>
              </a:tr>
              <a:tr h="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时间</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⑧</a:t>
                      </a:r>
                      <a:r>
                        <a:rPr lang="zh-CN" altLang="en-US" sz="1400" u="sng" kern="0" dirty="0" smtClean="0">
                          <a:solidFill>
                            <a:srgbClr val="FF0000"/>
                          </a:solidFill>
                          <a:latin typeface="Times New Roman" pitchFamily="65" charset="-122"/>
                          <a:ea typeface="宋体" pitchFamily="65" charset="-122"/>
                        </a:rPr>
                        <a:t>　1995    </a:t>
                      </a:r>
                      <a:r>
                        <a:rPr lang="zh-CN" altLang="en-US" sz="1400" kern="0" dirty="0" smtClean="0">
                          <a:solidFill>
                            <a:srgbClr val="000000"/>
                          </a:solidFill>
                          <a:latin typeface="Times New Roman" pitchFamily="65" charset="-122"/>
                          <a:ea typeface="宋体" pitchFamily="65" charset="-122"/>
                        </a:rPr>
                        <a:t>年</a:t>
                      </a:r>
                    </a:p>
                  </a:txBody>
                  <a:tcPr marL="45720" marR="45720"/>
                </a:tc>
              </a:tr>
              <a:tr h="189493">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作用</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促进了世界贸易的发展,</a:t>
                      </a:r>
                      <a:r>
                        <a:rPr lang="zh-CN" altLang="en-US" sz="1400" u="sng" kern="0" dirty="0" smtClean="0">
                          <a:solidFill>
                            <a:srgbClr val="000000"/>
                          </a:solidFill>
                          <a:latin typeface="Times New Roman" pitchFamily="65" charset="-122"/>
                          <a:ea typeface="宋体" pitchFamily="65" charset="-122"/>
                        </a:rPr>
                        <a:t>标志着规范化和法制化的世界贸易体系开始建立起来</a:t>
                      </a:r>
                    </a:p>
                  </a:txBody>
                  <a:tcPr marL="45720" marR="45720"/>
                </a:tc>
              </a:tr>
            </a:tbl>
          </a:graphicData>
        </a:graphic>
      </p:graphicFrame>
      <p:grpSp>
        <p:nvGrpSpPr>
          <p:cNvPr id="4" name="组合 16"/>
          <p:cNvGrpSpPr/>
          <p:nvPr/>
        </p:nvGrpSpPr>
        <p:grpSpPr bwMode="auto">
          <a:xfrm>
            <a:off x="1092374" y="1144588"/>
            <a:ext cx="1554460" cy="339091"/>
            <a:chOff x="4881562" y="2969419"/>
            <a:chExt cx="783432" cy="219075"/>
          </a:xfrm>
        </p:grpSpPr>
        <p:sp>
          <p:nvSpPr>
            <p:cNvPr id="5"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6"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grpSp>
        <p:nvGrpSpPr>
          <p:cNvPr id="7" name="组合 16"/>
          <p:cNvGrpSpPr/>
          <p:nvPr/>
        </p:nvGrpSpPr>
        <p:grpSpPr bwMode="auto">
          <a:xfrm>
            <a:off x="2909466" y="1620069"/>
            <a:ext cx="1518518" cy="339091"/>
            <a:chOff x="4881562" y="2969419"/>
            <a:chExt cx="783432" cy="219075"/>
          </a:xfrm>
        </p:grpSpPr>
        <p:sp>
          <p:nvSpPr>
            <p:cNvPr id="8"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9"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grpSp>
        <p:nvGrpSpPr>
          <p:cNvPr id="13" name="组合 16"/>
          <p:cNvGrpSpPr/>
          <p:nvPr/>
        </p:nvGrpSpPr>
        <p:grpSpPr bwMode="auto">
          <a:xfrm>
            <a:off x="4473704" y="5364485"/>
            <a:ext cx="738748" cy="248033"/>
            <a:chOff x="4881562" y="2969419"/>
            <a:chExt cx="783432" cy="219075"/>
          </a:xfrm>
        </p:grpSpPr>
        <p:sp>
          <p:nvSpPr>
            <p:cNvPr id="14"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15"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nodeType="clickEffect">
                                  <p:stCondLst>
                                    <p:cond delay="0"/>
                                  </p:stCondLst>
                                  <p:childTnLst>
                                    <p:animEffect transition="out" filter="wipe(down)">
                                      <p:cBhvr>
                                        <p:cTn id="16" dur="500"/>
                                        <p:tgtEl>
                                          <p:spTgt spid="13"/>
                                        </p:tgtEl>
                                      </p:cBhvr>
                                    </p:animEffect>
                                    <p:set>
                                      <p:cBhvr>
                                        <p:cTn id="17"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1093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4.中国加入世界贸易组织</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(1)加入:1986年,中国正式提出恢复关贸总协定缔约国地位的申请。</a:t>
            </a:r>
            <a:endParaRPr lang="en-US" altLang="zh-CN" sz="2012"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⑨</a:t>
            </a:r>
            <a:r>
              <a:rPr lang="zh-CN" altLang="en-US" sz="2012" u="sng" kern="0" dirty="0" smtClean="0">
                <a:solidFill>
                  <a:srgbClr val="FF0000"/>
                </a:solidFill>
                <a:latin typeface="Times New Roman" pitchFamily="65" charset="-122"/>
                <a:ea typeface="宋体" pitchFamily="65" charset="-122"/>
              </a:rPr>
              <a:t>　2001    </a:t>
            </a:r>
            <a:r>
              <a:rPr lang="zh-CN" altLang="en-US" sz="2012" kern="0" dirty="0" smtClean="0">
                <a:solidFill>
                  <a:srgbClr val="000000"/>
                </a:solidFill>
                <a:latin typeface="Times New Roman" pitchFamily="65" charset="-122"/>
                <a:ea typeface="宋体" pitchFamily="65" charset="-122"/>
              </a:rPr>
              <a:t>年,中国正式加入世界贸易组织。</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(2)影响:促进了中国和世界经济的发展与增长,有利于建立完整的世界</a:t>
            </a:r>
            <a:r>
              <a:rPr dirty="0"/>
              <a:t/>
            </a:r>
            <a:br>
              <a:rPr dirty="0"/>
            </a:br>
            <a:r>
              <a:rPr lang="zh-CN" altLang="en-US" sz="2012" kern="0" dirty="0" smtClean="0">
                <a:solidFill>
                  <a:srgbClr val="000000"/>
                </a:solidFill>
                <a:latin typeface="Times New Roman" pitchFamily="65" charset="-122"/>
                <a:ea typeface="宋体" pitchFamily="65" charset="-122"/>
              </a:rPr>
              <a:t>贸易体系;带来压力和挑战,有些产业受到冲击;中国的企业要不断提高</a:t>
            </a:r>
            <a:r>
              <a:rPr dirty="0"/>
              <a:t/>
            </a:r>
            <a:br>
              <a:rPr dirty="0"/>
            </a:br>
            <a:r>
              <a:rPr lang="zh-CN" altLang="en-US" sz="2012" kern="0" dirty="0" smtClean="0">
                <a:solidFill>
                  <a:srgbClr val="000000"/>
                </a:solidFill>
                <a:latin typeface="Times New Roman" pitchFamily="65" charset="-122"/>
                <a:ea typeface="宋体" pitchFamily="65" charset="-122"/>
              </a:rPr>
              <a:t>自身竞争力,适应新的国际经济形势。</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三、新经济</a:t>
            </a:r>
            <a:endParaRPr lang="zh-CN" altLang="en-US" b="1"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1.</a:t>
            </a:r>
            <a:r>
              <a:rPr lang="zh-CN" altLang="en-US" sz="2012" kern="0" dirty="0" smtClean="0">
                <a:solidFill>
                  <a:srgbClr val="000000"/>
                </a:solidFill>
                <a:latin typeface="Times New Roman" pitchFamily="65" charset="-122"/>
                <a:ea typeface="宋体" pitchFamily="65" charset="-122"/>
              </a:rPr>
              <a:t>产生:从20世纪90年代初开始,在经济全球化和信息技术革命的推动</a:t>
            </a:r>
            <a:r>
              <a:rPr dirty="0"/>
              <a:t/>
            </a:r>
            <a:br>
              <a:rPr dirty="0"/>
            </a:br>
            <a:r>
              <a:rPr lang="zh-CN" altLang="en-US" sz="2012" kern="0" dirty="0" smtClean="0">
                <a:solidFill>
                  <a:srgbClr val="000000"/>
                </a:solidFill>
                <a:latin typeface="Times New Roman" pitchFamily="65" charset="-122"/>
                <a:ea typeface="宋体" pitchFamily="65" charset="-122"/>
              </a:rPr>
              <a:t>下,美国经济实现了长达10年的持续增长,被称为“新经济的胜利”。</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2.</a:t>
            </a:r>
            <a:r>
              <a:rPr lang="zh-CN" altLang="en-US" sz="2012" kern="0" dirty="0" smtClean="0">
                <a:solidFill>
                  <a:srgbClr val="000000"/>
                </a:solidFill>
                <a:latin typeface="Times New Roman" pitchFamily="65" charset="-122"/>
                <a:ea typeface="宋体" pitchFamily="65" charset="-122"/>
              </a:rPr>
              <a:t>含义:在经济全球化形势下的一种以知识经济为基础、以信息技术为</a:t>
            </a:r>
            <a:r>
              <a:rPr dirty="0"/>
              <a:t/>
            </a:r>
            <a:br>
              <a:rPr dirty="0"/>
            </a:br>
            <a:r>
              <a:rPr lang="zh-CN" altLang="en-US" sz="2012" kern="0" dirty="0" smtClean="0">
                <a:solidFill>
                  <a:srgbClr val="000000"/>
                </a:solidFill>
                <a:latin typeface="Times New Roman" pitchFamily="65" charset="-122"/>
                <a:ea typeface="宋体" pitchFamily="65" charset="-122"/>
              </a:rPr>
              <a:t>主导的新的经济增长模式。</a:t>
            </a:r>
            <a:endParaRPr lang="zh-CN" altLang="en-US" dirty="0"/>
          </a:p>
        </p:txBody>
      </p:sp>
      <p:grpSp>
        <p:nvGrpSpPr>
          <p:cNvPr id="3" name="组合 16"/>
          <p:cNvGrpSpPr/>
          <p:nvPr/>
        </p:nvGrpSpPr>
        <p:grpSpPr bwMode="auto">
          <a:xfrm>
            <a:off x="760908" y="2071167"/>
            <a:ext cx="1074787" cy="339091"/>
            <a:chOff x="4881562" y="2969419"/>
            <a:chExt cx="783432" cy="219075"/>
          </a:xfrm>
        </p:grpSpPr>
        <p:sp>
          <p:nvSpPr>
            <p:cNvPr id="4"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5"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152008"/>
            <a:ext cx="8127000" cy="105522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559" kern="0" spc="1169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1.二战后世界格局的演变过程</a:t>
            </a:r>
            <a:endParaRPr lang="zh-CN" altLang="en-US" b="1" dirty="0"/>
          </a:p>
        </p:txBody>
      </p:sp>
      <p:pic>
        <p:nvPicPr>
          <p:cNvPr id="3" name="图片 3" descr="textimage1.jpeg"/>
          <p:cNvPicPr>
            <a:picLocks noChangeAspect="1"/>
          </p:cNvPicPr>
          <p:nvPr/>
        </p:nvPicPr>
        <p:blipFill>
          <a:blip r:embed="rId4" cstate="print"/>
          <a:stretch>
            <a:fillRect/>
          </a:stretch>
        </p:blipFill>
        <p:spPr>
          <a:xfrm>
            <a:off x="3934968" y="1332037"/>
            <a:ext cx="1274064" cy="382219"/>
          </a:xfrm>
          <a:prstGeom prst="rect">
            <a:avLst/>
          </a:prstGeom>
        </p:spPr>
      </p:pic>
      <p:graphicFrame>
        <p:nvGraphicFramePr>
          <p:cNvPr id="4" name="表格 2"/>
          <p:cNvGraphicFramePr>
            <a:graphicFrameLocks noGrp="1"/>
          </p:cNvGraphicFramePr>
          <p:nvPr/>
        </p:nvGraphicFramePr>
        <p:xfrm>
          <a:off x="540000" y="2326397"/>
          <a:ext cx="7740000" cy="2606040"/>
        </p:xfrm>
        <a:graphic>
          <a:graphicData uri="http://schemas.openxmlformats.org/drawingml/2006/table">
            <a:tbl>
              <a:tblPr/>
              <a:tblGrid>
                <a:gridCol w="1295696"/>
                <a:gridCol w="6444304"/>
              </a:tblGrid>
              <a:tr h="288061">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两极格局形成</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二战后到20世纪50年代中期,雅尔塔体系建立,“冷战”开始,两极格局形成</a:t>
                      </a:r>
                    </a:p>
                  </a:txBody>
                  <a:tcPr marL="45720" marR="45720"/>
                </a:tc>
              </a:tr>
              <a:tr h="60264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两极格局动摇</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20世纪70年代以来,世界格局从两极向多极化方向发展。资本主义世界美、日、西欧三足鼎立局面形成。第三世界(包括中国)兴起</a:t>
                      </a:r>
                    </a:p>
                  </a:txBody>
                  <a:tcPr marL="45720" marR="45720"/>
                </a:tc>
              </a:tr>
              <a:tr h="193622">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两极格局瓦解</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20世纪90年代初,苏联解体,雅尔塔体系瓦解,“冷战”结束,两极格局终结</a:t>
                      </a:r>
                    </a:p>
                  </a:txBody>
                  <a:tcPr marL="45720" marR="45720"/>
                </a:tc>
              </a:tr>
              <a:tr h="83196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多极化趋势</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20世纪90年代至今,世界格局呈现“一超多强”的局面。其向多极化发展的趋势不可逆转,世界形势的总趋势是走向缓和,但又呈现出缓和与紧张、和平与动荡并存的特点</a:t>
                      </a:r>
                    </a:p>
                  </a:txBody>
                  <a:tcPr marL="45720" marR="45720"/>
                </a:tc>
              </a:tr>
            </a:tbl>
          </a:graphicData>
        </a:graphic>
      </p:graphicFrame>
    </p:spTree>
    <p:custDataLst>
      <p:custData r:id="rId1"/>
    </p:custData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216548"/>
            <a:ext cx="8127000" cy="37158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2.欧洲一体化的特点</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(1)从单一经济领域扩展到多种经济领域。</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(2)从经济一体化向政治一体化方向发展。</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(3)从政府间合作到公众参与推动。</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(4)成员国规模不断扩大。</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(5)一体化程度不断加深。</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(6)开创了让渡部分国家主权建立共同管理和协调机制的区域和平发展</a:t>
            </a:r>
            <a:r>
              <a:rPr dirty="0"/>
              <a:t/>
            </a:r>
            <a:br>
              <a:rPr dirty="0"/>
            </a:br>
            <a:r>
              <a:rPr lang="zh-CN" altLang="en-US" sz="2012" kern="0" dirty="0" smtClean="0">
                <a:solidFill>
                  <a:srgbClr val="000000"/>
                </a:solidFill>
                <a:latin typeface="Times New Roman" pitchFamily="65" charset="-122"/>
                <a:ea typeface="宋体" pitchFamily="65" charset="-122"/>
              </a:rPr>
              <a:t>的新模式。</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540000" y="1524625"/>
          <a:ext cx="7740000" cy="4937760"/>
        </p:xfrm>
        <a:graphic>
          <a:graphicData uri="http://schemas.openxmlformats.org/drawingml/2006/table">
            <a:tbl>
              <a:tblPr/>
              <a:tblGrid>
                <a:gridCol w="1223688"/>
                <a:gridCol w="6516312"/>
              </a:tblGrid>
              <a:tr h="432077">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新航路的开辟和殖民扩张</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欧洲、亚洲、非洲、美洲之间建立了直接的商业联系。全球逐渐形成了以欧洲为中心的世界经济体系,人类也由此从各民族分散孤立地发展开始走向整体世界</a:t>
                      </a:r>
                    </a:p>
                  </a:txBody>
                  <a:tcPr marL="45720" marR="45720"/>
                </a:tc>
              </a:tr>
              <a:tr h="392205">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工业革命</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机器大工业为经济全球化提供了必要条件,新式交通工具(火车、轮船)的出现改变了运输条件,列强在全球范围内扩张,把一个个落后国家变成其原料产地和商品销售市场。19世纪中期,经济全球化得到初步发展</a:t>
                      </a:r>
                    </a:p>
                  </a:txBody>
                  <a:tcPr marL="45720" marR="45720"/>
                </a:tc>
              </a:tr>
              <a:tr h="555061">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第二次工业</a:t>
                      </a:r>
                      <a:endParaRPr lang="en-US" altLang="zh-CN" sz="1400" kern="0" dirty="0" smtClean="0">
                        <a:solidFill>
                          <a:srgbClr val="000000"/>
                        </a:solidFill>
                        <a:latin typeface="Times New Roman" pitchFamily="65" charset="-122"/>
                        <a:ea typeface="宋体" pitchFamily="65" charset="-122"/>
                      </a:endParaRPr>
                    </a:p>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革命</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资本主义国家在全球各地争夺商品市场、原料产地和投资场所,掀起瓜分世界的狂潮,到19世纪末,整个世界已被瓜分完毕。至此,以欧美工业国为主导的统一的世界市场形成,经济全球化进一步发展</a:t>
                      </a:r>
                    </a:p>
                  </a:txBody>
                  <a:tcPr marL="45720" marR="45720"/>
                </a:tc>
              </a:tr>
              <a:tr h="655629">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“冷战”</a:t>
                      </a:r>
                      <a:endParaRPr lang="en-US" altLang="zh-CN" sz="1400" kern="0" dirty="0" smtClean="0">
                        <a:solidFill>
                          <a:srgbClr val="000000"/>
                        </a:solidFill>
                        <a:latin typeface="Times New Roman" pitchFamily="65" charset="-122"/>
                        <a:ea typeface="宋体" pitchFamily="65" charset="-122"/>
                      </a:endParaRPr>
                    </a:p>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时期</a:t>
                      </a:r>
                    </a:p>
                  </a:txBody>
                  <a:tcPr marL="45720" marR="45720"/>
                </a:tc>
                <a:tc>
                  <a:txBody>
                    <a:bodyPr/>
                    <a:lstStyle/>
                    <a:p>
                      <a:pPr eaLnBrk="0" latinLnBrk="1" hangingPunct="0">
                        <a:lnSpc>
                          <a:spcPct val="150000"/>
                        </a:lnSpc>
                        <a:spcBef>
                          <a:spcPts val="0"/>
                        </a:spcBef>
                      </a:pPr>
                      <a:r>
                        <a:rPr lang="zh-CN" altLang="en-US" sz="1400" u="sng" kern="0" dirty="0" smtClean="0">
                          <a:solidFill>
                            <a:srgbClr val="000000"/>
                          </a:solidFill>
                          <a:latin typeface="Times New Roman" pitchFamily="65" charset="-122"/>
                          <a:ea typeface="宋体" pitchFamily="65" charset="-122"/>
                        </a:rPr>
                        <a:t>布雷顿森林体系的建立标志着以美元为中心的资本主义世界货币体系的形成。</a:t>
                      </a:r>
                      <a:r>
                        <a:rPr lang="zh-CN" altLang="en-US" sz="1400" kern="0" dirty="0" smtClean="0">
                          <a:solidFill>
                            <a:srgbClr val="000000"/>
                          </a:solidFill>
                          <a:latin typeface="Times New Roman" pitchFamily="65" charset="-122"/>
                          <a:ea typeface="宋体" pitchFamily="65" charset="-122"/>
                        </a:rPr>
                        <a:t>在1949年,苏联和一些东欧社会主义国家建立了经济互助委员会。两大经济体系的封闭性和对立性使“冷战”时期的经济全球化实际表现为“半球化”</a:t>
                      </a:r>
                    </a:p>
                  </a:txBody>
                  <a:tcPr marL="45720" marR="45720"/>
                </a:tc>
              </a:tr>
              <a:tr h="831959">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“冷战”</a:t>
                      </a:r>
                      <a:endParaRPr lang="en-US" altLang="zh-CN" sz="1400" kern="0" dirty="0" smtClean="0">
                        <a:solidFill>
                          <a:srgbClr val="000000"/>
                        </a:solidFill>
                        <a:latin typeface="Times New Roman" pitchFamily="65" charset="-122"/>
                        <a:ea typeface="宋体" pitchFamily="65" charset="-122"/>
                      </a:endParaRPr>
                    </a:p>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结束后</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“冷战”的结束为经济全球化的发展消除了障碍,科技迅速发展,新型交通和通讯方式出现,绝大多数国家实行了市场经济体制。</a:t>
                      </a:r>
                      <a:r>
                        <a:rPr lang="zh-CN" altLang="en-US" sz="1400" u="sng" kern="0" dirty="0" smtClean="0">
                          <a:solidFill>
                            <a:srgbClr val="000000"/>
                          </a:solidFill>
                          <a:latin typeface="Times New Roman" pitchFamily="65" charset="-122"/>
                          <a:ea typeface="宋体" pitchFamily="65" charset="-122"/>
                        </a:rPr>
                        <a:t>20世纪90年代以来,经济全球化得到了迅猛发展</a:t>
                      </a:r>
                    </a:p>
                  </a:txBody>
                  <a:tcPr marL="45720" marR="45720"/>
                </a:tc>
              </a:tr>
            </a:tbl>
          </a:graphicData>
        </a:graphic>
      </p:graphicFrame>
      <p:sp>
        <p:nvSpPr>
          <p:cNvPr id="3" name="矩形 2"/>
          <p:cNvSpPr/>
          <p:nvPr/>
        </p:nvSpPr>
        <p:spPr>
          <a:xfrm>
            <a:off x="539552" y="971997"/>
            <a:ext cx="3990195" cy="497637"/>
          </a:xfrm>
          <a:prstGeom prst="rect">
            <a:avLst/>
          </a:prstGeom>
        </p:spPr>
        <p:txBody>
          <a:bodyPr wrap="none">
            <a:spAutoFit/>
          </a:bodyPr>
          <a:lstStyle/>
          <a:p>
            <a:pPr eaLnBrk="0" latinLnBrk="1" hangingPunct="0">
              <a:lnSpc>
                <a:spcPct val="150000"/>
              </a:lnSpc>
            </a:pPr>
            <a:r>
              <a:rPr lang="zh-CN" altLang="en-US" sz="2010" b="1" kern="0" dirty="0" smtClean="0">
                <a:solidFill>
                  <a:srgbClr val="000000"/>
                </a:solidFill>
                <a:latin typeface="Times New Roman" pitchFamily="65" charset="-122"/>
                <a:ea typeface="宋体" pitchFamily="65" charset="-122"/>
              </a:rPr>
              <a:t>3.综合归纳经济全球化的发展历程</a:t>
            </a:r>
            <a:endParaRPr lang="zh-CN" altLang="en-US" sz="2010" b="1" dirty="0"/>
          </a:p>
        </p:txBody>
      </p:sp>
    </p:spTree>
    <p:custDataLst>
      <p:custData r:id="rId1"/>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3707904" y="1908101"/>
            <a:ext cx="1714512" cy="461665"/>
          </a:xfrm>
          <a:prstGeom prst="rect">
            <a:avLst/>
          </a:prstGeom>
          <a:noFill/>
        </p:spPr>
        <p:txBody>
          <a:bodyPr wrap="square" rtlCol="0">
            <a:spAutoFit/>
          </a:bodyPr>
          <a:lstStyle/>
          <a:p>
            <a:r>
              <a:rPr lang="zh-CN" altLang="en-US" sz="2400" b="1" dirty="0" smtClean="0"/>
              <a:t>考点</a:t>
            </a:r>
            <a:r>
              <a:rPr lang="zh-CN" altLang="en-US" sz="2400" b="1" dirty="0"/>
              <a:t>清单</a:t>
            </a:r>
          </a:p>
        </p:txBody>
      </p:sp>
      <p:pic>
        <p:nvPicPr>
          <p:cNvPr id="7169" name="Picture 1" descr="E:\静\2018\图书出版\53A\PPT课件\未标题-2-03.png"/>
          <p:cNvPicPr>
            <a:picLocks noChangeAspect="1" noChangeArrowheads="1"/>
          </p:cNvPicPr>
          <p:nvPr/>
        </p:nvPicPr>
        <p:blipFill>
          <a:blip r:embed="rId3" cstate="print"/>
          <a:srcRect/>
          <a:stretch>
            <a:fillRect/>
          </a:stretch>
        </p:blipFill>
        <p:spPr bwMode="auto">
          <a:xfrm>
            <a:off x="3143240" y="934230"/>
            <a:ext cx="2770187" cy="414337"/>
          </a:xfrm>
          <a:prstGeom prst="rect">
            <a:avLst/>
          </a:prstGeom>
          <a:noFill/>
        </p:spPr>
      </p:pic>
      <p:sp>
        <p:nvSpPr>
          <p:cNvPr id="8" name="TextBox 2"/>
          <p:cNvSpPr txBox="1"/>
          <p:nvPr/>
        </p:nvSpPr>
        <p:spPr>
          <a:xfrm>
            <a:off x="755576" y="1404045"/>
            <a:ext cx="8127000" cy="498470"/>
          </a:xfrm>
          <a:prstGeom prst="rect">
            <a:avLst/>
          </a:prstGeom>
          <a:noFill/>
        </p:spPr>
        <p:txBody>
          <a:bodyPr wrap="square" lIns="0" tIns="0" rIns="0" bIns="0" rtlCol="0">
            <a:spAutoFit/>
          </a:bodyPr>
          <a:lstStyle/>
          <a:p>
            <a:pPr eaLnBrk="0" latinLnBrk="1" hangingPunct="0">
              <a:lnSpc>
                <a:spcPct val="150000"/>
              </a:lnSpc>
            </a:pPr>
            <a:r>
              <a:rPr lang="zh-CN" altLang="en-US" sz="2559" kern="0" spc="11690" dirty="0" smtClean="0">
                <a:solidFill>
                  <a:srgbClr val="000000"/>
                </a:solidFill>
                <a:latin typeface="Times New Roman" pitchFamily="65" charset="-122"/>
                <a:ea typeface="宋体" pitchFamily="65" charset="-122"/>
              </a:rPr>
              <a:t> </a:t>
            </a:r>
            <a:r>
              <a:rPr lang="zh-CN" altLang="en-US" sz="2200" b="1" kern="0" dirty="0" smtClean="0">
                <a:solidFill>
                  <a:srgbClr val="000000"/>
                </a:solidFill>
                <a:latin typeface="黑体" pitchFamily="2" charset="-122"/>
                <a:ea typeface="黑体" pitchFamily="2" charset="-122"/>
              </a:rPr>
              <a:t>考点一　跨世纪的世界格局</a:t>
            </a:r>
          </a:p>
        </p:txBody>
      </p:sp>
      <p:pic>
        <p:nvPicPr>
          <p:cNvPr id="9" name="图片 3" descr="textimage0.jpeg"/>
          <p:cNvPicPr>
            <a:picLocks noChangeAspect="1"/>
          </p:cNvPicPr>
          <p:nvPr/>
        </p:nvPicPr>
        <p:blipFill>
          <a:blip r:embed="rId4" cstate="print"/>
          <a:stretch>
            <a:fillRect/>
          </a:stretch>
        </p:blipFill>
        <p:spPr>
          <a:xfrm>
            <a:off x="3934968" y="2389978"/>
            <a:ext cx="1274064" cy="382219"/>
          </a:xfrm>
          <a:prstGeom prst="rect">
            <a:avLst/>
          </a:prstGeom>
        </p:spPr>
      </p:pic>
      <p:sp>
        <p:nvSpPr>
          <p:cNvPr id="6" name="TextBox 2"/>
          <p:cNvSpPr txBox="1"/>
          <p:nvPr/>
        </p:nvSpPr>
        <p:spPr>
          <a:xfrm>
            <a:off x="540000" y="2844205"/>
            <a:ext cx="8127000" cy="278691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1.东欧剧变和苏联解体</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(1)戈尔巴乔夫改革:以①</a:t>
            </a:r>
            <a:r>
              <a:rPr lang="zh-CN" altLang="en-US" sz="2012" kern="0" dirty="0" smtClean="0">
                <a:solidFill>
                  <a:srgbClr val="FF0000"/>
                </a:solidFill>
                <a:latin typeface="Times New Roman" pitchFamily="65" charset="-122"/>
                <a:ea typeface="宋体" pitchFamily="65" charset="-122"/>
              </a:rPr>
              <a:t>“</a:t>
            </a:r>
            <a:r>
              <a:rPr lang="zh-CN" altLang="en-US" sz="2012" u="sng" kern="0" dirty="0" smtClean="0">
                <a:solidFill>
                  <a:srgbClr val="FF0000"/>
                </a:solidFill>
                <a:latin typeface="Times New Roman" pitchFamily="65" charset="-122"/>
                <a:ea typeface="宋体" pitchFamily="65" charset="-122"/>
              </a:rPr>
              <a:t>　人道的民主的社会主义    </a:t>
            </a:r>
            <a:r>
              <a:rPr lang="zh-CN" altLang="en-US" sz="2012" kern="0" dirty="0" smtClean="0">
                <a:solidFill>
                  <a:srgbClr val="FF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取代科学社</a:t>
            </a:r>
            <a:r>
              <a:rPr dirty="0"/>
              <a:t/>
            </a:r>
            <a:br>
              <a:rPr dirty="0"/>
            </a:br>
            <a:r>
              <a:rPr lang="zh-CN" altLang="en-US" sz="2012" kern="0" dirty="0" smtClean="0">
                <a:solidFill>
                  <a:srgbClr val="000000"/>
                </a:solidFill>
                <a:latin typeface="Times New Roman" pitchFamily="65" charset="-122"/>
                <a:ea typeface="宋体" pitchFamily="65" charset="-122"/>
              </a:rPr>
              <a:t>会主义,提倡所谓②</a:t>
            </a:r>
            <a:r>
              <a:rPr lang="zh-CN" altLang="en-US" sz="2012" kern="0" dirty="0" smtClean="0">
                <a:solidFill>
                  <a:srgbClr val="FF0000"/>
                </a:solidFill>
                <a:latin typeface="Times New Roman" pitchFamily="65" charset="-122"/>
                <a:ea typeface="宋体" pitchFamily="65" charset="-122"/>
              </a:rPr>
              <a:t>“</a:t>
            </a:r>
            <a:r>
              <a:rPr lang="zh-CN" altLang="en-US" sz="2012" u="sng" kern="0" dirty="0" smtClean="0">
                <a:solidFill>
                  <a:srgbClr val="FF0000"/>
                </a:solidFill>
                <a:latin typeface="Times New Roman" pitchFamily="65" charset="-122"/>
                <a:ea typeface="宋体" pitchFamily="65" charset="-122"/>
              </a:rPr>
              <a:t>　民主化    </a:t>
            </a:r>
            <a:r>
              <a:rPr lang="zh-CN" altLang="en-US" sz="2012" kern="0" dirty="0" smtClean="0">
                <a:solidFill>
                  <a:srgbClr val="FF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和“公开性”。</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(2)东欧剧变:自20世纪80年代后期起,东欧各国的执政党纷纷丧失政权,</a:t>
            </a:r>
            <a:r>
              <a:rPr dirty="0"/>
              <a:t/>
            </a:r>
            <a:br>
              <a:rPr dirty="0"/>
            </a:br>
            <a:r>
              <a:rPr lang="zh-CN" altLang="en-US" sz="2012" kern="0" dirty="0" smtClean="0">
                <a:solidFill>
                  <a:srgbClr val="000000"/>
                </a:solidFill>
                <a:latin typeface="Times New Roman" pitchFamily="65" charset="-122"/>
                <a:ea typeface="宋体" pitchFamily="65" charset="-122"/>
              </a:rPr>
              <a:t>③</a:t>
            </a:r>
            <a:r>
              <a:rPr lang="zh-CN" altLang="en-US" sz="2012" u="sng" kern="0" dirty="0" smtClean="0">
                <a:solidFill>
                  <a:srgbClr val="FF0000"/>
                </a:solidFill>
                <a:latin typeface="Times New Roman" pitchFamily="65" charset="-122"/>
                <a:ea typeface="宋体" pitchFamily="65" charset="-122"/>
              </a:rPr>
              <a:t>　社会制度    </a:t>
            </a:r>
            <a:r>
              <a:rPr lang="zh-CN" altLang="en-US" sz="2012" kern="0" dirty="0" smtClean="0">
                <a:solidFill>
                  <a:srgbClr val="000000"/>
                </a:solidFill>
                <a:latin typeface="Times New Roman" pitchFamily="65" charset="-122"/>
                <a:ea typeface="宋体" pitchFamily="65" charset="-122"/>
              </a:rPr>
              <a:t>发生根本变化。1989年,④</a:t>
            </a:r>
            <a:r>
              <a:rPr lang="zh-CN" altLang="en-US" sz="2012" u="sng" kern="0" dirty="0" smtClean="0">
                <a:solidFill>
                  <a:srgbClr val="FF0000"/>
                </a:solidFill>
                <a:latin typeface="Times New Roman" pitchFamily="65" charset="-122"/>
                <a:ea typeface="宋体" pitchFamily="65" charset="-122"/>
              </a:rPr>
              <a:t>　波兰    </a:t>
            </a:r>
            <a:r>
              <a:rPr lang="zh-CN" altLang="en-US" sz="2012" kern="0" dirty="0" smtClean="0">
                <a:solidFill>
                  <a:srgbClr val="000000"/>
                </a:solidFill>
                <a:latin typeface="Times New Roman" pitchFamily="65" charset="-122"/>
                <a:ea typeface="宋体" pitchFamily="65" charset="-122"/>
              </a:rPr>
              <a:t>成为第一个发生剧</a:t>
            </a:r>
            <a:r>
              <a:rPr dirty="0"/>
              <a:t/>
            </a:r>
            <a:br>
              <a:rPr dirty="0"/>
            </a:br>
            <a:r>
              <a:rPr lang="zh-CN" altLang="en-US" sz="2012" kern="0" dirty="0" smtClean="0">
                <a:solidFill>
                  <a:srgbClr val="000000"/>
                </a:solidFill>
                <a:latin typeface="Times New Roman" pitchFamily="65" charset="-122"/>
                <a:ea typeface="宋体" pitchFamily="65" charset="-122"/>
              </a:rPr>
              <a:t>变的东欧国家。同年,柏林墙拆除,1990年德国统一。</a:t>
            </a:r>
            <a:endParaRPr lang="zh-CN" altLang="en-US" dirty="0"/>
          </a:p>
        </p:txBody>
      </p:sp>
      <p:grpSp>
        <p:nvGrpSpPr>
          <p:cNvPr id="7" name="组合 16"/>
          <p:cNvGrpSpPr/>
          <p:nvPr/>
        </p:nvGrpSpPr>
        <p:grpSpPr bwMode="auto">
          <a:xfrm>
            <a:off x="3279030" y="3393593"/>
            <a:ext cx="3381201" cy="339091"/>
            <a:chOff x="4881562" y="2969419"/>
            <a:chExt cx="783432" cy="219075"/>
          </a:xfrm>
        </p:grpSpPr>
        <p:sp>
          <p:nvSpPr>
            <p:cNvPr id="10"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11"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grpSp>
        <p:nvGrpSpPr>
          <p:cNvPr id="12" name="组合 16"/>
          <p:cNvGrpSpPr/>
          <p:nvPr/>
        </p:nvGrpSpPr>
        <p:grpSpPr bwMode="auto">
          <a:xfrm>
            <a:off x="2724175" y="3842792"/>
            <a:ext cx="1622276" cy="339091"/>
            <a:chOff x="4881562" y="2969419"/>
            <a:chExt cx="783432" cy="219075"/>
          </a:xfrm>
        </p:grpSpPr>
        <p:sp>
          <p:nvSpPr>
            <p:cNvPr id="13"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14"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grpSp>
        <p:nvGrpSpPr>
          <p:cNvPr id="15" name="组合 16"/>
          <p:cNvGrpSpPr/>
          <p:nvPr/>
        </p:nvGrpSpPr>
        <p:grpSpPr bwMode="auto">
          <a:xfrm>
            <a:off x="779958" y="4740796"/>
            <a:ext cx="1559793" cy="339091"/>
            <a:chOff x="4881562" y="2969419"/>
            <a:chExt cx="783432" cy="219075"/>
          </a:xfrm>
        </p:grpSpPr>
        <p:sp>
          <p:nvSpPr>
            <p:cNvPr id="16"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17"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grpSp>
        <p:nvGrpSpPr>
          <p:cNvPr id="18" name="组合 16"/>
          <p:cNvGrpSpPr/>
          <p:nvPr/>
        </p:nvGrpSpPr>
        <p:grpSpPr bwMode="auto">
          <a:xfrm>
            <a:off x="5225405" y="4750321"/>
            <a:ext cx="1002779" cy="339091"/>
            <a:chOff x="4881562" y="2969419"/>
            <a:chExt cx="783432" cy="219075"/>
          </a:xfrm>
        </p:grpSpPr>
        <p:sp>
          <p:nvSpPr>
            <p:cNvPr id="19"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20"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nodeType="clickEffect">
                                  <p:stCondLst>
                                    <p:cond delay="0"/>
                                  </p:stCondLst>
                                  <p:childTnLst>
                                    <p:animEffect transition="out" filter="wipe(down)">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nodeType="clickEffect">
                                  <p:stCondLst>
                                    <p:cond delay="0"/>
                                  </p:stCondLst>
                                  <p:childTnLst>
                                    <p:animEffect transition="out" filter="wipe(down)">
                                      <p:cBhvr>
                                        <p:cTn id="16" dur="500"/>
                                        <p:tgtEl>
                                          <p:spTgt spid="15"/>
                                        </p:tgtEl>
                                      </p:cBhvr>
                                    </p:animEffect>
                                    <p:set>
                                      <p:cBhvr>
                                        <p:cTn id="17" dur="1" fill="hold">
                                          <p:stCondLst>
                                            <p:cond delay="499"/>
                                          </p:stCondLst>
                                        </p:cTn>
                                        <p:tgtEl>
                                          <p:spTgt spid="15"/>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nodeType="clickEffect">
                                  <p:stCondLst>
                                    <p:cond delay="0"/>
                                  </p:stCondLst>
                                  <p:childTnLst>
                                    <p:animEffect transition="out" filter="wipe(down)">
                                      <p:cBhvr>
                                        <p:cTn id="21" dur="500"/>
                                        <p:tgtEl>
                                          <p:spTgt spid="18"/>
                                        </p:tgtEl>
                                      </p:cBhvr>
                                    </p:animEffect>
                                    <p:set>
                                      <p:cBhvr>
                                        <p:cTn id="22"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295688"/>
            <a:ext cx="8127000" cy="464486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(3)苏联解体:1990年,苏共放弃领导地位,实行多党制。⑤</a:t>
            </a:r>
            <a:r>
              <a:rPr lang="zh-CN" altLang="en-US" sz="2012" u="sng" kern="0" dirty="0" smtClean="0">
                <a:solidFill>
                  <a:srgbClr val="FF0000"/>
                </a:solidFill>
                <a:latin typeface="Times New Roman" pitchFamily="65" charset="-122"/>
                <a:ea typeface="宋体" pitchFamily="65" charset="-122"/>
              </a:rPr>
              <a:t>　1991    </a:t>
            </a:r>
            <a:r>
              <a:rPr lang="zh-CN" altLang="en-US" sz="2012" kern="0" dirty="0" smtClean="0">
                <a:solidFill>
                  <a:srgbClr val="000000"/>
                </a:solidFill>
                <a:latin typeface="Times New Roman" pitchFamily="65" charset="-122"/>
                <a:ea typeface="宋体" pitchFamily="65" charset="-122"/>
              </a:rPr>
              <a:t>年底,</a:t>
            </a:r>
            <a:r>
              <a:rPr dirty="0"/>
              <a:t/>
            </a:r>
            <a:br>
              <a:rPr dirty="0"/>
            </a:br>
            <a:r>
              <a:rPr lang="zh-CN" altLang="en-US" sz="2012" kern="0" dirty="0" smtClean="0">
                <a:solidFill>
                  <a:srgbClr val="000000"/>
                </a:solidFill>
                <a:latin typeface="Times New Roman" pitchFamily="65" charset="-122"/>
                <a:ea typeface="宋体" pitchFamily="65" charset="-122"/>
              </a:rPr>
              <a:t>俄罗斯等11个苏联加盟共和国的领导人宣布成立独立国家联合体,苏联</a:t>
            </a:r>
            <a:r>
              <a:rPr dirty="0"/>
              <a:t/>
            </a:r>
            <a:br>
              <a:rPr dirty="0"/>
            </a:br>
            <a:r>
              <a:rPr lang="zh-CN" altLang="en-US" sz="2012" kern="0" dirty="0" smtClean="0">
                <a:solidFill>
                  <a:srgbClr val="000000"/>
                </a:solidFill>
                <a:latin typeface="Times New Roman" pitchFamily="65" charset="-122"/>
                <a:ea typeface="宋体" pitchFamily="65" charset="-122"/>
              </a:rPr>
              <a:t>解体,⑥</a:t>
            </a:r>
            <a:r>
              <a:rPr lang="zh-CN" altLang="en-US" sz="2012" u="sng" kern="0" dirty="0" smtClean="0">
                <a:solidFill>
                  <a:srgbClr val="FF0000"/>
                </a:solidFill>
                <a:latin typeface="Times New Roman" pitchFamily="65" charset="-122"/>
                <a:ea typeface="宋体" pitchFamily="65" charset="-122"/>
              </a:rPr>
              <a:t>　两极格局    </a:t>
            </a:r>
            <a:r>
              <a:rPr lang="zh-CN" altLang="en-US" sz="2012" kern="0" dirty="0" smtClean="0">
                <a:solidFill>
                  <a:srgbClr val="000000"/>
                </a:solidFill>
                <a:latin typeface="Times New Roman" pitchFamily="65" charset="-122"/>
                <a:ea typeface="宋体" pitchFamily="65" charset="-122"/>
              </a:rPr>
              <a:t>瓦解。</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2.和平与动荡并存</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(1)“冷战”结束后,矛盾、冲突不断,美国试图独霸全球,不断插手别国</a:t>
            </a:r>
            <a:r>
              <a:rPr dirty="0"/>
              <a:t/>
            </a:r>
            <a:br>
              <a:rPr dirty="0"/>
            </a:br>
            <a:r>
              <a:rPr lang="zh-CN" altLang="en-US" sz="2012" kern="0" dirty="0" smtClean="0">
                <a:solidFill>
                  <a:srgbClr val="000000"/>
                </a:solidFill>
                <a:latin typeface="Times New Roman" pitchFamily="65" charset="-122"/>
                <a:ea typeface="宋体" pitchFamily="65" charset="-122"/>
              </a:rPr>
              <a:t>事务和地区争端。</a:t>
            </a:r>
            <a:r>
              <a:rPr lang="zh-CN" altLang="en-US" sz="2012" u="sng" kern="0" dirty="0" smtClean="0">
                <a:solidFill>
                  <a:srgbClr val="000000"/>
                </a:solidFill>
                <a:latin typeface="Times New Roman" pitchFamily="65" charset="-122"/>
                <a:ea typeface="宋体" pitchFamily="65" charset="-122"/>
              </a:rPr>
              <a:t>世界形势出现了缓和与紧张、和平与动荡并存的局</a:t>
            </a:r>
            <a:r>
              <a:rPr dirty="0"/>
              <a:t/>
            </a:r>
            <a:br>
              <a:rPr dirty="0"/>
            </a:br>
            <a:r>
              <a:rPr lang="zh-CN" altLang="en-US" sz="2012" u="sng" kern="0" dirty="0" smtClean="0">
                <a:solidFill>
                  <a:srgbClr val="000000"/>
                </a:solidFill>
                <a:latin typeface="Times New Roman" pitchFamily="65" charset="-122"/>
                <a:ea typeface="宋体" pitchFamily="65" charset="-122"/>
              </a:rPr>
              <a:t>面</a:t>
            </a:r>
            <a:r>
              <a:rPr lang="zh-CN" altLang="en-US" sz="2012"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(2)1999年,以美国为首的北约打着⑦</a:t>
            </a:r>
            <a:r>
              <a:rPr lang="zh-CN" altLang="en-US" sz="2012" kern="0" dirty="0" smtClean="0">
                <a:solidFill>
                  <a:srgbClr val="FF0000"/>
                </a:solidFill>
                <a:latin typeface="Times New Roman" pitchFamily="65" charset="-122"/>
                <a:ea typeface="宋体" pitchFamily="65" charset="-122"/>
              </a:rPr>
              <a:t>“</a:t>
            </a:r>
            <a:r>
              <a:rPr lang="zh-CN" altLang="en-US" sz="2012" u="sng" kern="0" dirty="0" smtClean="0">
                <a:solidFill>
                  <a:srgbClr val="FF0000"/>
                </a:solidFill>
                <a:latin typeface="Times New Roman" pitchFamily="65" charset="-122"/>
                <a:ea typeface="宋体" pitchFamily="65" charset="-122"/>
              </a:rPr>
              <a:t>　人权高于主权    </a:t>
            </a:r>
            <a:r>
              <a:rPr lang="zh-CN" altLang="en-US" sz="2012" kern="0" dirty="0" smtClean="0">
                <a:solidFill>
                  <a:srgbClr val="FF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的旗号,对</a:t>
            </a:r>
            <a:r>
              <a:rPr dirty="0"/>
              <a:t/>
            </a:r>
            <a:br>
              <a:rPr dirty="0"/>
            </a:br>
            <a:r>
              <a:rPr lang="zh-CN" altLang="en-US" sz="2012" kern="0" dirty="0" smtClean="0">
                <a:solidFill>
                  <a:srgbClr val="000000"/>
                </a:solidFill>
                <a:latin typeface="Times New Roman" pitchFamily="65" charset="-122"/>
                <a:ea typeface="宋体" pitchFamily="65" charset="-122"/>
              </a:rPr>
              <a:t>南联盟狂轰滥炸。这是北约在没有联合国安理会授权的情况下对南斯</a:t>
            </a:r>
            <a:r>
              <a:rPr dirty="0"/>
              <a:t/>
            </a:r>
            <a:br>
              <a:rPr dirty="0"/>
            </a:br>
            <a:r>
              <a:rPr lang="zh-CN" altLang="en-US" sz="2012" kern="0" dirty="0" smtClean="0">
                <a:solidFill>
                  <a:srgbClr val="000000"/>
                </a:solidFill>
                <a:latin typeface="Times New Roman" pitchFamily="65" charset="-122"/>
                <a:ea typeface="宋体" pitchFamily="65" charset="-122"/>
              </a:rPr>
              <a:t>拉夫动武,也是北约成立50年来第一次进攻一个主权国家。</a:t>
            </a:r>
            <a:endParaRPr lang="zh-CN" altLang="en-US" dirty="0"/>
          </a:p>
        </p:txBody>
      </p:sp>
      <p:grpSp>
        <p:nvGrpSpPr>
          <p:cNvPr id="3" name="组合 16"/>
          <p:cNvGrpSpPr/>
          <p:nvPr/>
        </p:nvGrpSpPr>
        <p:grpSpPr bwMode="auto">
          <a:xfrm>
            <a:off x="6684615" y="1356420"/>
            <a:ext cx="983729" cy="339091"/>
            <a:chOff x="4881562" y="2969419"/>
            <a:chExt cx="783432" cy="219075"/>
          </a:xfrm>
        </p:grpSpPr>
        <p:sp>
          <p:nvSpPr>
            <p:cNvPr id="4"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5"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grpSp>
        <p:nvGrpSpPr>
          <p:cNvPr id="6" name="组合 16"/>
          <p:cNvGrpSpPr/>
          <p:nvPr/>
        </p:nvGrpSpPr>
        <p:grpSpPr bwMode="auto">
          <a:xfrm>
            <a:off x="1365548" y="2282999"/>
            <a:ext cx="1478260" cy="339091"/>
            <a:chOff x="4881562" y="2969419"/>
            <a:chExt cx="783432" cy="219075"/>
          </a:xfrm>
        </p:grpSpPr>
        <p:sp>
          <p:nvSpPr>
            <p:cNvPr id="7"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8"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grpSp>
        <p:nvGrpSpPr>
          <p:cNvPr id="9" name="组合 16"/>
          <p:cNvGrpSpPr/>
          <p:nvPr/>
        </p:nvGrpSpPr>
        <p:grpSpPr bwMode="auto">
          <a:xfrm>
            <a:off x="4427980" y="4572397"/>
            <a:ext cx="2577432" cy="339091"/>
            <a:chOff x="4881562" y="2969419"/>
            <a:chExt cx="801198" cy="219075"/>
          </a:xfrm>
        </p:grpSpPr>
        <p:sp>
          <p:nvSpPr>
            <p:cNvPr id="10" name="矩形 13"/>
            <p:cNvSpPr>
              <a:spLocks noChangeArrowheads="1"/>
            </p:cNvSpPr>
            <p:nvPr/>
          </p:nvSpPr>
          <p:spPr bwMode="auto">
            <a:xfrm>
              <a:off x="4899329" y="2969419"/>
              <a:ext cx="783431" cy="219075"/>
            </a:xfrm>
            <a:prstGeom prst="rect">
              <a:avLst/>
            </a:prstGeom>
            <a:solidFill>
              <a:schemeClr val="bg1"/>
            </a:solidFill>
            <a:ln w="9525" algn="ctr">
              <a:noFill/>
              <a:round/>
            </a:ln>
          </p:spPr>
          <p:txBody>
            <a:bodyPr/>
            <a:lstStyle/>
            <a:p>
              <a:endParaRPr lang="zh-CN" altLang="en-US"/>
            </a:p>
          </p:txBody>
        </p:sp>
        <p:cxnSp>
          <p:nvCxnSpPr>
            <p:cNvPr id="11"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216548"/>
            <a:ext cx="8127000" cy="3715889"/>
          </a:xfrm>
          <a:prstGeom prst="rect">
            <a:avLst/>
          </a:prstGeom>
          <a:noFill/>
        </p:spPr>
        <p:txBody>
          <a:bodyPr wrap="square" lIns="0" tIns="0" rIns="0" bIns="0" rtlCol="0">
            <a:spAutoFit/>
          </a:bodyPr>
          <a:lstStyle/>
          <a:p>
            <a:pPr eaLnBrk="0" latinLnBrk="1" hangingPunct="0">
              <a:lnSpc>
                <a:spcPct val="150000"/>
              </a:lnSpc>
            </a:pPr>
            <a:r>
              <a:rPr lang="zh-CN" altLang="en-US" sz="2012" kern="0" dirty="0" smtClean="0">
                <a:solidFill>
                  <a:srgbClr val="000000"/>
                </a:solidFill>
                <a:latin typeface="Times New Roman" pitchFamily="65" charset="-122"/>
                <a:ea typeface="宋体" pitchFamily="65" charset="-122"/>
              </a:rPr>
              <a:t>(3)国际恐怖主义呈现泛滥趋势。2001年9月11日,恐怖分子制造“9·11”事件,各国加强反恐斗争。</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3.多极化趋势的加强</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(1)美国极力构筑以自己为主导的单极世界。欧盟、日本、俄罗斯、中</a:t>
            </a:r>
            <a:r>
              <a:rPr dirty="0"/>
              <a:t/>
            </a:r>
            <a:br>
              <a:rPr dirty="0"/>
            </a:br>
            <a:r>
              <a:rPr lang="zh-CN" altLang="en-US" sz="2012" kern="0" dirty="0" smtClean="0">
                <a:solidFill>
                  <a:srgbClr val="000000"/>
                </a:solidFill>
                <a:latin typeface="Times New Roman" pitchFamily="65" charset="-122"/>
                <a:ea typeface="宋体" pitchFamily="65" charset="-122"/>
              </a:rPr>
              <a:t>国主张推进多极化格局。</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(2)当今世界呈现出⑧</a:t>
            </a:r>
            <a:r>
              <a:rPr lang="zh-CN" altLang="en-US" sz="2012" kern="0" dirty="0" smtClean="0">
                <a:solidFill>
                  <a:srgbClr val="FF0000"/>
                </a:solidFill>
                <a:latin typeface="Times New Roman" pitchFamily="65" charset="-122"/>
                <a:ea typeface="宋体" pitchFamily="65" charset="-122"/>
              </a:rPr>
              <a:t>“</a:t>
            </a:r>
            <a:r>
              <a:rPr lang="zh-CN" altLang="en-US" sz="2012" u="sng" kern="0" dirty="0" smtClean="0">
                <a:solidFill>
                  <a:srgbClr val="FF0000"/>
                </a:solidFill>
                <a:latin typeface="Times New Roman" pitchFamily="65" charset="-122"/>
                <a:ea typeface="宋体" pitchFamily="65" charset="-122"/>
              </a:rPr>
              <a:t>　一超多强    </a:t>
            </a:r>
            <a:r>
              <a:rPr lang="zh-CN" altLang="en-US" sz="2012" kern="0" dirty="0" smtClean="0">
                <a:solidFill>
                  <a:srgbClr val="FF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的局面,多极化趋势进一步发</a:t>
            </a:r>
            <a:r>
              <a:rPr dirty="0"/>
              <a:t/>
            </a:r>
            <a:br>
              <a:rPr dirty="0"/>
            </a:br>
            <a:r>
              <a:rPr lang="zh-CN" altLang="en-US" sz="2012" kern="0" dirty="0" smtClean="0">
                <a:solidFill>
                  <a:srgbClr val="000000"/>
                </a:solidFill>
                <a:latin typeface="Times New Roman" pitchFamily="65" charset="-122"/>
                <a:ea typeface="宋体" pitchFamily="65" charset="-122"/>
              </a:rPr>
              <a:t>展。</a:t>
            </a:r>
            <a:r>
              <a:rPr lang="zh-CN" altLang="en-US" sz="2012" u="sng" kern="0" dirty="0" smtClean="0">
                <a:solidFill>
                  <a:srgbClr val="000000"/>
                </a:solidFill>
                <a:latin typeface="Times New Roman" pitchFamily="65" charset="-122"/>
                <a:ea typeface="宋体" pitchFamily="65" charset="-122"/>
              </a:rPr>
              <a:t>世界格局的多极化只是一个发展趋势,多极化格局的形成,将是一</a:t>
            </a:r>
            <a:r>
              <a:rPr dirty="0"/>
              <a:t/>
            </a:r>
            <a:br>
              <a:rPr dirty="0"/>
            </a:br>
            <a:r>
              <a:rPr lang="zh-CN" altLang="en-US" sz="2012" u="sng" kern="0" dirty="0" smtClean="0">
                <a:solidFill>
                  <a:srgbClr val="000000"/>
                </a:solidFill>
                <a:latin typeface="Times New Roman" pitchFamily="65" charset="-122"/>
                <a:ea typeface="宋体" pitchFamily="65" charset="-122"/>
              </a:rPr>
              <a:t>个漫长而复杂的过程</a:t>
            </a:r>
            <a:r>
              <a:rPr lang="zh-CN" altLang="en-US" sz="2012" kern="0" dirty="0" smtClean="0">
                <a:solidFill>
                  <a:srgbClr val="000000"/>
                </a:solidFill>
                <a:latin typeface="Times New Roman" pitchFamily="65" charset="-122"/>
                <a:ea typeface="宋体" pitchFamily="65" charset="-122"/>
              </a:rPr>
              <a:t>。</a:t>
            </a:r>
            <a:endParaRPr lang="zh-CN" altLang="en-US" dirty="0"/>
          </a:p>
        </p:txBody>
      </p:sp>
      <p:grpSp>
        <p:nvGrpSpPr>
          <p:cNvPr id="3" name="组合 16"/>
          <p:cNvGrpSpPr/>
          <p:nvPr/>
        </p:nvGrpSpPr>
        <p:grpSpPr bwMode="auto">
          <a:xfrm>
            <a:off x="2915816" y="3583335"/>
            <a:ext cx="1971650" cy="339091"/>
            <a:chOff x="4881562" y="2969419"/>
            <a:chExt cx="783432" cy="219075"/>
          </a:xfrm>
        </p:grpSpPr>
        <p:sp>
          <p:nvSpPr>
            <p:cNvPr id="4"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5"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611560" y="874281"/>
            <a:ext cx="8127000" cy="3759234"/>
          </a:xfrm>
          <a:prstGeom prst="rect">
            <a:avLst/>
          </a:prstGeom>
          <a:noFill/>
        </p:spPr>
        <p:txBody>
          <a:bodyPr wrap="square" lIns="0" tIns="0" rIns="0" bIns="0" rtlCol="0">
            <a:spAutoFit/>
          </a:bodyPr>
          <a:lstStyle/>
          <a:p>
            <a:pPr marL="0" indent="0" algn="ctr" eaLnBrk="0" latinLnBrk="1" hangingPunct="0">
              <a:lnSpc>
                <a:spcPct val="150000"/>
              </a:lnSpc>
              <a:spcBef>
                <a:spcPts val="0"/>
              </a:spcBef>
              <a:buNone/>
            </a:pPr>
            <a:r>
              <a:rPr lang="zh-CN" altLang="en-US" sz="2200" b="1" kern="0" dirty="0" smtClean="0">
                <a:solidFill>
                  <a:srgbClr val="000000"/>
                </a:solidFill>
                <a:latin typeface="黑体" pitchFamily="2" charset="-122"/>
                <a:ea typeface="黑体" pitchFamily="2" charset="-122"/>
              </a:rPr>
              <a:t>考点二　经济区域化与全球化</a:t>
            </a:r>
            <a:endParaRPr lang="zh-CN" altLang="en-US" sz="2200" b="1" dirty="0">
              <a:latin typeface="黑体" pitchFamily="2" charset="-122"/>
              <a:ea typeface="黑体" pitchFamily="2" charset="-122"/>
            </a:endParaRPr>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一、世界经济的区域集团化</a:t>
            </a:r>
            <a:endParaRPr lang="zh-CN" altLang="en-US" b="1"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1.欧洲联盟</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(1)1992年,欧共体成员国正式签署《欧洲联盟条约》,目标是建立欧洲</a:t>
            </a:r>
            <a:r>
              <a:rPr dirty="0"/>
              <a:t/>
            </a:r>
            <a:br>
              <a:rPr dirty="0"/>
            </a:br>
            <a:r>
              <a:rPr lang="zh-CN" altLang="en-US" sz="2012" kern="0" dirty="0" smtClean="0">
                <a:solidFill>
                  <a:srgbClr val="000000"/>
                </a:solidFill>
                <a:latin typeface="Times New Roman" pitchFamily="65" charset="-122"/>
                <a:ea typeface="宋体" pitchFamily="65" charset="-122"/>
              </a:rPr>
              <a:t>经济货币联盟和欧洲政治联盟。①</a:t>
            </a:r>
            <a:r>
              <a:rPr lang="zh-CN" altLang="en-US" sz="2012" u="sng" kern="0" dirty="0" smtClean="0">
                <a:solidFill>
                  <a:srgbClr val="FF0000"/>
                </a:solidFill>
                <a:latin typeface="Times New Roman" pitchFamily="65" charset="-122"/>
                <a:ea typeface="宋体" pitchFamily="65" charset="-122"/>
              </a:rPr>
              <a:t>　1993    </a:t>
            </a:r>
            <a:r>
              <a:rPr lang="zh-CN" altLang="en-US" sz="2012" kern="0" dirty="0" smtClean="0">
                <a:solidFill>
                  <a:srgbClr val="000000"/>
                </a:solidFill>
                <a:latin typeface="Times New Roman" pitchFamily="65" charset="-122"/>
                <a:ea typeface="宋体" pitchFamily="65" charset="-122"/>
              </a:rPr>
              <a:t>年,欧洲联盟的成立,标志</a:t>
            </a:r>
            <a:r>
              <a:rPr dirty="0"/>
              <a:t/>
            </a:r>
            <a:br>
              <a:rPr dirty="0"/>
            </a:br>
            <a:r>
              <a:rPr lang="zh-CN" altLang="en-US" sz="2012" kern="0" dirty="0" smtClean="0">
                <a:solidFill>
                  <a:srgbClr val="000000"/>
                </a:solidFill>
                <a:latin typeface="Times New Roman" pitchFamily="65" charset="-122"/>
                <a:ea typeface="宋体" pitchFamily="65" charset="-122"/>
              </a:rPr>
              <a:t>着欧共体从经济实体向②</a:t>
            </a:r>
            <a:r>
              <a:rPr lang="zh-CN" altLang="en-US" sz="2012" u="sng" kern="0" dirty="0" smtClean="0">
                <a:solidFill>
                  <a:srgbClr val="FF0000"/>
                </a:solidFill>
                <a:latin typeface="Times New Roman" pitchFamily="65" charset="-122"/>
                <a:ea typeface="宋体" pitchFamily="65" charset="-122"/>
              </a:rPr>
              <a:t>　经济政治    </a:t>
            </a:r>
            <a:r>
              <a:rPr lang="zh-CN" altLang="en-US" sz="2012" kern="0" dirty="0" smtClean="0">
                <a:solidFill>
                  <a:srgbClr val="000000"/>
                </a:solidFill>
                <a:latin typeface="Times New Roman" pitchFamily="65" charset="-122"/>
                <a:ea typeface="宋体" pitchFamily="65" charset="-122"/>
              </a:rPr>
              <a:t>实体过渡。1999年,欧元问世。</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(2)欧盟成为当今世界经济格局中的重要力量。</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2.北美自由贸易区</a:t>
            </a:r>
            <a:endParaRPr lang="zh-CN" altLang="en-US" b="1" dirty="0"/>
          </a:p>
        </p:txBody>
      </p:sp>
      <p:graphicFrame>
        <p:nvGraphicFramePr>
          <p:cNvPr id="3" name="表格 2"/>
          <p:cNvGraphicFramePr>
            <a:graphicFrameLocks noGrp="1"/>
          </p:cNvGraphicFramePr>
          <p:nvPr/>
        </p:nvGraphicFramePr>
        <p:xfrm>
          <a:off x="611560" y="4568433"/>
          <a:ext cx="7740000" cy="1965960"/>
        </p:xfrm>
        <a:graphic>
          <a:graphicData uri="http://schemas.openxmlformats.org/drawingml/2006/table">
            <a:tbl>
              <a:tblPr/>
              <a:tblGrid>
                <a:gridCol w="1007664"/>
                <a:gridCol w="6732336"/>
              </a:tblGrid>
              <a:tr h="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目的</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应对来自欧洲和日本的挑战</a:t>
                      </a:r>
                    </a:p>
                  </a:txBody>
                  <a:tcPr marL="45720" marR="45720"/>
                </a:tc>
              </a:tr>
              <a:tr h="442801">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成立</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1992年,美国与加拿大、墨西哥签订《北美自由贸易协定》。③</a:t>
                      </a:r>
                      <a:r>
                        <a:rPr lang="zh-CN" altLang="en-US" sz="1400" u="sng" kern="0" dirty="0" smtClean="0">
                          <a:solidFill>
                            <a:srgbClr val="FF0000"/>
                          </a:solidFill>
                          <a:latin typeface="Times New Roman" pitchFamily="65" charset="-122"/>
                          <a:ea typeface="宋体" pitchFamily="65" charset="-122"/>
                        </a:rPr>
                        <a:t>　1994    </a:t>
                      </a:r>
                      <a:r>
                        <a:rPr lang="zh-CN" altLang="en-US" sz="1400" kern="0" dirty="0" smtClean="0">
                          <a:solidFill>
                            <a:srgbClr val="000000"/>
                          </a:solidFill>
                          <a:latin typeface="Times New Roman" pitchFamily="65" charset="-122"/>
                          <a:ea typeface="宋体" pitchFamily="65" charset="-122"/>
                        </a:rPr>
                        <a:t>年,北美自由贸易区正式成立</a:t>
                      </a:r>
                    </a:p>
                  </a:txBody>
                  <a:tcPr marL="45720" marR="45720"/>
                </a:tc>
              </a:tr>
              <a:tr h="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内容</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逐步取消关税及其他贸易壁垒,实现商品、劳务、资本等的自由流通</a:t>
                      </a:r>
                    </a:p>
                  </a:txBody>
                  <a:tcPr marL="45720" marR="45720"/>
                </a:tc>
              </a:tr>
              <a:tr h="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作用</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加强了三国之间的经济合作和交往,促进了这一地区的经济增长</a:t>
                      </a:r>
                    </a:p>
                  </a:txBody>
                  <a:tcPr marL="45720" marR="45720"/>
                </a:tc>
              </a:tr>
            </a:tbl>
          </a:graphicData>
        </a:graphic>
      </p:graphicFrame>
      <p:grpSp>
        <p:nvGrpSpPr>
          <p:cNvPr id="4" name="组合 16"/>
          <p:cNvGrpSpPr/>
          <p:nvPr/>
        </p:nvGrpSpPr>
        <p:grpSpPr bwMode="auto">
          <a:xfrm>
            <a:off x="4448175" y="2829347"/>
            <a:ext cx="1008112" cy="339091"/>
            <a:chOff x="4881562" y="2969419"/>
            <a:chExt cx="783432" cy="219075"/>
          </a:xfrm>
        </p:grpSpPr>
        <p:sp>
          <p:nvSpPr>
            <p:cNvPr id="5"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6"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grpSp>
        <p:nvGrpSpPr>
          <p:cNvPr id="7" name="组合 16"/>
          <p:cNvGrpSpPr/>
          <p:nvPr/>
        </p:nvGrpSpPr>
        <p:grpSpPr bwMode="auto">
          <a:xfrm>
            <a:off x="3438922" y="3278504"/>
            <a:ext cx="1493118" cy="339091"/>
            <a:chOff x="4881562" y="2969419"/>
            <a:chExt cx="783432" cy="219075"/>
          </a:xfrm>
        </p:grpSpPr>
        <p:sp>
          <p:nvSpPr>
            <p:cNvPr id="8"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9"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grpSp>
        <p:nvGrpSpPr>
          <p:cNvPr id="13" name="组合 16"/>
          <p:cNvGrpSpPr/>
          <p:nvPr/>
        </p:nvGrpSpPr>
        <p:grpSpPr bwMode="auto">
          <a:xfrm>
            <a:off x="6531074" y="5013970"/>
            <a:ext cx="705222" cy="248033"/>
            <a:chOff x="4881562" y="2969419"/>
            <a:chExt cx="783432" cy="219075"/>
          </a:xfrm>
        </p:grpSpPr>
        <p:sp>
          <p:nvSpPr>
            <p:cNvPr id="14"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15"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nodeType="clickEffect">
                                  <p:stCondLst>
                                    <p:cond delay="0"/>
                                  </p:stCondLst>
                                  <p:childTnLst>
                                    <p:animEffect transition="out" filter="wipe(down)">
                                      <p:cBhvr>
                                        <p:cTn id="16" dur="500"/>
                                        <p:tgtEl>
                                          <p:spTgt spid="13"/>
                                        </p:tgtEl>
                                      </p:cBhvr>
                                    </p:animEffect>
                                    <p:set>
                                      <p:cBhvr>
                                        <p:cTn id="17"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3.亚太经合组织</a:t>
            </a:r>
            <a:endParaRPr lang="zh-CN" altLang="en-US"/>
          </a:p>
        </p:txBody>
      </p:sp>
      <p:sp>
        <p:nvSpPr>
          <p:cNvPr id="3" name="TextBox 3"/>
          <p:cNvSpPr txBox="1"/>
          <p:nvPr/>
        </p:nvSpPr>
        <p:spPr>
          <a:xfrm>
            <a:off x="540000" y="3513672"/>
            <a:ext cx="8127000" cy="278691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教材知识补遗</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1.经济全球化的加速</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20世纪90年代以来,经济全球化的趋势大大加强,主要表现在以下几个</a:t>
            </a:r>
            <a:r>
              <a:rPr dirty="0"/>
              <a:t/>
            </a:r>
            <a:br>
              <a:rPr dirty="0"/>
            </a:br>
            <a:r>
              <a:rPr lang="zh-CN" altLang="en-US" sz="2012" kern="0" dirty="0" smtClean="0">
                <a:solidFill>
                  <a:srgbClr val="000000"/>
                </a:solidFill>
                <a:latin typeface="Times New Roman" pitchFamily="65" charset="-122"/>
                <a:ea typeface="宋体" pitchFamily="65" charset="-122"/>
              </a:rPr>
              <a:t>方面:</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第一,生产、贸易、金融等领域的全球化。20世纪90年代以来,国际贸</a:t>
            </a:r>
            <a:r>
              <a:rPr dirty="0"/>
              <a:t/>
            </a:r>
            <a:br>
              <a:rPr dirty="0"/>
            </a:br>
            <a:r>
              <a:rPr lang="zh-CN" altLang="en-US" sz="2012" kern="0" dirty="0" smtClean="0">
                <a:solidFill>
                  <a:srgbClr val="000000"/>
                </a:solidFill>
                <a:latin typeface="Times New Roman" pitchFamily="65" charset="-122"/>
                <a:ea typeface="宋体" pitchFamily="65" charset="-122"/>
              </a:rPr>
              <a:t>易的增长率高于世界经济增长率。</a:t>
            </a:r>
            <a:endParaRPr lang="zh-CN" altLang="en-US" dirty="0"/>
          </a:p>
        </p:txBody>
      </p:sp>
      <p:graphicFrame>
        <p:nvGraphicFramePr>
          <p:cNvPr id="4" name="表格 4"/>
          <p:cNvGraphicFramePr>
            <a:graphicFrameLocks noGrp="1"/>
          </p:cNvGraphicFramePr>
          <p:nvPr/>
        </p:nvGraphicFramePr>
        <p:xfrm>
          <a:off x="539552" y="1621333"/>
          <a:ext cx="7740000" cy="1654920"/>
        </p:xfrm>
        <a:graphic>
          <a:graphicData uri="http://schemas.openxmlformats.org/drawingml/2006/table">
            <a:tbl>
              <a:tblPr/>
              <a:tblGrid>
                <a:gridCol w="648072"/>
                <a:gridCol w="7091928"/>
              </a:tblGrid>
              <a:tr h="37332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成立</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④</a:t>
                      </a:r>
                      <a:r>
                        <a:rPr lang="zh-CN" altLang="en-US" sz="1400" u="sng" kern="0" dirty="0" smtClean="0">
                          <a:solidFill>
                            <a:srgbClr val="FF0000"/>
                          </a:solidFill>
                          <a:latin typeface="Times New Roman" pitchFamily="65" charset="-122"/>
                          <a:ea typeface="宋体" pitchFamily="65" charset="-122"/>
                        </a:rPr>
                        <a:t>　1989    </a:t>
                      </a:r>
                      <a:r>
                        <a:rPr lang="zh-CN" altLang="en-US" sz="1400" kern="0" dirty="0" smtClean="0">
                          <a:solidFill>
                            <a:srgbClr val="000000"/>
                          </a:solidFill>
                          <a:latin typeface="Times New Roman" pitchFamily="65" charset="-122"/>
                          <a:ea typeface="宋体" pitchFamily="65" charset="-122"/>
                        </a:rPr>
                        <a:t>年,亚太经济合作组织成立。1991年,中国正式加入该组织</a:t>
                      </a:r>
                    </a:p>
                  </a:txBody>
                  <a:tcPr marL="45720" marR="45720"/>
                </a:tc>
              </a:tr>
              <a:tr h="37332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宗旨</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相互依存,共同受益,坚持开放的多边贸易体制和减少区域内贸易壁垒</a:t>
                      </a:r>
                    </a:p>
                  </a:txBody>
                  <a:tcPr marL="45720" marR="45720"/>
                </a:tc>
              </a:tr>
              <a:tr h="83196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成果</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在贸易和投资自由化、贸易和投资便利化以及经济技术合作三个方面取得了成就;成员之间存在着文化和历史的差异,对其经济集团化的发展有一定的影响</a:t>
                      </a:r>
                    </a:p>
                  </a:txBody>
                  <a:tcPr marL="45720" marR="45720"/>
                </a:tc>
              </a:tr>
            </a:tbl>
          </a:graphicData>
        </a:graphic>
      </p:graphicFrame>
      <p:grpSp>
        <p:nvGrpSpPr>
          <p:cNvPr id="5" name="组合 16"/>
          <p:cNvGrpSpPr/>
          <p:nvPr/>
        </p:nvGrpSpPr>
        <p:grpSpPr bwMode="auto">
          <a:xfrm>
            <a:off x="1411268" y="1714937"/>
            <a:ext cx="720080" cy="248033"/>
            <a:chOff x="4881562" y="2969419"/>
            <a:chExt cx="783432" cy="219075"/>
          </a:xfrm>
        </p:grpSpPr>
        <p:sp>
          <p:nvSpPr>
            <p:cNvPr id="6"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7"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328126"/>
            <a:ext cx="8127000" cy="4180375"/>
          </a:xfrm>
          <a:prstGeom prst="rect">
            <a:avLst/>
          </a:prstGeom>
          <a:noFill/>
        </p:spPr>
        <p:txBody>
          <a:bodyPr wrap="square" lIns="0" tIns="0" rIns="0" bIns="0" rtlCol="0">
            <a:spAutoFit/>
          </a:bodyPr>
          <a:lstStyle/>
          <a:p>
            <a:pPr eaLnBrk="0" latinLnBrk="1" hangingPunct="0">
              <a:lnSpc>
                <a:spcPct val="150000"/>
              </a:lnSpc>
            </a:pPr>
            <a:r>
              <a:rPr lang="zh-CN" altLang="en-US" sz="2012" kern="0" dirty="0" smtClean="0">
                <a:solidFill>
                  <a:srgbClr val="000000"/>
                </a:solidFill>
                <a:latin typeface="Times New Roman" pitchFamily="65" charset="-122"/>
                <a:ea typeface="宋体" pitchFamily="65" charset="-122"/>
              </a:rPr>
              <a:t>第二,国际组织增多。1995年,取代关税与贸易总协定而成立的世界贸</a:t>
            </a:r>
            <a:endParaRPr lang="zh-CN" altLang="en-US" sz="2400" dirty="0" smtClean="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易组织,从制度上为全球市场的公平竞争提供了一定的保证。1976年,</a:t>
            </a:r>
            <a:r>
              <a:rPr dirty="0"/>
              <a:t/>
            </a:r>
            <a:br>
              <a:rPr dirty="0"/>
            </a:br>
            <a:r>
              <a:rPr lang="zh-CN" altLang="en-US" sz="2012" kern="0" dirty="0" smtClean="0">
                <a:solidFill>
                  <a:srgbClr val="000000"/>
                </a:solidFill>
                <a:latin typeface="Times New Roman" pitchFamily="65" charset="-122"/>
                <a:ea typeface="宋体" pitchFamily="65" charset="-122"/>
              </a:rPr>
              <a:t>美、英、法等国为了适应全球化的发展,协调经济政策,正式召开了七</a:t>
            </a:r>
            <a:r>
              <a:rPr dirty="0"/>
              <a:t/>
            </a:r>
            <a:br>
              <a:rPr dirty="0"/>
            </a:br>
            <a:r>
              <a:rPr lang="zh-CN" altLang="en-US" sz="2012" kern="0" dirty="0" smtClean="0">
                <a:solidFill>
                  <a:srgbClr val="000000"/>
                </a:solidFill>
                <a:latin typeface="Times New Roman" pitchFamily="65" charset="-122"/>
                <a:ea typeface="宋体" pitchFamily="65" charset="-122"/>
              </a:rPr>
              <a:t>国首脑会议,此后每年定期召开。1997年,由于俄罗斯的加入,被称为</a:t>
            </a:r>
            <a:r>
              <a:rPr dirty="0"/>
              <a:t/>
            </a:r>
            <a:br>
              <a:rPr dirty="0"/>
            </a:br>
            <a:r>
              <a:rPr lang="zh-CN" altLang="en-US" sz="2012" kern="0" dirty="0" smtClean="0">
                <a:solidFill>
                  <a:srgbClr val="000000"/>
                </a:solidFill>
                <a:latin typeface="Times New Roman" pitchFamily="65" charset="-122"/>
                <a:ea typeface="宋体" pitchFamily="65" charset="-122"/>
              </a:rPr>
              <a:t>“八国集团”。</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第三,全人类共同利益的形成。在现代化进程中出现了一系列重大问</a:t>
            </a:r>
            <a:r>
              <a:rPr dirty="0"/>
              <a:t/>
            </a:r>
            <a:br>
              <a:rPr dirty="0"/>
            </a:br>
            <a:r>
              <a:rPr lang="zh-CN" altLang="en-US" sz="2012" kern="0" dirty="0" smtClean="0">
                <a:solidFill>
                  <a:srgbClr val="000000"/>
                </a:solidFill>
                <a:latin typeface="Times New Roman" pitchFamily="65" charset="-122"/>
                <a:ea typeface="宋体" pitchFamily="65" charset="-122"/>
              </a:rPr>
              <a:t>题,如资源问题、环境问题、战争与和平问题。这些问题如果不能得到</a:t>
            </a:r>
            <a:r>
              <a:rPr dirty="0"/>
              <a:t/>
            </a:r>
            <a:br>
              <a:rPr dirty="0"/>
            </a:br>
            <a:r>
              <a:rPr lang="zh-CN" altLang="en-US" sz="2012" kern="0" dirty="0" smtClean="0">
                <a:solidFill>
                  <a:srgbClr val="000000"/>
                </a:solidFill>
                <a:latin typeface="Times New Roman" pitchFamily="65" charset="-122"/>
                <a:ea typeface="宋体" pitchFamily="65" charset="-122"/>
              </a:rPr>
              <a:t>很好的解决,将威胁到全人类的生存和发展。要解决这些问题,需要世</a:t>
            </a:r>
            <a:r>
              <a:rPr dirty="0"/>
              <a:t/>
            </a:r>
            <a:br>
              <a:rPr dirty="0"/>
            </a:br>
            <a:r>
              <a:rPr lang="zh-CN" altLang="en-US" sz="2012" kern="0" dirty="0" smtClean="0">
                <a:solidFill>
                  <a:srgbClr val="000000"/>
                </a:solidFill>
                <a:latin typeface="Times New Roman" pitchFamily="65" charset="-122"/>
                <a:ea typeface="宋体" pitchFamily="65" charset="-122"/>
              </a:rPr>
              <a:t>界各国共同协商。</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184110"/>
            <a:ext cx="8127000" cy="4180375"/>
          </a:xfrm>
          <a:prstGeom prst="rect">
            <a:avLst/>
          </a:prstGeom>
          <a:noFill/>
        </p:spPr>
        <p:txBody>
          <a:bodyPr wrap="square" lIns="0" tIns="0" rIns="0" bIns="0" rtlCol="0">
            <a:spAutoFit/>
          </a:bodyPr>
          <a:lstStyle/>
          <a:p>
            <a:pPr eaLnBrk="0" latinLnBrk="1" hangingPunct="0">
              <a:lnSpc>
                <a:spcPct val="150000"/>
              </a:lnSpc>
            </a:pPr>
            <a:r>
              <a:rPr lang="en-US" altLang="zh-CN" sz="2012" kern="0" dirty="0" smtClean="0">
                <a:solidFill>
                  <a:srgbClr val="000000"/>
                </a:solidFill>
                <a:latin typeface="Times New Roman" pitchFamily="65" charset="-122"/>
                <a:ea typeface="宋体" pitchFamily="65" charset="-122"/>
              </a:rPr>
              <a:t>2.</a:t>
            </a:r>
            <a:r>
              <a:rPr lang="zh-CN" altLang="en-US" sz="2012" kern="0" dirty="0" smtClean="0">
                <a:solidFill>
                  <a:srgbClr val="000000"/>
                </a:solidFill>
                <a:latin typeface="Times New Roman" pitchFamily="65" charset="-122"/>
                <a:ea typeface="宋体" pitchFamily="65" charset="-122"/>
              </a:rPr>
              <a:t>经济区域化的迅猛发展</a:t>
            </a:r>
            <a:endParaRPr lang="zh-CN" altLang="en-US" sz="2400" dirty="0" smtClean="0"/>
          </a:p>
          <a:p>
            <a:pPr eaLnBrk="0" latinLnBrk="1" hangingPunct="0">
              <a:lnSpc>
                <a:spcPct val="150000"/>
              </a:lnSpc>
            </a:pPr>
            <a:r>
              <a:rPr lang="zh-CN" altLang="en-US" sz="2012" kern="0" dirty="0" smtClean="0">
                <a:solidFill>
                  <a:srgbClr val="000000"/>
                </a:solidFill>
                <a:latin typeface="Times New Roman" pitchFamily="65" charset="-122"/>
                <a:ea typeface="宋体" pitchFamily="65" charset="-122"/>
              </a:rPr>
              <a:t>在经济全球化加速的同时</a:t>
            </a:r>
            <a:r>
              <a:rPr lang="en-US" altLang="zh-CN" sz="2012" kern="0" dirty="0" smtClean="0">
                <a:solidFill>
                  <a:srgbClr val="00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经济区域化也在迅猛发展。“冷战”结束</a:t>
            </a:r>
            <a:r>
              <a:rPr lang="zh-CN" altLang="en-US" sz="2400" dirty="0" smtClean="0"/>
              <a:t/>
            </a:r>
            <a:br>
              <a:rPr lang="zh-CN" altLang="en-US" sz="2400" dirty="0" smtClean="0"/>
            </a:br>
            <a:r>
              <a:rPr lang="zh-CN" altLang="en-US" sz="2012" kern="0" dirty="0" smtClean="0">
                <a:solidFill>
                  <a:srgbClr val="000000"/>
                </a:solidFill>
                <a:latin typeface="Times New Roman" pitchFamily="65" charset="-122"/>
                <a:ea typeface="宋体" pitchFamily="65" charset="-122"/>
              </a:rPr>
              <a:t>后</a:t>
            </a:r>
            <a:r>
              <a:rPr lang="en-US" altLang="zh-CN" sz="2012" kern="0" dirty="0" smtClean="0">
                <a:solidFill>
                  <a:srgbClr val="00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战争爆发的可能性降低</a:t>
            </a:r>
            <a:r>
              <a:rPr lang="en-US" altLang="zh-CN" sz="2012" kern="0" dirty="0" smtClean="0">
                <a:solidFill>
                  <a:srgbClr val="00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各国纷纷致力于经济的发展</a:t>
            </a:r>
            <a:r>
              <a:rPr lang="en-US" altLang="zh-CN" sz="2012" kern="0" dirty="0" smtClean="0">
                <a:solidFill>
                  <a:srgbClr val="00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重视综合国力</a:t>
            </a:r>
            <a:endParaRPr lang="zh-CN" altLang="en-US" sz="2400" dirty="0" smtClean="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的提高,把经济区域化作为实现这一目标的重要途径。经济区域化还是</a:t>
            </a:r>
            <a:r>
              <a:rPr dirty="0"/>
              <a:t/>
            </a:r>
            <a:br>
              <a:rPr dirty="0"/>
            </a:br>
            <a:r>
              <a:rPr lang="zh-CN" altLang="en-US" sz="2012" kern="0" dirty="0" smtClean="0">
                <a:solidFill>
                  <a:srgbClr val="000000"/>
                </a:solidFill>
                <a:latin typeface="Times New Roman" pitchFamily="65" charset="-122"/>
                <a:ea typeface="宋体" pitchFamily="65" charset="-122"/>
              </a:rPr>
              <a:t>世界各地相互联系越来越密切的反映,区域内的国家与地区只有在密切</a:t>
            </a:r>
            <a:r>
              <a:rPr dirty="0"/>
              <a:t/>
            </a:r>
            <a:br>
              <a:rPr dirty="0"/>
            </a:br>
            <a:r>
              <a:rPr lang="zh-CN" altLang="en-US" sz="2012" kern="0" dirty="0" smtClean="0">
                <a:solidFill>
                  <a:srgbClr val="000000"/>
                </a:solidFill>
                <a:latin typeface="Times New Roman" pitchFamily="65" charset="-122"/>
                <a:ea typeface="宋体" pitchFamily="65" charset="-122"/>
              </a:rPr>
              <a:t>联系的前提下才有可能建立分工合作关系。同时,经济区域化又是国际</a:t>
            </a:r>
            <a:r>
              <a:rPr dirty="0"/>
              <a:t/>
            </a:r>
            <a:br>
              <a:rPr dirty="0"/>
            </a:br>
            <a:r>
              <a:rPr lang="zh-CN" altLang="en-US" sz="2012" kern="0" dirty="0" smtClean="0">
                <a:solidFill>
                  <a:srgbClr val="000000"/>
                </a:solidFill>
                <a:latin typeface="Times New Roman" pitchFamily="65" charset="-122"/>
                <a:ea typeface="宋体" pitchFamily="65" charset="-122"/>
              </a:rPr>
              <a:t>竞争日趋激烈的产物,参加经济区域化的国家希望通过区域内合作加强</a:t>
            </a:r>
            <a:r>
              <a:rPr dirty="0"/>
              <a:t/>
            </a:r>
            <a:br>
              <a:rPr dirty="0"/>
            </a:br>
            <a:r>
              <a:rPr lang="zh-CN" altLang="en-US" sz="2012" kern="0" dirty="0" smtClean="0">
                <a:solidFill>
                  <a:srgbClr val="000000"/>
                </a:solidFill>
                <a:latin typeface="Times New Roman" pitchFamily="65" charset="-122"/>
                <a:ea typeface="宋体" pitchFamily="65" charset="-122"/>
              </a:rPr>
              <a:t>国际竞争能力。20世纪80年代以来,区域化突出表现在以下几个区域性</a:t>
            </a:r>
            <a:r>
              <a:rPr dirty="0"/>
              <a:t/>
            </a:r>
            <a:br>
              <a:rPr dirty="0"/>
            </a:br>
            <a:r>
              <a:rPr lang="zh-CN" altLang="en-US" sz="2012" kern="0" dirty="0" smtClean="0">
                <a:solidFill>
                  <a:srgbClr val="000000"/>
                </a:solidFill>
                <a:latin typeface="Times New Roman" pitchFamily="65" charset="-122"/>
                <a:ea typeface="宋体" pitchFamily="65" charset="-122"/>
              </a:rPr>
              <a:t>组织的建立和发展上。</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184110"/>
            <a:ext cx="8127000" cy="5108321"/>
          </a:xfrm>
          <a:prstGeom prst="rect">
            <a:avLst/>
          </a:prstGeom>
          <a:noFill/>
        </p:spPr>
        <p:txBody>
          <a:bodyPr wrap="square" lIns="0" tIns="0" rIns="0" bIns="0" rtlCol="0">
            <a:spAutoFit/>
          </a:bodyPr>
          <a:lstStyle/>
          <a:p>
            <a:pPr eaLnBrk="0" latinLnBrk="1" hangingPunct="0">
              <a:lnSpc>
                <a:spcPct val="150000"/>
              </a:lnSpc>
            </a:pPr>
            <a:r>
              <a:rPr lang="zh-CN" altLang="en-US" sz="2012" kern="0" dirty="0" smtClean="0">
                <a:solidFill>
                  <a:srgbClr val="000000"/>
                </a:solidFill>
                <a:latin typeface="Times New Roman" pitchFamily="65" charset="-122"/>
                <a:ea typeface="宋体" pitchFamily="65" charset="-122"/>
              </a:rPr>
              <a:t>欧洲共同体建立以后</a:t>
            </a:r>
            <a:r>
              <a:rPr lang="en-US" altLang="zh-CN" sz="2012" kern="0" dirty="0" smtClean="0">
                <a:solidFill>
                  <a:srgbClr val="00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成员国不断增加</a:t>
            </a:r>
            <a:r>
              <a:rPr lang="en-US" altLang="zh-CN" sz="2012" kern="0" dirty="0" smtClean="0">
                <a:solidFill>
                  <a:srgbClr val="00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由最初的</a:t>
            </a:r>
            <a:r>
              <a:rPr lang="en-US" altLang="zh-CN" sz="2012" kern="0" dirty="0" smtClean="0">
                <a:solidFill>
                  <a:srgbClr val="000000"/>
                </a:solidFill>
                <a:latin typeface="Times New Roman" pitchFamily="65" charset="-122"/>
                <a:ea typeface="宋体" pitchFamily="65" charset="-122"/>
              </a:rPr>
              <a:t>6</a:t>
            </a:r>
            <a:r>
              <a:rPr lang="zh-CN" altLang="en-US" sz="2012" kern="0" dirty="0" smtClean="0">
                <a:solidFill>
                  <a:srgbClr val="000000"/>
                </a:solidFill>
                <a:latin typeface="Times New Roman" pitchFamily="65" charset="-122"/>
                <a:ea typeface="宋体" pitchFamily="65" charset="-122"/>
              </a:rPr>
              <a:t>国扩展到</a:t>
            </a:r>
            <a:r>
              <a:rPr lang="en-US" altLang="zh-CN" sz="2012" kern="0" dirty="0" smtClean="0">
                <a:solidFill>
                  <a:srgbClr val="000000"/>
                </a:solidFill>
                <a:latin typeface="Times New Roman" pitchFamily="65" charset="-122"/>
                <a:ea typeface="宋体" pitchFamily="65" charset="-122"/>
              </a:rPr>
              <a:t>20</a:t>
            </a:r>
            <a:r>
              <a:rPr lang="zh-CN" altLang="en-US" sz="2012" kern="0" dirty="0" smtClean="0">
                <a:solidFill>
                  <a:srgbClr val="000000"/>
                </a:solidFill>
                <a:latin typeface="Times New Roman" pitchFamily="65" charset="-122"/>
                <a:ea typeface="宋体" pitchFamily="65" charset="-122"/>
              </a:rPr>
              <a:t>世纪</a:t>
            </a:r>
            <a:r>
              <a:rPr lang="en-US" altLang="zh-CN" sz="2012" kern="0" dirty="0" smtClean="0">
                <a:solidFill>
                  <a:srgbClr val="000000"/>
                </a:solidFill>
                <a:latin typeface="Times New Roman" pitchFamily="65" charset="-122"/>
                <a:ea typeface="宋体" pitchFamily="65" charset="-122"/>
              </a:rPr>
              <a:t>80</a:t>
            </a:r>
            <a:r>
              <a:rPr lang="zh-CN" altLang="en-US" sz="2012" kern="0" dirty="0" smtClean="0">
                <a:solidFill>
                  <a:srgbClr val="000000"/>
                </a:solidFill>
                <a:latin typeface="Times New Roman" pitchFamily="65" charset="-122"/>
                <a:ea typeface="宋体" pitchFamily="65" charset="-122"/>
              </a:rPr>
              <a:t>年</a:t>
            </a:r>
            <a:r>
              <a:rPr lang="zh-CN" altLang="en-US" sz="2400" dirty="0" smtClean="0"/>
              <a:t/>
            </a:r>
            <a:br>
              <a:rPr lang="zh-CN" altLang="en-US" sz="2400" dirty="0" smtClean="0"/>
            </a:br>
            <a:r>
              <a:rPr lang="zh-CN" altLang="en-US" sz="2012" kern="0" dirty="0" smtClean="0">
                <a:solidFill>
                  <a:srgbClr val="000000"/>
                </a:solidFill>
                <a:latin typeface="Times New Roman" pitchFamily="65" charset="-122"/>
                <a:ea typeface="宋体" pitchFamily="65" charset="-122"/>
              </a:rPr>
              <a:t>代的</a:t>
            </a:r>
            <a:r>
              <a:rPr lang="en-US" altLang="zh-CN" sz="2012" kern="0" dirty="0" smtClean="0">
                <a:solidFill>
                  <a:srgbClr val="000000"/>
                </a:solidFill>
                <a:latin typeface="Times New Roman" pitchFamily="65" charset="-122"/>
                <a:ea typeface="宋体" pitchFamily="65" charset="-122"/>
              </a:rPr>
              <a:t>12</a:t>
            </a:r>
            <a:r>
              <a:rPr lang="zh-CN" altLang="en-US" sz="2012" kern="0" dirty="0" smtClean="0">
                <a:solidFill>
                  <a:srgbClr val="000000"/>
                </a:solidFill>
                <a:latin typeface="Times New Roman" pitchFamily="65" charset="-122"/>
                <a:ea typeface="宋体" pitchFamily="65" charset="-122"/>
              </a:rPr>
              <a:t>国</a:t>
            </a:r>
            <a:r>
              <a:rPr lang="en-US" altLang="zh-CN" sz="2012" kern="0" dirty="0" smtClean="0">
                <a:solidFill>
                  <a:srgbClr val="00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合作范围不断扩大</a:t>
            </a:r>
            <a:r>
              <a:rPr lang="en-US" altLang="zh-CN" sz="2012" kern="0" dirty="0" smtClean="0">
                <a:solidFill>
                  <a:srgbClr val="00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形成了统一的关税同盟</a:t>
            </a:r>
            <a:r>
              <a:rPr lang="en-US" altLang="zh-CN" sz="2012" kern="0" dirty="0" smtClean="0">
                <a:solidFill>
                  <a:srgbClr val="00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实行了共同的农</a:t>
            </a:r>
            <a:r>
              <a:rPr lang="zh-CN" altLang="en-US" sz="2400" dirty="0" smtClean="0"/>
              <a:t/>
            </a:r>
            <a:br>
              <a:rPr lang="zh-CN" altLang="en-US" sz="2400" dirty="0" smtClean="0"/>
            </a:br>
            <a:r>
              <a:rPr lang="zh-CN" altLang="en-US" sz="2012" kern="0" dirty="0" smtClean="0">
                <a:solidFill>
                  <a:srgbClr val="000000"/>
                </a:solidFill>
                <a:latin typeface="Times New Roman" pitchFamily="65" charset="-122"/>
                <a:ea typeface="宋体" pitchFamily="65" charset="-122"/>
              </a:rPr>
              <a:t>业政策</a:t>
            </a:r>
            <a:r>
              <a:rPr lang="en-US" altLang="zh-CN" sz="2012" kern="0" dirty="0" smtClean="0">
                <a:solidFill>
                  <a:srgbClr val="00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初步建立了商品、资本和劳动力自由流动的统一市场。</a:t>
            </a:r>
            <a:r>
              <a:rPr lang="en-US" altLang="zh-CN" sz="2012" kern="0" dirty="0" smtClean="0">
                <a:solidFill>
                  <a:srgbClr val="000000"/>
                </a:solidFill>
                <a:latin typeface="Times New Roman" pitchFamily="65" charset="-122"/>
                <a:ea typeface="宋体" pitchFamily="65" charset="-122"/>
              </a:rPr>
              <a:t>20</a:t>
            </a:r>
            <a:r>
              <a:rPr lang="zh-CN" altLang="en-US" sz="2012" kern="0" dirty="0" smtClean="0">
                <a:solidFill>
                  <a:srgbClr val="000000"/>
                </a:solidFill>
                <a:latin typeface="Times New Roman" pitchFamily="65" charset="-122"/>
                <a:ea typeface="宋体" pitchFamily="65" charset="-122"/>
              </a:rPr>
              <a:t>世纪</a:t>
            </a:r>
            <a:r>
              <a:rPr lang="zh-CN" altLang="en-US" sz="2400" dirty="0" smtClean="0"/>
              <a:t/>
            </a:r>
            <a:br>
              <a:rPr lang="zh-CN" altLang="en-US" sz="2400" dirty="0" smtClean="0"/>
            </a:br>
            <a:r>
              <a:rPr lang="en-US" altLang="zh-CN" sz="2012" kern="0" dirty="0" smtClean="0">
                <a:solidFill>
                  <a:srgbClr val="000000"/>
                </a:solidFill>
                <a:latin typeface="Times New Roman" pitchFamily="65" charset="-122"/>
                <a:ea typeface="宋体" pitchFamily="65" charset="-122"/>
              </a:rPr>
              <a:t>90</a:t>
            </a:r>
            <a:r>
              <a:rPr lang="zh-CN" altLang="en-US" sz="2012" kern="0" dirty="0" smtClean="0">
                <a:solidFill>
                  <a:srgbClr val="000000"/>
                </a:solidFill>
                <a:latin typeface="Times New Roman" pitchFamily="65" charset="-122"/>
                <a:ea typeface="宋体" pitchFamily="65" charset="-122"/>
              </a:rPr>
              <a:t>年代以来</a:t>
            </a:r>
            <a:r>
              <a:rPr lang="en-US" altLang="zh-CN" sz="2012" kern="0" dirty="0" smtClean="0">
                <a:solidFill>
                  <a:srgbClr val="00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欧洲一体化进展迅速。</a:t>
            </a:r>
            <a:r>
              <a:rPr lang="en-US" altLang="zh-CN" sz="2012" kern="0" dirty="0" smtClean="0">
                <a:solidFill>
                  <a:srgbClr val="000000"/>
                </a:solidFill>
                <a:latin typeface="Times New Roman" pitchFamily="65" charset="-122"/>
                <a:ea typeface="宋体" pitchFamily="65" charset="-122"/>
              </a:rPr>
              <a:t>1993</a:t>
            </a:r>
            <a:r>
              <a:rPr lang="zh-CN" altLang="en-US" sz="2012" kern="0" dirty="0" smtClean="0">
                <a:solidFill>
                  <a:srgbClr val="000000"/>
                </a:solidFill>
                <a:latin typeface="Times New Roman" pitchFamily="65" charset="-122"/>
                <a:ea typeface="宋体" pitchFamily="65" charset="-122"/>
              </a:rPr>
              <a:t>年</a:t>
            </a:r>
            <a:r>
              <a:rPr lang="en-US" altLang="zh-CN" sz="2012" kern="0" dirty="0" smtClean="0">
                <a:solidFill>
                  <a:srgbClr val="00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欧洲共同体发展为欧洲联</a:t>
            </a:r>
            <a:r>
              <a:rPr lang="zh-CN" altLang="en-US" sz="2400" dirty="0" smtClean="0"/>
              <a:t/>
            </a:r>
            <a:br>
              <a:rPr lang="zh-CN" altLang="en-US" sz="2400" dirty="0" smtClean="0"/>
            </a:br>
            <a:r>
              <a:rPr lang="zh-CN" altLang="en-US" sz="2012" kern="0" dirty="0" smtClean="0">
                <a:solidFill>
                  <a:srgbClr val="000000"/>
                </a:solidFill>
                <a:latin typeface="Times New Roman" pitchFamily="65" charset="-122"/>
                <a:ea typeface="宋体" pitchFamily="65" charset="-122"/>
              </a:rPr>
              <a:t>盟</a:t>
            </a:r>
            <a:r>
              <a:rPr lang="en-US" altLang="zh-CN" sz="2012" kern="0" dirty="0" smtClean="0">
                <a:solidFill>
                  <a:srgbClr val="00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简称“欧盟”。</a:t>
            </a:r>
            <a:r>
              <a:rPr lang="en-US" altLang="zh-CN" sz="2012" kern="0" dirty="0" smtClean="0">
                <a:solidFill>
                  <a:srgbClr val="000000"/>
                </a:solidFill>
                <a:latin typeface="Times New Roman" pitchFamily="65" charset="-122"/>
                <a:ea typeface="宋体" pitchFamily="65" charset="-122"/>
              </a:rPr>
              <a:t>1999</a:t>
            </a:r>
            <a:r>
              <a:rPr lang="zh-CN" altLang="en-US" sz="2012" kern="0" dirty="0" smtClean="0">
                <a:solidFill>
                  <a:srgbClr val="000000"/>
                </a:solidFill>
                <a:latin typeface="Times New Roman" pitchFamily="65" charset="-122"/>
                <a:ea typeface="宋体" pitchFamily="65" charset="-122"/>
              </a:rPr>
              <a:t>年</a:t>
            </a:r>
            <a:r>
              <a:rPr lang="en-US" altLang="zh-CN" sz="2012" kern="0" dirty="0" smtClean="0">
                <a:solidFill>
                  <a:srgbClr val="00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欧盟发行统一的货币</a:t>
            </a:r>
            <a:r>
              <a:rPr lang="en-US" altLang="zh-CN" sz="2012" kern="0" dirty="0" smtClean="0">
                <a:solidFill>
                  <a:srgbClr val="00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向一体化迈进了一大</a:t>
            </a:r>
            <a:endParaRPr lang="zh-CN" altLang="en-US" sz="2400" dirty="0" smtClean="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步。2007年,欧盟成员国已经扩大到27个,成为当今世界上经济实力最</a:t>
            </a:r>
            <a:r>
              <a:rPr dirty="0"/>
              <a:t/>
            </a:r>
            <a:br>
              <a:rPr dirty="0"/>
            </a:br>
            <a:r>
              <a:rPr lang="zh-CN" altLang="en-US" sz="2012" kern="0" dirty="0" smtClean="0">
                <a:solidFill>
                  <a:srgbClr val="000000"/>
                </a:solidFill>
                <a:latin typeface="Times New Roman" pitchFamily="65" charset="-122"/>
                <a:ea typeface="宋体" pitchFamily="65" charset="-122"/>
              </a:rPr>
              <a:t>强、一体化程度最高的国家联合体。欧洲的联合还为历史上该地区大</a:t>
            </a:r>
            <a:r>
              <a:rPr dirty="0"/>
              <a:t/>
            </a:r>
            <a:br>
              <a:rPr dirty="0"/>
            </a:br>
            <a:r>
              <a:rPr lang="zh-CN" altLang="en-US" sz="2012" kern="0" dirty="0" smtClean="0">
                <a:solidFill>
                  <a:srgbClr val="000000"/>
                </a:solidFill>
                <a:latin typeface="Times New Roman" pitchFamily="65" charset="-122"/>
                <a:ea typeface="宋体" pitchFamily="65" charset="-122"/>
              </a:rPr>
              <a:t>国之间频繁的战争画上了句号。它的成功为消弭极端民族主义、共同</a:t>
            </a:r>
            <a:r>
              <a:rPr dirty="0"/>
              <a:t/>
            </a:r>
            <a:br>
              <a:rPr dirty="0"/>
            </a:br>
            <a:r>
              <a:rPr lang="zh-CN" altLang="en-US" sz="2012" kern="0" dirty="0" smtClean="0">
                <a:solidFill>
                  <a:srgbClr val="000000"/>
                </a:solidFill>
                <a:latin typeface="Times New Roman" pitchFamily="65" charset="-122"/>
                <a:ea typeface="宋体" pitchFamily="65" charset="-122"/>
              </a:rPr>
              <a:t>合作发展提供了宝贵的借鉴。</a:t>
            </a:r>
            <a:endParaRPr lang="en-US" altLang="zh-CN" sz="2010"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010" kern="0" dirty="0" smtClean="0">
                <a:solidFill>
                  <a:srgbClr val="000000"/>
                </a:solidFill>
                <a:latin typeface="Times New Roman" pitchFamily="65" charset="-122"/>
                <a:ea typeface="宋体" pitchFamily="65" charset="-122"/>
              </a:rPr>
              <a:t>亚太地区是第二次世界大战后最富经济活力的地区</a:t>
            </a:r>
            <a:r>
              <a:rPr lang="en-US" altLang="zh-CN" sz="2010" kern="0" dirty="0" smtClean="0">
                <a:solidFill>
                  <a:srgbClr val="000000"/>
                </a:solidFill>
                <a:latin typeface="Times New Roman" pitchFamily="65" charset="-122"/>
                <a:ea typeface="宋体" pitchFamily="65" charset="-122"/>
              </a:rPr>
              <a:t>,</a:t>
            </a:r>
            <a:r>
              <a:rPr lang="zh-CN" altLang="en-US" sz="2010" kern="0" dirty="0" smtClean="0">
                <a:solidFill>
                  <a:srgbClr val="000000"/>
                </a:solidFill>
                <a:latin typeface="Times New Roman" pitchFamily="65" charset="-122"/>
                <a:ea typeface="宋体" pitchFamily="65" charset="-122"/>
              </a:rPr>
              <a:t>发达国家美国和日</a:t>
            </a:r>
            <a:r>
              <a:rPr lang="zh-CN" altLang="en-US" sz="2010" dirty="0" smtClean="0"/>
              <a:t/>
            </a:r>
            <a:br>
              <a:rPr lang="zh-CN" altLang="en-US" sz="2010" dirty="0" smtClean="0"/>
            </a:br>
            <a:r>
              <a:rPr lang="zh-CN" altLang="en-US" sz="2010" kern="0" dirty="0" smtClean="0">
                <a:solidFill>
                  <a:srgbClr val="000000"/>
                </a:solidFill>
                <a:latin typeface="Times New Roman" pitchFamily="65" charset="-122"/>
                <a:ea typeface="宋体" pitchFamily="65" charset="-122"/>
              </a:rPr>
              <a:t>本、新兴工业化国家韩国和新加坡、崛起中的中国都集中在这一地区。</a:t>
            </a:r>
            <a:endParaRPr lang="zh-CN" altLang="en-US" sz="2010" dirty="0"/>
          </a:p>
        </p:txBody>
      </p:sp>
    </p:spTree>
    <p:custDataLst>
      <p:custData r:id="rId1"/>
    </p:custDataLst>
  </p:cSld>
  <p:clrMapOvr>
    <a:masterClrMapping/>
  </p:clrMapOvr>
  <p:timing>
    <p:tnLst>
      <p:par>
        <p:cTn id="1" dur="indefinite" restart="never" nodeType="tmRoot"/>
      </p:par>
    </p:tnLst>
  </p:timing>
</p:sld>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CustomerInfo>
  <UserName>Administrator</UserName>
  <CompanyName>www.xjghost.com</CompanyName>
  <MachineID>A888</MachineID>
  <ToolID>ljRTAAAAKGU=</ToolID>
  <Data><![CDATA[bGpSVEFBQUFLR1U9]]></Data>
</CustomerInfo>
</file>

<file path=customXml/item10.xml><?xml version="1.0" encoding="utf-8"?>
<CustomerInfo>
  <UserName>Administrator</UserName>
  <CompanyName>www.xjghost.com</CompanyName>
  <MachineID>A888</MachineID>
  <ToolID>ljRTAAAAKGU=</ToolID>
  <Data><![CDATA[bGpSVEFBQUFLR1U9]]></Data>
</CustomerInfo>
</file>

<file path=customXml/item11.xml><?xml version="1.0" encoding="utf-8"?>
<CustomerInfo>
  <UserName>Administrator</UserName>
  <CompanyName>www.xjghost.com</CompanyName>
  <MachineID>A888</MachineID>
  <ToolID>ljRTAAAAKGU=</ToolID>
  <Data><![CDATA[bGpSVEFBQUFLR1U9]]></Data>
</CustomerInfo>
</file>

<file path=customXml/item12.xml><?xml version="1.0" encoding="utf-8"?>
<CustomerInfo>
  <UserName>Administrator</UserName>
  <CompanyName>www.xjghost.com</CompanyName>
  <MachineID>A888</MachineID>
  <ToolID>ljRTAAAAKGU=</ToolID>
  <Data><![CDATA[bGpSVEFBQUFLR1U9]]></Data>
</CustomerInfo>
</file>

<file path=customXml/item13.xml><?xml version="1.0" encoding="utf-8"?>
<CustomerInfo>
  <UserName>Administrator</UserName>
  <CompanyName>www.xjghost.com</CompanyName>
  <MachineID>A888</MachineID>
  <ToolID>ljRTAAAAKGU=</ToolID>
  <Data><![CDATA[bGpSVEFBQUFLR1U9]]></Data>
</CustomerInfo>
</file>

<file path=customXml/item2.xml><?xml version="1.0" encoding="utf-8"?>
<CustomerInfo>
  <UserName>Administrator</UserName>
  <CompanyName>www.xjghost.com</CompanyName>
  <MachineID>A888</MachineID>
  <ToolID>ljRTAAAAKGU=</ToolID>
  <Data><![CDATA[bGpSVEFBQUFLR1U9]]></Data>
</CustomerInfo>
</file>

<file path=customXml/item3.xml><?xml version="1.0" encoding="utf-8"?>
<CustomerInfo>
  <UserName>Administrator</UserName>
  <CompanyName>www.xjghost.com</CompanyName>
  <MachineID>A888</MachineID>
  <ToolID>ljRTAAAAKGU=</ToolID>
  <Data><![CDATA[bGpSVEFBQUFLR1U9]]></Data>
</CustomerInfo>
</file>

<file path=customXml/item4.xml><?xml version="1.0" encoding="utf-8"?>
<CustomerInfo>
  <UserName>Administrator</UserName>
  <CompanyName>www.xjghost.com</CompanyName>
  <MachineID>A888</MachineID>
  <ToolID>ljRTAAAAKGU=</ToolID>
  <Data><![CDATA[bGpSVEFBQUFLR1U9]]></Data>
</CustomerInfo>
</file>

<file path=customXml/item5.xml><?xml version="1.0" encoding="utf-8"?>
<CustomerInfo>
  <UserName>Administrator</UserName>
  <CompanyName>www.xjghost.com</CompanyName>
  <MachineID>A888</MachineID>
  <ToolID>ljRTAAAAKGU=</ToolID>
  <Data><![CDATA[bGpSVEFBQUFLR1U9]]></Data>
</CustomerInfo>
</file>

<file path=customXml/item6.xml><?xml version="1.0" encoding="utf-8"?>
<CustomerInfo>
  <UserName>Administrator</UserName>
  <CompanyName>www.xjghost.com</CompanyName>
  <MachineID>A888</MachineID>
  <ToolID>ljRTAAAAKGU=</ToolID>
  <Data><![CDATA[bGpSVEFBQUFLR1U9]]></Data>
</CustomerInfo>
</file>

<file path=customXml/item7.xml><?xml version="1.0" encoding="utf-8"?>
<CustomerInfo>
  <UserName>Administrator</UserName>
  <CompanyName>www.xjghost.com</CompanyName>
  <MachineID>A888</MachineID>
  <ToolID>ljRTAAAAKGU=</ToolID>
  <Data><![CDATA[bGpSVEFBQUFLR1U9]]></Data>
</CustomerInfo>
</file>

<file path=customXml/item8.xml><?xml version="1.0" encoding="utf-8"?>
<CustomerInfo>
  <UserName>Administrator</UserName>
  <CompanyName>www.xjghost.com</CompanyName>
  <MachineID>A888</MachineID>
  <ToolID>ljRTAAAAKGU=</ToolID>
  <Data><![CDATA[bGpSVEFBQUFLR1U9]]></Data>
</CustomerInfo>
</file>

<file path=customXml/item9.xml><?xml version="1.0" encoding="utf-8"?>
<CustomerInfo>
  <UserName>Administrator</UserName>
  <CompanyName>www.xjghost.com</CompanyName>
  <MachineID>A888</MachineID>
  <ToolID>ljRTAAAAKGU=</ToolID>
  <Data><![CDATA[bGpSVEFBQUFLR1U9]]></Data>
</CustomerInfo>
</file>

<file path=customXml/itemProps1.xml><?xml version="1.0" encoding="utf-8"?>
<ds:datastoreItem xmlns:ds="http://schemas.openxmlformats.org/officeDocument/2006/customXml" ds:itemID="{76299806-6EE3-4F62-BCE9-7A228B24E235}">
  <ds:schemaRefs/>
</ds:datastoreItem>
</file>

<file path=customXml/itemProps10.xml><?xml version="1.0" encoding="utf-8"?>
<ds:datastoreItem xmlns:ds="http://schemas.openxmlformats.org/officeDocument/2006/customXml" ds:itemID="{22A3985B-FC99-4E37-B811-8A051A96CF23}">
  <ds:schemaRefs/>
</ds:datastoreItem>
</file>

<file path=customXml/itemProps11.xml><?xml version="1.0" encoding="utf-8"?>
<ds:datastoreItem xmlns:ds="http://schemas.openxmlformats.org/officeDocument/2006/customXml" ds:itemID="{53E916C7-34A0-41EB-B7AD-D6AA40BD4B95}">
  <ds:schemaRefs/>
</ds:datastoreItem>
</file>

<file path=customXml/itemProps12.xml><?xml version="1.0" encoding="utf-8"?>
<ds:datastoreItem xmlns:ds="http://schemas.openxmlformats.org/officeDocument/2006/customXml" ds:itemID="{EC54EA64-B96D-42F6-99EE-7AF0CFE9DF9C}">
  <ds:schemaRefs/>
</ds:datastoreItem>
</file>

<file path=customXml/itemProps13.xml><?xml version="1.0" encoding="utf-8"?>
<ds:datastoreItem xmlns:ds="http://schemas.openxmlformats.org/officeDocument/2006/customXml" ds:itemID="{DBA83F04-501A-46A5-BA5B-196E4E52EBB3}">
  <ds:schemaRefs/>
</ds:datastoreItem>
</file>

<file path=customXml/itemProps2.xml><?xml version="1.0" encoding="utf-8"?>
<ds:datastoreItem xmlns:ds="http://schemas.openxmlformats.org/officeDocument/2006/customXml" ds:itemID="{2AD1E50B-EFF8-479F-9CBE-0054AC9B25C7}">
  <ds:schemaRefs/>
</ds:datastoreItem>
</file>

<file path=customXml/itemProps3.xml><?xml version="1.0" encoding="utf-8"?>
<ds:datastoreItem xmlns:ds="http://schemas.openxmlformats.org/officeDocument/2006/customXml" ds:itemID="{6D946E3F-74DE-455B-8818-9994FAC45FD2}">
  <ds:schemaRefs/>
</ds:datastoreItem>
</file>

<file path=customXml/itemProps4.xml><?xml version="1.0" encoding="utf-8"?>
<ds:datastoreItem xmlns:ds="http://schemas.openxmlformats.org/officeDocument/2006/customXml" ds:itemID="{26ABE1EA-9C12-4400-A9B3-079EDB338C53}">
  <ds:schemaRefs/>
</ds:datastoreItem>
</file>

<file path=customXml/itemProps5.xml><?xml version="1.0" encoding="utf-8"?>
<ds:datastoreItem xmlns:ds="http://schemas.openxmlformats.org/officeDocument/2006/customXml" ds:itemID="{CD060B30-7F1C-45AC-92C4-C70C480724F8}">
  <ds:schemaRefs/>
</ds:datastoreItem>
</file>

<file path=customXml/itemProps6.xml><?xml version="1.0" encoding="utf-8"?>
<ds:datastoreItem xmlns:ds="http://schemas.openxmlformats.org/officeDocument/2006/customXml" ds:itemID="{FFEAF7AF-824D-438F-A9E0-D5576F884264}">
  <ds:schemaRefs/>
</ds:datastoreItem>
</file>

<file path=customXml/itemProps7.xml><?xml version="1.0" encoding="utf-8"?>
<ds:datastoreItem xmlns:ds="http://schemas.openxmlformats.org/officeDocument/2006/customXml" ds:itemID="{C400977F-EBF9-48D1-9804-E27EA62EB3E8}">
  <ds:schemaRefs/>
</ds:datastoreItem>
</file>

<file path=customXml/itemProps8.xml><?xml version="1.0" encoding="utf-8"?>
<ds:datastoreItem xmlns:ds="http://schemas.openxmlformats.org/officeDocument/2006/customXml" ds:itemID="{1E41CC32-07A6-4830-B85A-0254905139F4}">
  <ds:schemaRefs/>
</ds:datastoreItem>
</file>

<file path=customXml/itemProps9.xml><?xml version="1.0" encoding="utf-8"?>
<ds:datastoreItem xmlns:ds="http://schemas.openxmlformats.org/officeDocument/2006/customXml" ds:itemID="{466D40C2-1732-4ED0-90C5-A49C0796AE25}">
  <ds:schemaRefs/>
</ds:datastoreItem>
</file>

<file path=docProps/app.xml><?xml version="1.0" encoding="utf-8"?>
<Properties xmlns="http://schemas.openxmlformats.org/officeDocument/2006/extended-properties" xmlns:vt="http://schemas.openxmlformats.org/officeDocument/2006/docPropsVTypes">
  <Template/>
  <TotalTime>37</TotalTime>
  <Words>1499</Words>
  <Application>Microsoft Office PowerPoint</Application>
  <PresentationFormat>Custom</PresentationFormat>
  <Paragraphs>108</Paragraphs>
  <Slides>15</Slides>
  <Notes>14</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自定义设计方案</vt:lpstr>
      <vt:lpstr>高考历史（课标专用）</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高考历史（课标专用）</dc:title>
  <cp:lastModifiedBy>xbany</cp:lastModifiedBy>
  <cp:revision>1</cp:revision>
  <dcterms:modified xsi:type="dcterms:W3CDTF">2019-07-12T05:09:16Z</dcterms:modified>
</cp:coreProperties>
</file>