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23.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30"/>
  </p:sldMasterIdLst>
  <p:notesMasterIdLst>
    <p:notesMasterId r:id="rId62"/>
  </p:notesMasterIdLst>
  <p:sldIdLst>
    <p:sldId id="294" r:id="rId31"/>
    <p:sldId id="295" r:id="rId32"/>
    <p:sldId id="260" r:id="rId33"/>
    <p:sldId id="261" r:id="rId34"/>
    <p:sldId id="262" r:id="rId35"/>
    <p:sldId id="263" r:id="rId36"/>
    <p:sldId id="264" r:id="rId37"/>
    <p:sldId id="265" r:id="rId38"/>
    <p:sldId id="266" r:id="rId39"/>
    <p:sldId id="267" r:id="rId40"/>
    <p:sldId id="268" r:id="rId41"/>
    <p:sldId id="269" r:id="rId42"/>
    <p:sldId id="270" r:id="rId43"/>
    <p:sldId id="271" r:id="rId44"/>
    <p:sldId id="272" r:id="rId45"/>
    <p:sldId id="273" r:id="rId46"/>
    <p:sldId id="274" r:id="rId47"/>
    <p:sldId id="275" r:id="rId48"/>
    <p:sldId id="277" r:id="rId49"/>
    <p:sldId id="278" r:id="rId50"/>
    <p:sldId id="279" r:id="rId51"/>
    <p:sldId id="280" r:id="rId52"/>
    <p:sldId id="281" r:id="rId53"/>
    <p:sldId id="282" r:id="rId54"/>
    <p:sldId id="283" r:id="rId55"/>
    <p:sldId id="284" r:id="rId56"/>
    <p:sldId id="286" r:id="rId57"/>
    <p:sldId id="288" r:id="rId58"/>
    <p:sldId id="290" r:id="rId59"/>
    <p:sldId id="292" r:id="rId60"/>
    <p:sldId id="293" r:id="rId61"/>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62" autoAdjust="0"/>
  </p:normalViewPr>
  <p:slideViewPr>
    <p:cSldViewPr>
      <p:cViewPr varScale="1">
        <p:scale>
          <a:sx n="89" d="100"/>
          <a:sy n="89" d="100"/>
        </p:scale>
        <p:origin x="-103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9.xml"/><Relationship Id="rId21" Type="http://schemas.openxmlformats.org/officeDocument/2006/relationships/customXml" Target="../customXml/item21.xml"/><Relationship Id="rId34" Type="http://schemas.openxmlformats.org/officeDocument/2006/relationships/slide" Target="slides/slide4.xml"/><Relationship Id="rId42" Type="http://schemas.openxmlformats.org/officeDocument/2006/relationships/slide" Target="slides/slide12.xml"/><Relationship Id="rId47" Type="http://schemas.openxmlformats.org/officeDocument/2006/relationships/slide" Target="slides/slide17.xml"/><Relationship Id="rId50" Type="http://schemas.openxmlformats.org/officeDocument/2006/relationships/slide" Target="slides/slide20.xml"/><Relationship Id="rId55" Type="http://schemas.openxmlformats.org/officeDocument/2006/relationships/slide" Target="slides/slide25.xml"/><Relationship Id="rId63" Type="http://schemas.openxmlformats.org/officeDocument/2006/relationships/presProps" Target="pres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customXml" Target="../customXml/item29.xml"/><Relationship Id="rId41" Type="http://schemas.openxmlformats.org/officeDocument/2006/relationships/slide" Target="slides/slide11.xml"/><Relationship Id="rId54" Type="http://schemas.openxmlformats.org/officeDocument/2006/relationships/slide" Target="slides/slide24.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slide" Target="slides/slide10.xml"/><Relationship Id="rId45" Type="http://schemas.openxmlformats.org/officeDocument/2006/relationships/slide" Target="slides/slide15.xml"/><Relationship Id="rId53" Type="http://schemas.openxmlformats.org/officeDocument/2006/relationships/slide" Target="slides/slide23.xml"/><Relationship Id="rId58" Type="http://schemas.openxmlformats.org/officeDocument/2006/relationships/slide" Target="slides/slide28.xml"/><Relationship Id="rId66"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61" Type="http://schemas.openxmlformats.org/officeDocument/2006/relationships/slide" Target="slides/slide31.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slide" Target="slides/slide30.xml"/><Relationship Id="rId65"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Master" Target="slideMasters/slideMaster1.xml"/><Relationship Id="rId35" Type="http://schemas.openxmlformats.org/officeDocument/2006/relationships/slide" Target="slides/slide5.xml"/><Relationship Id="rId43" Type="http://schemas.openxmlformats.org/officeDocument/2006/relationships/slide" Target="slides/slide13.xml"/><Relationship Id="rId48" Type="http://schemas.openxmlformats.org/officeDocument/2006/relationships/slide" Target="slides/slide18.xml"/><Relationship Id="rId56" Type="http://schemas.openxmlformats.org/officeDocument/2006/relationships/slide" Target="slides/slide26.xml"/><Relationship Id="rId64"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slide" Target="slides/slide2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slide" Target="slides/slide16.xml"/><Relationship Id="rId59" Type="http://schemas.openxmlformats.org/officeDocument/2006/relationships/slide" Target="slides/slide2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45D7D2-D8BB-4F16-AA2D-DDEAA49C471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765056-87B4-488D-8F63-89DFE706252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4645D7D2-D8BB-4F16-AA2D-DDEAA49C4713}"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C7765056-87B4-488D-8F63-89DFE706252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2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2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customXml" Target="../../customXml/item28.xml"/><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2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第五部分  世界近代史</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eaLnBrk="0" latinLnBrk="1" hangingPunct="0">
              <a:lnSpc>
                <a:spcPct val="150000"/>
              </a:lnSpc>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第十四单元　近代西方文明的兴起</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新航路开辟与殖民扩张</a:t>
            </a:r>
            <a:endParaRPr lang="zh-CN" altLang="en-US" sz="2200" b="1" dirty="0" smtClean="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一、新航路开辟</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1.背景与条件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(1)西欧国家商品经济发展,出现了资本主义萌芽。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(2)对黄金、白银的需求量日益增加。①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马可·波罗行纪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刺激</a:t>
            </a:r>
            <a:r>
              <a:rPr dirty="0"/>
              <a:t/>
            </a:r>
            <a:br>
              <a:rPr dirty="0"/>
            </a:br>
            <a:r>
              <a:rPr lang="zh-CN" altLang="en-US" sz="2012" kern="0" dirty="0" smtClean="0">
                <a:solidFill>
                  <a:srgbClr val="000000"/>
                </a:solidFill>
                <a:latin typeface="Times New Roman" pitchFamily="65" charset="-122"/>
                <a:ea typeface="宋体" pitchFamily="65" charset="-122"/>
              </a:rPr>
              <a:t>很多人渴望到东方“寻金”。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(3)奥斯曼土耳其控制东西方之间的商路,很多西欧人渴望开辟一条通</a:t>
            </a:r>
            <a:r>
              <a:rPr dirty="0"/>
              <a:t/>
            </a:r>
            <a:br>
              <a:rPr dirty="0"/>
            </a:br>
            <a:r>
              <a:rPr lang="zh-CN" altLang="en-US" sz="2012" kern="0" dirty="0" smtClean="0">
                <a:solidFill>
                  <a:srgbClr val="000000"/>
                </a:solidFill>
                <a:latin typeface="Times New Roman" pitchFamily="65" charset="-122"/>
                <a:ea typeface="宋体" pitchFamily="65" charset="-122"/>
              </a:rPr>
              <a:t>往东方的新航路。</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(4)葡萄牙、西班牙的统治者支持海外探险活动;教会鼓励人们去遥远</a:t>
            </a:r>
            <a:r>
              <a:rPr dirty="0"/>
              <a:t/>
            </a:r>
            <a:br>
              <a:rPr dirty="0"/>
            </a:br>
            <a:r>
              <a:rPr lang="zh-CN" altLang="en-US" sz="2012" kern="0" dirty="0" smtClean="0">
                <a:solidFill>
                  <a:srgbClr val="000000"/>
                </a:solidFill>
                <a:latin typeface="Times New Roman" pitchFamily="65" charset="-122"/>
                <a:ea typeface="宋体" pitchFamily="65" charset="-122"/>
              </a:rPr>
              <a:t>的东方传播天主教。</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(5)航海和造船技术发展,为远航创造了必要的条件。</a:t>
            </a:r>
            <a:endParaRPr lang="zh-CN" altLang="en-US" dirty="0"/>
          </a:p>
        </p:txBody>
      </p:sp>
      <p:grpSp>
        <p:nvGrpSpPr>
          <p:cNvPr id="3" name="组合 16"/>
          <p:cNvGrpSpPr/>
          <p:nvPr/>
        </p:nvGrpSpPr>
        <p:grpSpPr bwMode="auto">
          <a:xfrm>
            <a:off x="5024239" y="3001938"/>
            <a:ext cx="2428081" cy="36195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2.经过</a:t>
            </a:r>
            <a:endParaRPr lang="zh-CN" altLang="en-US" b="1" dirty="0"/>
          </a:p>
        </p:txBody>
      </p:sp>
      <p:sp>
        <p:nvSpPr>
          <p:cNvPr id="3" name="TextBox 3"/>
          <p:cNvSpPr txBox="1"/>
          <p:nvPr/>
        </p:nvSpPr>
        <p:spPr>
          <a:xfrm>
            <a:off x="540000" y="3628048"/>
            <a:ext cx="8127000" cy="32024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(1)葡萄牙和西班牙成为欧洲最富有的国家。荷兰、英国、法国等欧洲</a:t>
            </a:r>
            <a:r>
              <a:rPr dirty="0"/>
              <a:t/>
            </a:r>
            <a:br>
              <a:rPr dirty="0"/>
            </a:br>
            <a:r>
              <a:rPr lang="zh-CN" altLang="en-US" sz="2012" kern="0" dirty="0" smtClean="0">
                <a:solidFill>
                  <a:srgbClr val="000000"/>
                </a:solidFill>
                <a:latin typeface="Times New Roman" pitchFamily="65" charset="-122"/>
                <a:ea typeface="宋体" pitchFamily="65" charset="-122"/>
              </a:rPr>
              <a:t>国家纷纷加入海外探险的行列。许多以前不知道的地方被发现,这一过</a:t>
            </a:r>
            <a:r>
              <a:rPr dirty="0"/>
              <a:t/>
            </a:r>
            <a:br>
              <a:rPr dirty="0"/>
            </a:br>
            <a:r>
              <a:rPr lang="zh-CN" altLang="en-US" sz="2012" kern="0" dirty="0" smtClean="0">
                <a:solidFill>
                  <a:srgbClr val="000000"/>
                </a:solidFill>
                <a:latin typeface="Times New Roman" pitchFamily="65" charset="-122"/>
                <a:ea typeface="宋体" pitchFamily="65" charset="-122"/>
              </a:rPr>
              <a:t>程被称为“地理大发现”。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结束了世界各地相对孤立的状态,各地的文明开始会合交融,日益连</a:t>
            </a:r>
            <a:endParaRPr lang="en-US" altLang="zh-CN" sz="2012"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u="sng" kern="0" dirty="0" smtClean="0">
                <a:solidFill>
                  <a:srgbClr val="000000"/>
                </a:solidFill>
                <a:latin typeface="Times New Roman" pitchFamily="65" charset="-122"/>
                <a:ea typeface="宋体" pitchFamily="65" charset="-122"/>
              </a:rPr>
              <a:t>成一个整体</a:t>
            </a:r>
            <a:r>
              <a:rPr lang="zh-CN" altLang="en-US" sz="2010" kern="0" dirty="0" smtClean="0">
                <a:solidFill>
                  <a:srgbClr val="000000"/>
                </a:solidFill>
                <a:latin typeface="Times New Roman" pitchFamily="65" charset="-122"/>
                <a:ea typeface="宋体" pitchFamily="65" charset="-122"/>
              </a:rPr>
              <a:t>。</a:t>
            </a:r>
            <a:endParaRPr lang="zh-CN" altLang="en-US" sz="2010" dirty="0" smtClean="0"/>
          </a:p>
          <a:p>
            <a:pPr marL="0" indent="0" eaLnBrk="0" latinLnBrk="1" hangingPunct="0">
              <a:lnSpc>
                <a:spcPct val="150000"/>
              </a:lnSpc>
              <a:spcBef>
                <a:spcPts val="0"/>
              </a:spcBef>
              <a:buNone/>
            </a:pPr>
            <a:endParaRPr lang="zh-CN" altLang="en-US" dirty="0"/>
          </a:p>
        </p:txBody>
      </p:sp>
      <p:graphicFrame>
        <p:nvGraphicFramePr>
          <p:cNvPr id="4" name="表格 4"/>
          <p:cNvGraphicFramePr>
            <a:graphicFrameLocks noGrp="1"/>
          </p:cNvGraphicFramePr>
          <p:nvPr/>
        </p:nvGraphicFramePr>
        <p:xfrm>
          <a:off x="540000" y="1601753"/>
          <a:ext cx="7740000" cy="2057400"/>
        </p:xfrm>
        <a:graphic>
          <a:graphicData uri="http://schemas.openxmlformats.org/drawingml/2006/table">
            <a:tbl>
              <a:tblPr/>
              <a:tblGrid>
                <a:gridCol w="2159792"/>
                <a:gridCol w="1224136"/>
                <a:gridCol w="435607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支持国家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过程</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迪亚士</a:t>
                      </a:r>
                    </a:p>
                  </a:txBody>
                  <a:tcPr marL="45720" marR="45720"/>
                </a:tc>
                <a:tc row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葡萄牙</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到达非洲的“好望角”</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达·伽马</a:t>
                      </a:r>
                    </a:p>
                  </a:txBody>
                  <a:tcPr marL="45720" marR="45720"/>
                </a:tc>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到达印度,开辟了欧洲到印度的新航线</a:t>
                      </a:r>
                    </a:p>
                  </a:txBody>
                  <a:tcPr marL="45720" marR="45720"/>
                </a:tc>
              </a:tr>
              <a:tr h="35260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a:t>
                      </a:r>
                      <a:r>
                        <a:rPr lang="zh-CN" altLang="en-US" sz="1400" u="sng" kern="0" dirty="0" smtClean="0">
                          <a:solidFill>
                            <a:srgbClr val="FF0000"/>
                          </a:solidFill>
                          <a:latin typeface="Times New Roman" pitchFamily="65" charset="-122"/>
                          <a:ea typeface="宋体" pitchFamily="65" charset="-122"/>
                        </a:rPr>
                        <a:t>　哥伦布    </a:t>
                      </a:r>
                    </a:p>
                  </a:txBody>
                  <a:tcPr marL="45720" marR="45720"/>
                </a:tc>
                <a:tc row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西班牙</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发现美洲“新大陆”,开辟了欧洲到美洲的航路</a:t>
                      </a:r>
                    </a:p>
                  </a:txBody>
                  <a:tcPr marL="45720" marR="45720"/>
                </a:tc>
              </a:tr>
              <a:tr h="373173">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麦哲伦及其船队</a:t>
                      </a:r>
                    </a:p>
                  </a:txBody>
                  <a:tcPr marL="45720" marR="45720"/>
                </a:tc>
                <a:tc vMerge="1">
                  <a:txBody>
                    <a:bodyPr/>
                    <a:lstStyle/>
                    <a:p>
                      <a:endParaRPr lang="zh-CN" altLang="en-US"/>
                    </a:p>
                  </a:txBody>
                  <a:tcPr/>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完成环球航行</a:t>
                      </a:r>
                    </a:p>
                  </a:txBody>
                  <a:tcPr marL="45720" marR="45720"/>
                </a:tc>
              </a:tr>
            </a:tbl>
          </a:graphicData>
        </a:graphic>
      </p:graphicFrame>
      <p:grpSp>
        <p:nvGrpSpPr>
          <p:cNvPr id="5" name="组合 16"/>
          <p:cNvGrpSpPr/>
          <p:nvPr/>
        </p:nvGrpSpPr>
        <p:grpSpPr bwMode="auto">
          <a:xfrm>
            <a:off x="1268140" y="2884204"/>
            <a:ext cx="1071612"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(3)各地物产得到交流,以西欧为中心的世界市场的雏形开始出现。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(4)导致欧洲社会出现重大变革,出现“商业革命”和“价格革命”。</a:t>
            </a:r>
            <a:r>
              <a:rPr dirty="0"/>
              <a:t/>
            </a:r>
            <a:br>
              <a:rPr dirty="0"/>
            </a:br>
            <a:r>
              <a:rPr lang="zh-CN" altLang="en-US" sz="2012" kern="0" dirty="0" smtClean="0">
                <a:solidFill>
                  <a:srgbClr val="000000"/>
                </a:solidFill>
                <a:latin typeface="Times New Roman" pitchFamily="65" charset="-122"/>
                <a:ea typeface="宋体" pitchFamily="65" charset="-122"/>
              </a:rPr>
              <a:t>封建地主地位下降,资产阶级实力上升,</a:t>
            </a:r>
            <a:r>
              <a:rPr lang="zh-CN" altLang="en-US" sz="2012" u="sng" kern="0" dirty="0" smtClean="0">
                <a:solidFill>
                  <a:srgbClr val="000000"/>
                </a:solidFill>
                <a:latin typeface="Times New Roman" pitchFamily="65" charset="-122"/>
                <a:ea typeface="宋体" pitchFamily="65" charset="-122"/>
              </a:rPr>
              <a:t>加速了西欧封建制度的解体,促</a:t>
            </a:r>
            <a:r>
              <a:rPr dirty="0"/>
              <a:t/>
            </a:r>
            <a:br>
              <a:rPr dirty="0"/>
            </a:br>
            <a:r>
              <a:rPr lang="zh-CN" altLang="en-US" sz="2012" u="sng" kern="0" dirty="0" smtClean="0">
                <a:solidFill>
                  <a:srgbClr val="000000"/>
                </a:solidFill>
                <a:latin typeface="Times New Roman" pitchFamily="65" charset="-122"/>
                <a:ea typeface="宋体" pitchFamily="65" charset="-122"/>
              </a:rPr>
              <a:t>进了资本主义的发展。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用全面、客观的观点评价哥伦布</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(1)用“进步”与“正义”两条标准进行评价。哥伦布是具有双重身份</a:t>
            </a:r>
            <a:r>
              <a:rPr dirty="0"/>
              <a:t/>
            </a:r>
            <a:br>
              <a:rPr dirty="0"/>
            </a:br>
            <a:r>
              <a:rPr lang="zh-CN" altLang="en-US" sz="2012" kern="0" dirty="0" smtClean="0">
                <a:solidFill>
                  <a:srgbClr val="000000"/>
                </a:solidFill>
                <a:latin typeface="Times New Roman" pitchFamily="65" charset="-122"/>
                <a:ea typeface="宋体" pitchFamily="65" charset="-122"/>
              </a:rPr>
              <a:t>的历史人物,航行美洲具有建立在非正义行为上的客观进步作用。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(2)作为开拓者,哥伦布航行到美洲,第一次把欧亚大陆和美洲联系在一</a:t>
            </a:r>
            <a:r>
              <a:rPr dirty="0"/>
              <a:t/>
            </a:r>
            <a:br>
              <a:rPr dirty="0"/>
            </a:br>
            <a:r>
              <a:rPr lang="zh-CN" altLang="en-US" sz="2012" kern="0" dirty="0" smtClean="0">
                <a:solidFill>
                  <a:srgbClr val="000000"/>
                </a:solidFill>
                <a:latin typeface="Times New Roman" pitchFamily="65" charset="-122"/>
                <a:ea typeface="宋体" pitchFamily="65" charset="-122"/>
              </a:rPr>
              <a:t>起,全球日益连成一体,使世界贸易空前扩大,对世界各地区、各民族间</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的交往做出重大贡献,推进了西欧和世界的进步。</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(3)作为殖民者,哥伦布对美洲人民进行了野蛮的侵略和屠杀。此后西</a:t>
            </a:r>
            <a:r>
              <a:rPr dirty="0"/>
              <a:t/>
            </a:r>
            <a:br>
              <a:rPr dirty="0"/>
            </a:br>
            <a:r>
              <a:rPr lang="zh-CN" altLang="en-US" sz="2012" kern="0" dirty="0" smtClean="0">
                <a:solidFill>
                  <a:srgbClr val="000000"/>
                </a:solidFill>
                <a:latin typeface="Times New Roman" pitchFamily="65" charset="-122"/>
                <a:ea typeface="宋体" pitchFamily="65" charset="-122"/>
              </a:rPr>
              <a:t>方殖民者开始入侵美洲,对美洲实行长期残酷的殖民统治和掠夺。</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二、殖民扩张与世界市场的拓展</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1.荷兰的崛起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(1)条件:濒临大西洋,手工业、海外贸易发达;1581年,摆脱西班牙的统治</a:t>
            </a:r>
            <a:r>
              <a:rPr dirty="0"/>
              <a:t/>
            </a:r>
            <a:br>
              <a:rPr dirty="0"/>
            </a:br>
            <a:r>
              <a:rPr lang="zh-CN" altLang="en-US" sz="2012" kern="0" dirty="0" smtClean="0">
                <a:solidFill>
                  <a:srgbClr val="000000"/>
                </a:solidFill>
                <a:latin typeface="Times New Roman" pitchFamily="65" charset="-122"/>
                <a:ea typeface="宋体" pitchFamily="65" charset="-122"/>
              </a:rPr>
              <a:t>赢得独立,为资本主义工商业的发展奠定了基础;17世纪,荷兰已成为欧</a:t>
            </a:r>
            <a:r>
              <a:rPr dirty="0"/>
              <a:t/>
            </a:r>
            <a:br>
              <a:rPr dirty="0"/>
            </a:br>
            <a:r>
              <a:rPr lang="zh-CN" altLang="en-US" sz="2012" kern="0" dirty="0" smtClean="0">
                <a:solidFill>
                  <a:srgbClr val="000000"/>
                </a:solidFill>
                <a:latin typeface="Times New Roman" pitchFamily="65" charset="-122"/>
                <a:ea typeface="宋体" pitchFamily="65" charset="-122"/>
              </a:rPr>
              <a:t>洲资本主义国家。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(2)表现:商船众多,荷兰人被称为③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海上马车夫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;成立垄断性的</a:t>
            </a:r>
            <a:r>
              <a:rPr dirty="0"/>
              <a:t/>
            </a:r>
            <a:br>
              <a:rPr dirty="0"/>
            </a:br>
            <a:r>
              <a:rPr lang="zh-CN" altLang="en-US" sz="2012" kern="0" dirty="0" smtClean="0">
                <a:solidFill>
                  <a:srgbClr val="000000"/>
                </a:solidFill>
                <a:latin typeface="Times New Roman" pitchFamily="65" charset="-122"/>
                <a:ea typeface="宋体" pitchFamily="65" charset="-122"/>
              </a:rPr>
              <a:t>贸易公司,参与殖民争夺,建立起遍布世界的商业殖民帝国。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(3)殖民扩张:在非洲,占领了好望角;在亚洲,夺取了马六甲和锡兰,并一</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度占领了中国领土台湾;在美洲,建立了以新阿姆斯特丹为中心的殖民地。</a:t>
            </a:r>
            <a:endParaRPr lang="zh-CN" altLang="en-US" sz="2010" dirty="0" smtClean="0"/>
          </a:p>
          <a:p>
            <a:pPr marL="0" indent="0" eaLnBrk="0" latinLnBrk="1" hangingPunct="0">
              <a:lnSpc>
                <a:spcPct val="150000"/>
              </a:lnSpc>
              <a:spcBef>
                <a:spcPts val="0"/>
              </a:spcBef>
              <a:buNone/>
            </a:pPr>
            <a:endParaRPr lang="zh-CN" altLang="en-US" dirty="0"/>
          </a:p>
        </p:txBody>
      </p:sp>
      <p:grpSp>
        <p:nvGrpSpPr>
          <p:cNvPr id="6" name="组合 16"/>
          <p:cNvGrpSpPr/>
          <p:nvPr/>
        </p:nvGrpSpPr>
        <p:grpSpPr bwMode="auto">
          <a:xfrm>
            <a:off x="4352924" y="4428381"/>
            <a:ext cx="2235299"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2.英国的崛起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(1)条件:地处大西洋沿岸,地理位置得天独厚;成立垄断性贸易公司,积极</a:t>
            </a:r>
            <a:r>
              <a:rPr dirty="0"/>
              <a:t/>
            </a:r>
            <a:br>
              <a:rPr dirty="0"/>
            </a:br>
            <a:r>
              <a:rPr lang="zh-CN" altLang="en-US" sz="2012" kern="0" dirty="0" smtClean="0">
                <a:solidFill>
                  <a:srgbClr val="000000"/>
                </a:solidFill>
                <a:latin typeface="Times New Roman" pitchFamily="65" charset="-122"/>
                <a:ea typeface="宋体" pitchFamily="65" charset="-122"/>
              </a:rPr>
              <a:t>进行殖民扩张;爆发资产阶级革命,资产阶级掌权;资本主义工商业繁荣,</a:t>
            </a:r>
            <a:r>
              <a:rPr dirty="0"/>
              <a:t/>
            </a:r>
            <a:br>
              <a:rPr dirty="0"/>
            </a:br>
            <a:r>
              <a:rPr lang="zh-CN" altLang="en-US" sz="2012" kern="0" dirty="0" smtClean="0">
                <a:solidFill>
                  <a:srgbClr val="000000"/>
                </a:solidFill>
                <a:latin typeface="Times New Roman" pitchFamily="65" charset="-122"/>
                <a:ea typeface="宋体" pitchFamily="65" charset="-122"/>
              </a:rPr>
              <a:t>为殖民活动奠定了物质基础;大力发展海军力量,为殖民争夺提供武力</a:t>
            </a:r>
            <a:r>
              <a:rPr dirty="0"/>
              <a:t/>
            </a:r>
            <a:br>
              <a:rPr dirty="0"/>
            </a:br>
            <a:r>
              <a:rPr lang="zh-CN" altLang="en-US" sz="2012" kern="0" dirty="0" smtClean="0">
                <a:solidFill>
                  <a:srgbClr val="000000"/>
                </a:solidFill>
                <a:latin typeface="Times New Roman" pitchFamily="65" charset="-122"/>
                <a:ea typeface="宋体" pitchFamily="65" charset="-122"/>
              </a:rPr>
              <a:t>保障。</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(2)经过:1588年,打败西班牙“无敌舰队”,西班牙失去海上霸主地位;17</a:t>
            </a:r>
            <a:r>
              <a:rPr dirty="0"/>
              <a:t/>
            </a:r>
            <a:br>
              <a:rPr dirty="0"/>
            </a:br>
            <a:r>
              <a:rPr lang="zh-CN" altLang="en-US" sz="2012" kern="0" dirty="0" smtClean="0">
                <a:solidFill>
                  <a:srgbClr val="000000"/>
                </a:solidFill>
                <a:latin typeface="Times New Roman" pitchFamily="65" charset="-122"/>
                <a:ea typeface="宋体" pitchFamily="65" charset="-122"/>
              </a:rPr>
              <a:t>世纪中期,颁布④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航海条例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,经过三次英荷战争,打败荷兰;18世</a:t>
            </a:r>
            <a:r>
              <a:rPr dirty="0"/>
              <a:t/>
            </a:r>
            <a:br>
              <a:rPr dirty="0"/>
            </a:br>
            <a:r>
              <a:rPr lang="zh-CN" altLang="en-US" sz="2012" kern="0" dirty="0" smtClean="0">
                <a:solidFill>
                  <a:srgbClr val="000000"/>
                </a:solidFill>
                <a:latin typeface="Times New Roman" pitchFamily="65" charset="-122"/>
                <a:ea typeface="宋体" pitchFamily="65" charset="-122"/>
              </a:rPr>
              <a:t>纪中期,打败法国。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(3)“日不落帝国”:18世纪中期,英国最终确立了世界殖民霸权,强占大</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量殖民地,逐步建立起自诩为“日不落”的殖民帝国。</a:t>
            </a:r>
            <a:endParaRPr lang="zh-CN" altLang="en-US" sz="2010" dirty="0" smtClean="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2494434" y="3914800"/>
            <a:ext cx="186154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9416"/>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3.世界市场的拓展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(1)野蛮的殖民掠夺:新航路开辟后,西欧国家疯狂对外殖民扩张,通过罪</a:t>
            </a:r>
            <a:r>
              <a:rPr dirty="0"/>
              <a:t/>
            </a:r>
            <a:br>
              <a:rPr dirty="0"/>
            </a:br>
            <a:r>
              <a:rPr lang="zh-CN" altLang="en-US" sz="2012" kern="0" dirty="0" smtClean="0">
                <a:solidFill>
                  <a:srgbClr val="000000"/>
                </a:solidFill>
                <a:latin typeface="Times New Roman" pitchFamily="65" charset="-122"/>
                <a:ea typeface="宋体" pitchFamily="65" charset="-122"/>
              </a:rPr>
              <a:t>恶的奴隶贸易等方式掠夺财富。</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(2)世界市场的拓展:</a:t>
            </a:r>
            <a:r>
              <a:rPr lang="zh-CN" altLang="en-US" sz="2012" u="sng" kern="0" dirty="0" smtClean="0">
                <a:solidFill>
                  <a:srgbClr val="000000"/>
                </a:solidFill>
                <a:latin typeface="Times New Roman" pitchFamily="65" charset="-122"/>
                <a:ea typeface="宋体" pitchFamily="65" charset="-122"/>
              </a:rPr>
              <a:t>殖民扩张为西欧资本主义发展提供了原始资本积</a:t>
            </a:r>
            <a:r>
              <a:rPr dirty="0"/>
              <a:t/>
            </a:r>
            <a:br>
              <a:rPr dirty="0"/>
            </a:br>
            <a:r>
              <a:rPr lang="zh-CN" altLang="en-US" sz="2012" u="sng" kern="0" dirty="0" smtClean="0">
                <a:solidFill>
                  <a:srgbClr val="000000"/>
                </a:solidFill>
                <a:latin typeface="Times New Roman" pitchFamily="65" charset="-122"/>
                <a:ea typeface="宋体" pitchFamily="65" charset="-122"/>
              </a:rPr>
              <a:t>累,给殖民地造成极大的破坏和灾难。客观上加强了各地的联系,世界</a:t>
            </a:r>
            <a:r>
              <a:rPr dirty="0"/>
              <a:t/>
            </a:r>
            <a:br>
              <a:rPr dirty="0"/>
            </a:br>
            <a:r>
              <a:rPr lang="zh-CN" altLang="en-US" sz="2012" u="sng" kern="0" dirty="0" smtClean="0">
                <a:solidFill>
                  <a:srgbClr val="000000"/>
                </a:solidFill>
                <a:latin typeface="Times New Roman" pitchFamily="65" charset="-122"/>
                <a:ea typeface="宋体" pitchFamily="65" charset="-122"/>
              </a:rPr>
              <a:t>市场进一步得到拓展</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404045"/>
            <a:ext cx="8127000" cy="3251403"/>
          </a:xfrm>
          <a:prstGeom prst="rect">
            <a:avLst/>
          </a:prstGeom>
          <a:noFill/>
        </p:spPr>
        <p:txBody>
          <a:bodyPr wrap="square" lIns="0" tIns="0" rIns="0" bIns="0" rtlCol="0">
            <a:spAutoFit/>
          </a:bodyPr>
          <a:lstStyle/>
          <a:p>
            <a:pPr eaLnBrk="0" latinLnBrk="1" hangingPunct="0">
              <a:lnSpc>
                <a:spcPct val="150000"/>
              </a:lnSpc>
            </a:pPr>
            <a:r>
              <a:rPr lang="zh-CN" altLang="en-US" sz="2012" b="1" kern="0" smtClean="0">
                <a:solidFill>
                  <a:srgbClr val="000000"/>
                </a:solidFill>
                <a:latin typeface="Times New Roman" pitchFamily="65" charset="-122"/>
                <a:ea typeface="宋体" pitchFamily="65" charset="-122"/>
              </a:rPr>
              <a:t>教材知识补遗</a:t>
            </a:r>
            <a:endParaRPr lang="zh-CN" altLang="en-US" sz="2400" b="1"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商业资本</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商业资本是从产业资本中分离出来</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专门从事商品买卖</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独立发挥资本</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职能</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以获取商业利润为目的的一种资本形式。它是处于流通领域的商</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品资本的转化形式。它执行的是商品资本的职能。商业资本的产生有</a:t>
            </a:r>
            <a:r>
              <a:rPr dirty="0"/>
              <a:t/>
            </a:r>
            <a:br>
              <a:rPr dirty="0"/>
            </a:br>
            <a:r>
              <a:rPr lang="zh-CN" altLang="en-US" sz="2012" kern="0" dirty="0" smtClean="0">
                <a:solidFill>
                  <a:srgbClr val="000000"/>
                </a:solidFill>
                <a:latin typeface="Times New Roman" pitchFamily="65" charset="-122"/>
                <a:ea typeface="宋体" pitchFamily="65" charset="-122"/>
              </a:rPr>
              <a:t>利于缩短流通时间,节约流通费用,加快资本周转,对产业资本、资本主</a:t>
            </a:r>
            <a:r>
              <a:rPr dirty="0"/>
              <a:t/>
            </a:r>
            <a:br>
              <a:rPr dirty="0"/>
            </a:br>
            <a:r>
              <a:rPr lang="zh-CN" altLang="en-US" sz="2012" kern="0" dirty="0" smtClean="0">
                <a:solidFill>
                  <a:srgbClr val="000000"/>
                </a:solidFill>
                <a:latin typeface="Times New Roman" pitchFamily="65" charset="-122"/>
                <a:ea typeface="宋体" pitchFamily="65" charset="-122"/>
              </a:rPr>
              <a:t>义生产的发展具有重要作用。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6819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人文主义的发展与科技文艺</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一、文艺复兴</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(1)十四五世纪,意大利佛罗伦萨和威尼斯等城市出现了资本主义萌芽,</a:t>
            </a:r>
            <a:r>
              <a:rPr dirty="0"/>
              <a:t/>
            </a:r>
            <a:br>
              <a:rPr dirty="0"/>
            </a:br>
            <a:r>
              <a:rPr lang="zh-CN" altLang="en-US" sz="2012" kern="0" dirty="0" smtClean="0">
                <a:solidFill>
                  <a:srgbClr val="000000"/>
                </a:solidFill>
                <a:latin typeface="Times New Roman" pitchFamily="65" charset="-122"/>
                <a:ea typeface="宋体" pitchFamily="65" charset="-122"/>
              </a:rPr>
              <a:t>形成了新兴的资产阶级。他们希望创造财富,追求现世的享乐,胜过关</a:t>
            </a:r>
            <a:r>
              <a:rPr dirty="0"/>
              <a:t/>
            </a:r>
            <a:br>
              <a:rPr dirty="0"/>
            </a:br>
            <a:r>
              <a:rPr lang="zh-CN" altLang="en-US" sz="2012" kern="0" dirty="0" smtClean="0">
                <a:solidFill>
                  <a:srgbClr val="000000"/>
                </a:solidFill>
                <a:latin typeface="Times New Roman" pitchFamily="65" charset="-122"/>
                <a:ea typeface="宋体" pitchFamily="65" charset="-122"/>
              </a:rPr>
              <a:t>心虚幻的神学说教。</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(2)当时统治文化思想的教会要求人们听从上帝的安排,祈求来世幸福。</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(3)意大利更多地保留了古代希腊罗马文化。</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兴起:意大利的先进知识分子借助古代希腊罗马文化,掀起了一场思想</a:t>
            </a:r>
            <a:r>
              <a:rPr dirty="0"/>
              <a:t/>
            </a:r>
            <a:br>
              <a:rPr dirty="0"/>
            </a:br>
            <a:r>
              <a:rPr lang="zh-CN" altLang="en-US" sz="2012" kern="0" dirty="0" smtClean="0">
                <a:solidFill>
                  <a:srgbClr val="000000"/>
                </a:solidFill>
                <a:latin typeface="Times New Roman" pitchFamily="65" charset="-122"/>
                <a:ea typeface="宋体" pitchFamily="65" charset="-122"/>
              </a:rPr>
              <a:t>解放运动,因打着复兴古代希腊罗马文化的旗号,所以被人们称为文艺</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复兴运动。</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实质:</a:t>
            </a:r>
            <a:r>
              <a:rPr lang="zh-CN" altLang="en-US" sz="2012" u="sng" kern="0" dirty="0" smtClean="0">
                <a:solidFill>
                  <a:srgbClr val="000000"/>
                </a:solidFill>
                <a:latin typeface="Times New Roman" pitchFamily="65" charset="-122"/>
                <a:ea typeface="宋体" pitchFamily="65" charset="-122"/>
              </a:rPr>
              <a:t>资产阶级思想解放运动</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核心:</a:t>
            </a:r>
            <a:r>
              <a:rPr lang="zh-CN" altLang="en-US" sz="2012" u="sng" kern="0" dirty="0" smtClean="0">
                <a:solidFill>
                  <a:srgbClr val="000000"/>
                </a:solidFill>
                <a:latin typeface="Times New Roman" pitchFamily="65" charset="-122"/>
                <a:ea typeface="宋体" pitchFamily="65" charset="-122"/>
              </a:rPr>
              <a:t>人文主义</a:t>
            </a:r>
            <a:r>
              <a:rPr lang="zh-CN" altLang="en-US" sz="2012" kern="0" dirty="0" smtClean="0">
                <a:solidFill>
                  <a:srgbClr val="000000"/>
                </a:solidFill>
                <a:latin typeface="Times New Roman" pitchFamily="65" charset="-122"/>
                <a:ea typeface="宋体" pitchFamily="65" charset="-122"/>
              </a:rPr>
              <a:t>。主张以人为中心而不是以神为中心,认为人是现实生</a:t>
            </a:r>
            <a:r>
              <a:rPr dirty="0"/>
              <a:t/>
            </a:r>
            <a:br>
              <a:rPr dirty="0"/>
            </a:br>
            <a:r>
              <a:rPr lang="zh-CN" altLang="en-US" sz="2012" kern="0" dirty="0" smtClean="0">
                <a:solidFill>
                  <a:srgbClr val="000000"/>
                </a:solidFill>
                <a:latin typeface="Times New Roman" pitchFamily="65" charset="-122"/>
                <a:ea typeface="宋体" pitchFamily="65" charset="-122"/>
              </a:rPr>
              <a:t>活的创造者和主人,要求肯定人的价值和尊严;抨击教会的腐败,提倡追</a:t>
            </a:r>
            <a:r>
              <a:rPr dirty="0"/>
              <a:t/>
            </a:r>
            <a:br>
              <a:rPr dirty="0"/>
            </a:br>
            <a:r>
              <a:rPr lang="zh-CN" altLang="en-US" sz="2012" kern="0" dirty="0" smtClean="0">
                <a:solidFill>
                  <a:srgbClr val="000000"/>
                </a:solidFill>
                <a:latin typeface="Times New Roman" pitchFamily="65" charset="-122"/>
                <a:ea typeface="宋体" pitchFamily="65" charset="-122"/>
              </a:rPr>
              <a:t>求自由、幸福和物质享受,崇尚理性和科学,追求知识。</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a:t>
            </a:r>
            <a:r>
              <a:rPr lang="zh-CN" altLang="en-US" sz="2012" kern="0" dirty="0" smtClean="0">
                <a:solidFill>
                  <a:srgbClr val="000000"/>
                </a:solidFill>
                <a:latin typeface="Times New Roman" pitchFamily="65" charset="-122"/>
                <a:ea typeface="宋体" pitchFamily="65" charset="-122"/>
              </a:rPr>
              <a:t>代表人物、作品及其思想主张</a:t>
            </a:r>
            <a:endParaRPr lang="zh-CN" altLang="en-US" dirty="0"/>
          </a:p>
        </p:txBody>
      </p:sp>
      <p:graphicFrame>
        <p:nvGraphicFramePr>
          <p:cNvPr id="3" name="表格 2"/>
          <p:cNvGraphicFramePr>
            <a:graphicFrameLocks noGrp="1"/>
          </p:cNvGraphicFramePr>
          <p:nvPr/>
        </p:nvGraphicFramePr>
        <p:xfrm>
          <a:off x="540000" y="3492277"/>
          <a:ext cx="8208464" cy="3108960"/>
        </p:xfrm>
        <a:graphic>
          <a:graphicData uri="http://schemas.openxmlformats.org/drawingml/2006/table">
            <a:tbl>
              <a:tblPr/>
              <a:tblGrid>
                <a:gridCol w="863648"/>
                <a:gridCol w="1512168"/>
                <a:gridCol w="583264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思想主张</a:t>
                      </a:r>
                    </a:p>
                  </a:txBody>
                  <a:tcPr marL="45720" marR="45720"/>
                </a:tc>
              </a:tr>
              <a:tr h="38063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薄伽丘</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十日谈    </a:t>
                      </a:r>
                      <a:r>
                        <a:rPr lang="zh-CN" altLang="en-US" sz="1400" kern="0" dirty="0" smtClean="0">
                          <a:solidFill>
                            <a:srgbClr val="FF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抨击封建道德和教会的禁欲思想,宣传人类平等,主张发展人的个性</a:t>
                      </a:r>
                    </a:p>
                  </a:txBody>
                  <a:tcPr marL="45720" marR="45720"/>
                </a:tc>
              </a:tr>
              <a:tr h="288032">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但丁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《神曲》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率先对教会的丑恶现象表达了憎恶</a:t>
                      </a:r>
                    </a:p>
                  </a:txBody>
                  <a:tcPr marL="45720" marR="45720"/>
                </a:tc>
              </a:tr>
              <a:tr h="565073">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彼特拉克</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《歌集》</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最早提出要以“人的学问”代替“神的学问”,被称为②</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人文主义之父    </a:t>
                      </a:r>
                      <a:r>
                        <a:rPr lang="zh-CN" altLang="en-US" sz="1400" kern="0" dirty="0" smtClean="0">
                          <a:solidFill>
                            <a:srgbClr val="FF0000"/>
                          </a:solidFill>
                          <a:latin typeface="Times New Roman" pitchFamily="65" charset="-122"/>
                          <a:ea typeface="宋体" pitchFamily="65" charset="-122"/>
                        </a:rPr>
                        <a:t>”</a:t>
                      </a:r>
                    </a:p>
                  </a:txBody>
                  <a:tcPr marL="45720" marR="45720"/>
                </a:tc>
              </a:tr>
              <a:tr h="378058">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达·芬奇</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《蒙娜丽莎》等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作品一扫中世纪呆板拘谨的宗教气息</a:t>
                      </a:r>
                    </a:p>
                  </a:txBody>
                  <a:tcPr marL="45720" marR="45720"/>
                </a:tc>
              </a:tr>
              <a:tr h="288032">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莎士比亚</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《哈姆雷特》等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讴歌人的伟大和高贵,反映了人文主义思想</a:t>
                      </a:r>
                    </a:p>
                  </a:txBody>
                  <a:tcPr marL="45720" marR="45720"/>
                </a:tc>
              </a:tr>
            </a:tbl>
          </a:graphicData>
        </a:graphic>
      </p:graphicFrame>
      <p:grpSp>
        <p:nvGrpSpPr>
          <p:cNvPr id="4" name="组合 16"/>
          <p:cNvGrpSpPr/>
          <p:nvPr/>
        </p:nvGrpSpPr>
        <p:grpSpPr bwMode="auto">
          <a:xfrm>
            <a:off x="1907704" y="3996333"/>
            <a:ext cx="648072" cy="576064"/>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7596336" y="5148461"/>
            <a:ext cx="921815"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2987824" y="5508502"/>
            <a:ext cx="360040" cy="144016"/>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6.意义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(1)在文学、艺术和科学方面取得重大成果。</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使人们从封建愚昧中解放出来,开始更多地关注人及人生活的世</a:t>
            </a:r>
            <a:r>
              <a:rPr dirty="0"/>
              <a:t/>
            </a:r>
            <a:br>
              <a:rPr dirty="0"/>
            </a:br>
            <a:r>
              <a:rPr lang="zh-CN" altLang="en-US" sz="2012" u="sng" kern="0" dirty="0" smtClean="0">
                <a:solidFill>
                  <a:srgbClr val="000000"/>
                </a:solidFill>
                <a:latin typeface="Times New Roman" pitchFamily="65" charset="-122"/>
                <a:ea typeface="宋体" pitchFamily="65" charset="-122"/>
              </a:rPr>
              <a:t>界</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二、宗教改革</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(1)文艺复兴的影响。它使教会的权威受到质疑,人们对教会精神禁锢</a:t>
            </a:r>
            <a:r>
              <a:rPr dirty="0"/>
              <a:t/>
            </a:r>
            <a:br>
              <a:rPr dirty="0"/>
            </a:br>
            <a:r>
              <a:rPr lang="zh-CN" altLang="en-US" sz="2012" kern="0" dirty="0" smtClean="0">
                <a:solidFill>
                  <a:srgbClr val="000000"/>
                </a:solidFill>
                <a:latin typeface="Times New Roman" pitchFamily="65" charset="-122"/>
                <a:ea typeface="宋体" pitchFamily="65" charset="-122"/>
              </a:rPr>
              <a:t>和腐败的批评更加激烈,要求改革教会的愿望日趋强烈。</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(2)德意志被称为“教皇的奶牛”。教会不仅从精神上统治德意志,还</a:t>
            </a:r>
            <a:r>
              <a:rPr dirty="0"/>
              <a:t/>
            </a:r>
            <a:br>
              <a:rPr dirty="0"/>
            </a:br>
            <a:r>
              <a:rPr lang="zh-CN" altLang="en-US" sz="2012" kern="0" dirty="0" smtClean="0">
                <a:solidFill>
                  <a:srgbClr val="000000"/>
                </a:solidFill>
                <a:latin typeface="Times New Roman" pitchFamily="65" charset="-122"/>
                <a:ea typeface="宋体" pitchFamily="65" charset="-122"/>
              </a:rPr>
              <a:t>从德意志掠夺了大量财富。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251520" y="2340149"/>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西方代议制民主的确立</a:t>
            </a:r>
          </a:p>
        </p:txBody>
      </p:sp>
      <p:pic>
        <p:nvPicPr>
          <p:cNvPr id="9" name="图片 3" descr="textimage0.jpeg"/>
          <p:cNvPicPr>
            <a:picLocks noChangeAspect="1"/>
          </p:cNvPicPr>
          <p:nvPr/>
        </p:nvPicPr>
        <p:blipFill>
          <a:blip r:embed="rId4" cstate="print"/>
          <a:stretch>
            <a:fillRect/>
          </a:stretch>
        </p:blipFill>
        <p:spPr>
          <a:xfrm>
            <a:off x="3851920" y="1908101"/>
            <a:ext cx="1274064" cy="382219"/>
          </a:xfrm>
          <a:prstGeom prst="rect">
            <a:avLst/>
          </a:prstGeom>
        </p:spPr>
      </p:pic>
      <p:sp>
        <p:nvSpPr>
          <p:cNvPr id="6" name="TextBox 2"/>
          <p:cNvSpPr txBox="1"/>
          <p:nvPr/>
        </p:nvSpPr>
        <p:spPr>
          <a:xfrm>
            <a:off x="540000" y="2937608"/>
            <a:ext cx="8127000" cy="3666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一、英国君主立宪制的建立</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1.英国资产阶级革命</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(1)背景:17世纪,资本主义发展,资产阶级和新贵族力量壮大,要求限制王</a:t>
            </a:r>
            <a:r>
              <a:rPr dirty="0"/>
              <a:t/>
            </a:r>
            <a:br>
              <a:rPr dirty="0"/>
            </a:br>
            <a:r>
              <a:rPr lang="zh-CN" altLang="en-US" sz="2012" kern="0" dirty="0" smtClean="0">
                <a:solidFill>
                  <a:srgbClr val="000000"/>
                </a:solidFill>
                <a:latin typeface="Times New Roman" pitchFamily="65" charset="-122"/>
                <a:ea typeface="宋体" pitchFamily="65" charset="-122"/>
              </a:rPr>
              <a:t>权;斯图亚特王朝实行专制统治。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(2)经过:1640年革命爆发;1688年,英国议会发动政变,邀请詹姆士二世的</a:t>
            </a:r>
            <a:r>
              <a:rPr dirty="0"/>
              <a:t/>
            </a:r>
            <a:br>
              <a:rPr dirty="0"/>
            </a:br>
            <a:r>
              <a:rPr lang="zh-CN" altLang="en-US" sz="2012" kern="0" dirty="0" smtClean="0">
                <a:solidFill>
                  <a:srgbClr val="000000"/>
                </a:solidFill>
                <a:latin typeface="Times New Roman" pitchFamily="65" charset="-122"/>
                <a:ea typeface="宋体" pitchFamily="65" charset="-122"/>
              </a:rPr>
              <a:t>女儿玛丽和她的丈夫荷兰执政威廉承袭英国王位,共同统治英国。这次</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不流血的政变,史称①</a:t>
            </a:r>
            <a:r>
              <a:rPr lang="zh-CN" altLang="en-US" sz="2010" kern="0" dirty="0" smtClean="0">
                <a:solidFill>
                  <a:srgbClr val="FF0000"/>
                </a:solidFill>
                <a:latin typeface="Times New Roman" pitchFamily="65" charset="-122"/>
                <a:ea typeface="宋体" pitchFamily="65" charset="-122"/>
              </a:rPr>
              <a:t>“</a:t>
            </a:r>
            <a:r>
              <a:rPr lang="zh-CN" altLang="en-US" sz="2010" u="sng" kern="0" dirty="0" smtClean="0">
                <a:solidFill>
                  <a:srgbClr val="FF0000"/>
                </a:solidFill>
                <a:latin typeface="Times New Roman" pitchFamily="65" charset="-122"/>
                <a:ea typeface="宋体" pitchFamily="65" charset="-122"/>
              </a:rPr>
              <a:t>　光荣革命    </a:t>
            </a:r>
            <a:r>
              <a:rPr lang="zh-CN" altLang="en-US" sz="2010" kern="0" dirty="0" smtClean="0">
                <a:solidFill>
                  <a:srgbClr val="FF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a:t>
            </a:r>
            <a:endParaRPr lang="zh-CN" altLang="en-US" sz="2010" dirty="0" smtClean="0"/>
          </a:p>
          <a:p>
            <a:pPr marL="0" indent="0" eaLnBrk="0" latinLnBrk="1" hangingPunct="0">
              <a:lnSpc>
                <a:spcPct val="150000"/>
              </a:lnSpc>
              <a:spcBef>
                <a:spcPts val="0"/>
              </a:spcBef>
              <a:buNone/>
            </a:pPr>
            <a:endParaRPr lang="zh-CN" altLang="en-US" dirty="0"/>
          </a:p>
        </p:txBody>
      </p:sp>
      <p:grpSp>
        <p:nvGrpSpPr>
          <p:cNvPr id="7" name="组合 16"/>
          <p:cNvGrpSpPr/>
          <p:nvPr/>
        </p:nvGrpSpPr>
        <p:grpSpPr bwMode="auto">
          <a:xfrm>
            <a:off x="2982198" y="5776281"/>
            <a:ext cx="1923964"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(3)导火线:1517年,罗马教皇出售赎罪券,马丁·路德贴出③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九十五条</a:t>
            </a:r>
            <a:endParaRPr lang="zh-CN" altLang="en-US" sz="2400" dirty="0" smtClean="0">
              <a:solidFill>
                <a:srgbClr val="FF0000"/>
              </a:solidFill>
            </a:endParaRPr>
          </a:p>
          <a:p>
            <a:pPr marL="0" indent="0" eaLnBrk="0" latinLnBrk="1" hangingPunct="0">
              <a:lnSpc>
                <a:spcPct val="150000"/>
              </a:lnSpc>
              <a:spcBef>
                <a:spcPts val="0"/>
              </a:spcBef>
              <a:buNone/>
            </a:pPr>
            <a:r>
              <a:rPr lang="zh-CN" altLang="en-US" sz="2012" u="sng" kern="0" dirty="0" smtClean="0">
                <a:solidFill>
                  <a:srgbClr val="FF0000"/>
                </a:solidFill>
                <a:latin typeface="Times New Roman" pitchFamily="65" charset="-122"/>
                <a:ea typeface="宋体" pitchFamily="65" charset="-122"/>
              </a:rPr>
              <a:t>论纲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,拉开了宗教改革的序幕。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路德的主张:信仰得救;教徒有直接阅读和解释《圣经》的权利,不要</a:t>
            </a:r>
            <a:r>
              <a:rPr dirty="0"/>
              <a:t/>
            </a:r>
            <a:br>
              <a:rPr dirty="0"/>
            </a:br>
            <a:r>
              <a:rPr lang="zh-CN" altLang="en-US" sz="2012" kern="0" dirty="0" smtClean="0">
                <a:solidFill>
                  <a:srgbClr val="000000"/>
                </a:solidFill>
                <a:latin typeface="Times New Roman" pitchFamily="65" charset="-122"/>
                <a:ea typeface="宋体" pitchFamily="65" charset="-122"/>
              </a:rPr>
              <a:t>盲目听从教皇和教会的说教。</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(1)新教形成,包括路德派、④</a:t>
            </a:r>
            <a:r>
              <a:rPr lang="zh-CN" altLang="en-US" sz="2012" u="sng" kern="0" dirty="0" smtClean="0">
                <a:solidFill>
                  <a:srgbClr val="FF0000"/>
                </a:solidFill>
                <a:latin typeface="Times New Roman" pitchFamily="65" charset="-122"/>
                <a:ea typeface="宋体" pitchFamily="65" charset="-122"/>
              </a:rPr>
              <a:t>　加尔文派    </a:t>
            </a:r>
            <a:r>
              <a:rPr lang="zh-CN" altLang="en-US" sz="2012" kern="0" dirty="0" smtClean="0">
                <a:solidFill>
                  <a:srgbClr val="000000"/>
                </a:solidFill>
                <a:latin typeface="Times New Roman" pitchFamily="65" charset="-122"/>
                <a:ea typeface="宋体" pitchFamily="65" charset="-122"/>
              </a:rPr>
              <a:t>和英国国教。新教简化了</a:t>
            </a:r>
            <a:r>
              <a:rPr dirty="0"/>
              <a:t/>
            </a:r>
            <a:br>
              <a:rPr dirty="0"/>
            </a:br>
            <a:r>
              <a:rPr lang="zh-CN" altLang="en-US" sz="2012" kern="0" dirty="0" smtClean="0">
                <a:solidFill>
                  <a:srgbClr val="000000"/>
                </a:solidFill>
                <a:latin typeface="Times New Roman" pitchFamily="65" charset="-122"/>
                <a:ea typeface="宋体" pitchFamily="65" charset="-122"/>
              </a:rPr>
              <a:t>宗教仪式,否定罗马教廷的权威,坚持国家权力高于教会。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(2)开始打破对罗马教会的迷信,解放了思想,人文主义得到进一步的传</a:t>
            </a:r>
            <a:r>
              <a:rPr dirty="0"/>
              <a:t/>
            </a:r>
            <a:br>
              <a:rPr dirty="0"/>
            </a:br>
            <a:r>
              <a:rPr lang="zh-CN" altLang="en-US" sz="2012" kern="0" dirty="0" smtClean="0">
                <a:solidFill>
                  <a:srgbClr val="000000"/>
                </a:solidFill>
                <a:latin typeface="Times New Roman" pitchFamily="65" charset="-122"/>
                <a:ea typeface="宋体" pitchFamily="65" charset="-122"/>
              </a:rPr>
              <a:t>播和发展。</a:t>
            </a:r>
            <a:endParaRPr lang="zh-CN" altLang="en-US" dirty="0"/>
          </a:p>
        </p:txBody>
      </p:sp>
      <p:grpSp>
        <p:nvGrpSpPr>
          <p:cNvPr id="3" name="组合 16"/>
          <p:cNvGrpSpPr/>
          <p:nvPr/>
        </p:nvGrpSpPr>
        <p:grpSpPr bwMode="auto">
          <a:xfrm>
            <a:off x="6824500" y="1257029"/>
            <a:ext cx="156392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395536" y="1700703"/>
            <a:ext cx="1057592"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3751034" y="3564285"/>
            <a:ext cx="1469038"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三、启蒙运动</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1.背景</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(1)自然科学取得重大进展。科学家们揭示了许多自然界的奥秘,教会</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的很多说教不攻自破。</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(2)资本主义进一步发展。资产阶级要求摆脱封建专制统治和教会压</a:t>
            </a:r>
            <a:r>
              <a:rPr dirty="0"/>
              <a:t/>
            </a:r>
            <a:br>
              <a:rPr dirty="0"/>
            </a:br>
            <a:r>
              <a:rPr lang="zh-CN" altLang="en-US" sz="2012" kern="0" dirty="0" smtClean="0">
                <a:solidFill>
                  <a:srgbClr val="000000"/>
                </a:solidFill>
                <a:latin typeface="Times New Roman" pitchFamily="65" charset="-122"/>
                <a:ea typeface="宋体" pitchFamily="65" charset="-122"/>
              </a:rPr>
              <a:t>迫,由此掀起了轰轰烈烈的思想解放运动,史称启蒙运动。</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核心:理性。思想家们否定一切外在权威,认为判断是非的唯一标准只</a:t>
            </a:r>
            <a:r>
              <a:rPr dirty="0"/>
              <a:t/>
            </a:r>
            <a:br>
              <a:rPr dirty="0"/>
            </a:br>
            <a:r>
              <a:rPr lang="zh-CN" altLang="en-US" sz="2012" kern="0" dirty="0" smtClean="0">
                <a:solidFill>
                  <a:srgbClr val="000000"/>
                </a:solidFill>
                <a:latin typeface="Times New Roman" pitchFamily="65" charset="-122"/>
                <a:ea typeface="宋体" pitchFamily="65" charset="-122"/>
              </a:rPr>
              <a:t>有人自己的“理性”。</a:t>
            </a:r>
            <a:r>
              <a:rPr lang="zh-CN" altLang="en-US" sz="2012" u="sng" kern="0" dirty="0" smtClean="0">
                <a:solidFill>
                  <a:srgbClr val="000000"/>
                </a:solidFill>
                <a:latin typeface="Times New Roman" pitchFamily="65" charset="-122"/>
                <a:ea typeface="宋体" pitchFamily="65" charset="-122"/>
              </a:rPr>
              <a:t>所谓“理性”指人自己思考,运用自己的智力去</a:t>
            </a:r>
            <a:r>
              <a:rPr dirty="0"/>
              <a:t/>
            </a:r>
            <a:br>
              <a:rPr dirty="0"/>
            </a:br>
            <a:r>
              <a:rPr lang="zh-CN" altLang="en-US" sz="2012" u="sng" kern="0" dirty="0" smtClean="0">
                <a:solidFill>
                  <a:srgbClr val="000000"/>
                </a:solidFill>
                <a:latin typeface="Times New Roman" pitchFamily="65" charset="-122"/>
                <a:ea typeface="宋体" pitchFamily="65" charset="-122"/>
              </a:rPr>
              <a:t>认识、判断和理解事物的能力</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思想主张:用理性的阳光驱散现实的黑暗,构建一个民主和科学的时代;抨击天主教会的权威和迷信,反对专制和愚昧,提倡科学、自由和平等。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35825"/>
          <a:ext cx="7740000" cy="3017520"/>
        </p:xfrm>
        <a:graphic>
          <a:graphicData uri="http://schemas.openxmlformats.org/drawingml/2006/table">
            <a:tbl>
              <a:tblPr/>
              <a:tblGrid>
                <a:gridCol w="935656"/>
                <a:gridCol w="2592288"/>
                <a:gridCol w="4212056"/>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思想主张</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伏尔泰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《哲学通信》《路易十四时代》</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抨击天主教会;</a:t>
                      </a:r>
                      <a:r>
                        <a:rPr lang="zh-CN" altLang="en-US" sz="1400" u="sng" kern="0" dirty="0" smtClean="0">
                          <a:solidFill>
                            <a:srgbClr val="000000"/>
                          </a:solidFill>
                          <a:latin typeface="Times New Roman" pitchFamily="65" charset="-122"/>
                          <a:ea typeface="宋体" pitchFamily="65" charset="-122"/>
                        </a:rPr>
                        <a:t>提倡君主立宪制;提倡“天赋人权”;法律面前人人平等</a:t>
                      </a:r>
                    </a:p>
                  </a:txBody>
                  <a:tcPr marL="45720" marR="45720"/>
                </a:tc>
              </a:tr>
              <a:tr h="70808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孟德斯鸠</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⑤</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论法的精神    </a:t>
                      </a:r>
                      <a:r>
                        <a:rPr lang="zh-CN" altLang="en-US" sz="1400" kern="0" dirty="0" smtClean="0">
                          <a:solidFill>
                            <a:srgbClr val="FF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“三权分立”学说;</a:t>
                      </a:r>
                      <a:r>
                        <a:rPr lang="zh-CN" altLang="en-US" sz="1400" u="sng" kern="0" dirty="0" smtClean="0">
                          <a:solidFill>
                            <a:srgbClr val="000000"/>
                          </a:solidFill>
                          <a:latin typeface="Times New Roman" pitchFamily="65" charset="-122"/>
                          <a:ea typeface="宋体" pitchFamily="65" charset="-122"/>
                        </a:rPr>
                        <a:t>否定了封建专制制度的合理性,奠定了资产阶级有关国家和法的理论基础</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卢梭</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《社会契约论》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⑥</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天赋人权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和“人民主权”;人类不平等的根源是财产的私有</a:t>
                      </a:r>
                    </a:p>
                  </a:txBody>
                  <a:tcPr marL="45720" marR="45720"/>
                </a:tc>
              </a:tr>
              <a:tr h="32677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康德</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《纯粹理性批判》</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“人非工具”;主权属于人民;自由和平等是人的权利</a:t>
                      </a:r>
                    </a:p>
                  </a:txBody>
                  <a:tcPr marL="45720" marR="45720"/>
                </a:tc>
              </a:tr>
            </a:tbl>
          </a:graphicData>
        </a:graphic>
      </p:graphicFrame>
      <p:sp>
        <p:nvSpPr>
          <p:cNvPr id="3" name="矩形 2"/>
          <p:cNvSpPr/>
          <p:nvPr/>
        </p:nvSpPr>
        <p:spPr>
          <a:xfrm>
            <a:off x="467544" y="1188021"/>
            <a:ext cx="3732112"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4.</a:t>
            </a:r>
            <a:r>
              <a:rPr lang="zh-CN" altLang="en-US" sz="2010" kern="0" dirty="0" smtClean="0">
                <a:solidFill>
                  <a:srgbClr val="000000"/>
                </a:solidFill>
                <a:latin typeface="Times New Roman" pitchFamily="65" charset="-122"/>
                <a:ea typeface="宋体" pitchFamily="65" charset="-122"/>
              </a:rPr>
              <a:t>代表人物、作品及其思想主张</a:t>
            </a:r>
            <a:endParaRPr lang="zh-CN" altLang="en-US" sz="2010" dirty="0"/>
          </a:p>
        </p:txBody>
      </p:sp>
      <p:grpSp>
        <p:nvGrpSpPr>
          <p:cNvPr id="7" name="组合 16"/>
          <p:cNvGrpSpPr/>
          <p:nvPr/>
        </p:nvGrpSpPr>
        <p:grpSpPr bwMode="auto">
          <a:xfrm>
            <a:off x="2106476" y="3172236"/>
            <a:ext cx="1529420"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4318846" y="3892316"/>
            <a:ext cx="1396656" cy="248033"/>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启蒙运动是一次空前的思想解放运动,它进一步解放了人们的思想,</a:t>
            </a:r>
            <a:r>
              <a:rPr dirty="0"/>
              <a:t/>
            </a:r>
            <a:br>
              <a:rPr dirty="0"/>
            </a:br>
            <a:r>
              <a:rPr lang="zh-CN" altLang="en-US" sz="2012" u="sng" kern="0" dirty="0" smtClean="0">
                <a:solidFill>
                  <a:srgbClr val="000000"/>
                </a:solidFill>
                <a:latin typeface="Times New Roman" pitchFamily="65" charset="-122"/>
                <a:ea typeface="宋体" pitchFamily="65" charset="-122"/>
              </a:rPr>
              <a:t>冲击着欧洲的封建专制统治。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(2)在启蒙运动的影响下,法国大革命爆发,推翻了专制王朝,建立了资产</a:t>
            </a:r>
            <a:r>
              <a:rPr dirty="0"/>
              <a:t/>
            </a:r>
            <a:br>
              <a:rPr dirty="0"/>
            </a:br>
            <a:r>
              <a:rPr lang="zh-CN" altLang="en-US" sz="2012" kern="0" dirty="0" smtClean="0">
                <a:solidFill>
                  <a:srgbClr val="000000"/>
                </a:solidFill>
                <a:latin typeface="Times New Roman" pitchFamily="65" charset="-122"/>
                <a:ea typeface="宋体" pitchFamily="65" charset="-122"/>
              </a:rPr>
              <a:t>阶级统治,传播了自由和平等思想。</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(3)极大地鼓舞了殖民地和半殖民地人民争取民族独立的斗争。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(4)成为人们追求解放的精神武器,在人类历史发展进程中发挥了重要</a:t>
            </a:r>
            <a:r>
              <a:rPr dirty="0"/>
              <a:t/>
            </a:r>
            <a:br>
              <a:rPr dirty="0"/>
            </a:br>
            <a:r>
              <a:rPr lang="zh-CN" altLang="en-US" sz="2012" kern="0" dirty="0" smtClean="0">
                <a:solidFill>
                  <a:srgbClr val="000000"/>
                </a:solidFill>
                <a:latin typeface="Times New Roman" pitchFamily="65" charset="-122"/>
                <a:ea typeface="宋体" pitchFamily="65" charset="-122"/>
              </a:rPr>
              <a:t>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8127000" cy="5386859"/>
          </a:xfrm>
          <a:prstGeom prst="rect">
            <a:avLst/>
          </a:prstGeom>
          <a:noFill/>
        </p:spPr>
        <p:txBody>
          <a:bodyPr wrap="square" lIns="0" tIns="0" rIns="0" bIns="0" rtlCol="0">
            <a:spAutoFit/>
          </a:bodyPr>
          <a:lstStyle/>
          <a:p>
            <a:pPr eaLnBrk="0" latinLnBrk="1" hangingPunct="0">
              <a:lnSpc>
                <a:spcPct val="135000"/>
              </a:lnSpc>
            </a:pPr>
            <a:r>
              <a:rPr lang="zh-CN" altLang="en-US" sz="2012" b="1" kern="0" dirty="0" smtClean="0">
                <a:solidFill>
                  <a:srgbClr val="000000"/>
                </a:solidFill>
                <a:latin typeface="Times New Roman" pitchFamily="65" charset="-122"/>
                <a:ea typeface="宋体" pitchFamily="65" charset="-122"/>
              </a:rPr>
              <a:t>教材知识补遗</a:t>
            </a:r>
            <a:endParaRPr lang="zh-CN" altLang="en-US" sz="2400" b="1" dirty="0" smtClean="0"/>
          </a:p>
          <a:p>
            <a:pPr eaLnBrk="0" latinLnBrk="1" hangingPunct="0">
              <a:lnSpc>
                <a:spcPct val="135000"/>
              </a:lnSpc>
            </a:pPr>
            <a:r>
              <a:rPr lang="zh-CN" altLang="en-US" sz="2012" kern="0" dirty="0" smtClean="0">
                <a:solidFill>
                  <a:srgbClr val="000000"/>
                </a:solidFill>
                <a:latin typeface="Times New Roman" pitchFamily="65" charset="-122"/>
                <a:ea typeface="宋体" pitchFamily="65" charset="-122"/>
              </a:rPr>
              <a:t>1.理性</a:t>
            </a:r>
            <a:endParaRPr lang="zh-CN" altLang="en-US" sz="2400" dirty="0" smtClean="0"/>
          </a:p>
          <a:p>
            <a:pPr eaLnBrk="0" latinLnBrk="1" hangingPunct="0">
              <a:lnSpc>
                <a:spcPct val="135000"/>
              </a:lnSpc>
            </a:pPr>
            <a:r>
              <a:rPr lang="zh-CN" altLang="en-US" sz="2012" kern="0" dirty="0" smtClean="0">
                <a:solidFill>
                  <a:srgbClr val="000000"/>
                </a:solidFill>
                <a:latin typeface="Times New Roman" pitchFamily="65" charset="-122"/>
                <a:ea typeface="宋体" pitchFamily="65" charset="-122"/>
              </a:rPr>
              <a:t>与感性相对,指处理问题按照事物发展的规律和自然进化原则来考虑的</a:t>
            </a:r>
            <a:endParaRPr lang="zh-CN" altLang="en-US" sz="2400" dirty="0" smtClean="0"/>
          </a:p>
          <a:p>
            <a:pPr marL="0" indent="0" eaLnBrk="0" latinLnBrk="1" hangingPunct="0">
              <a:lnSpc>
                <a:spcPct val="135000"/>
              </a:lnSpc>
              <a:spcBef>
                <a:spcPts val="0"/>
              </a:spcBef>
              <a:buNone/>
            </a:pPr>
            <a:r>
              <a:rPr lang="zh-CN" altLang="en-US" sz="2012" kern="0" dirty="0" smtClean="0">
                <a:solidFill>
                  <a:srgbClr val="000000"/>
                </a:solidFill>
                <a:latin typeface="Times New Roman" pitchFamily="65" charset="-122"/>
                <a:ea typeface="宋体" pitchFamily="65" charset="-122"/>
              </a:rPr>
              <a:t>态度,考虑问题、处理事情不冲动,不凭感觉做事情。从社会学角度来</a:t>
            </a:r>
            <a:r>
              <a:rPr dirty="0"/>
              <a:t/>
            </a:r>
            <a:br>
              <a:rPr dirty="0"/>
            </a:br>
            <a:r>
              <a:rPr lang="zh-CN" altLang="en-US" sz="2012" kern="0" dirty="0" smtClean="0">
                <a:solidFill>
                  <a:srgbClr val="000000"/>
                </a:solidFill>
                <a:latin typeface="Times New Roman" pitchFamily="65" charset="-122"/>
                <a:ea typeface="宋体" pitchFamily="65" charset="-122"/>
              </a:rPr>
              <a:t>讲,理性指能够识别、判断、评估实际理由,以及使人的行为符合特定</a:t>
            </a:r>
            <a:r>
              <a:rPr dirty="0"/>
              <a:t/>
            </a:r>
            <a:br>
              <a:rPr dirty="0"/>
            </a:br>
            <a:r>
              <a:rPr lang="zh-CN" altLang="en-US" sz="2012" kern="0" dirty="0" smtClean="0">
                <a:solidFill>
                  <a:srgbClr val="000000"/>
                </a:solidFill>
                <a:latin typeface="Times New Roman" pitchFamily="65" charset="-122"/>
                <a:ea typeface="宋体" pitchFamily="65" charset="-122"/>
              </a:rPr>
              <a:t>目的等方面的智能。理性通过论点与具有说服力的论据发现真理,通过</a:t>
            </a:r>
            <a:r>
              <a:rPr dirty="0"/>
              <a:t/>
            </a:r>
            <a:br>
              <a:rPr dirty="0"/>
            </a:br>
            <a:r>
              <a:rPr lang="zh-CN" altLang="en-US" sz="2012" kern="0" dirty="0" smtClean="0">
                <a:solidFill>
                  <a:srgbClr val="000000"/>
                </a:solidFill>
                <a:latin typeface="Times New Roman" pitchFamily="65" charset="-122"/>
                <a:ea typeface="宋体" pitchFamily="65" charset="-122"/>
              </a:rPr>
              <a:t>符合逻辑的推理而非依靠表象获得结论、意见和行动的理由。</a:t>
            </a:r>
            <a:endParaRPr lang="zh-CN" altLang="en-US" dirty="0"/>
          </a:p>
          <a:p>
            <a:pPr marL="0" indent="0" eaLnBrk="0" latinLnBrk="1" hangingPunct="0">
              <a:lnSpc>
                <a:spcPct val="135000"/>
              </a:lnSpc>
              <a:spcBef>
                <a:spcPts val="0"/>
              </a:spcBef>
              <a:buNone/>
            </a:pPr>
            <a:r>
              <a:rPr lang="zh-CN" altLang="en-US" sz="2012" kern="0" dirty="0" smtClean="0">
                <a:solidFill>
                  <a:srgbClr val="000000"/>
                </a:solidFill>
                <a:latin typeface="Times New Roman" pitchFamily="65" charset="-122"/>
                <a:ea typeface="宋体" pitchFamily="65" charset="-122"/>
              </a:rPr>
              <a:t>2.自然权利</a:t>
            </a:r>
            <a:endParaRPr lang="zh-CN" altLang="en-US" dirty="0"/>
          </a:p>
          <a:p>
            <a:pPr marL="0" indent="0" eaLnBrk="0" latinLnBrk="1" hangingPunct="0">
              <a:lnSpc>
                <a:spcPct val="135000"/>
              </a:lnSpc>
              <a:spcBef>
                <a:spcPts val="0"/>
              </a:spcBef>
              <a:buNone/>
            </a:pPr>
            <a:r>
              <a:rPr lang="zh-CN" altLang="en-US" sz="2012" kern="0" dirty="0" smtClean="0">
                <a:solidFill>
                  <a:srgbClr val="000000"/>
                </a:solidFill>
                <a:latin typeface="Times New Roman" pitchFamily="65" charset="-122"/>
                <a:ea typeface="宋体" pitchFamily="65" charset="-122"/>
              </a:rPr>
              <a:t>源于古希腊哲学的自然法理论。文艺复兴以来,它成为西方法律与政治</a:t>
            </a:r>
            <a:r>
              <a:rPr dirty="0"/>
              <a:t/>
            </a:r>
            <a:br>
              <a:rPr dirty="0"/>
            </a:br>
            <a:r>
              <a:rPr lang="zh-CN" altLang="en-US" sz="2012" kern="0" dirty="0" smtClean="0">
                <a:solidFill>
                  <a:srgbClr val="000000"/>
                </a:solidFill>
                <a:latin typeface="Times New Roman" pitchFamily="65" charset="-122"/>
                <a:ea typeface="宋体" pitchFamily="65" charset="-122"/>
              </a:rPr>
              <a:t>思想的重要议题。十七八世纪,荷兰的格劳秀斯、斯宾诺莎,英国的霍</a:t>
            </a:r>
            <a:r>
              <a:rPr dirty="0"/>
              <a:t/>
            </a:r>
            <a:br>
              <a:rPr dirty="0"/>
            </a:br>
            <a:r>
              <a:rPr lang="zh-CN" altLang="en-US" sz="2012" kern="0" dirty="0" smtClean="0">
                <a:solidFill>
                  <a:srgbClr val="000000"/>
                </a:solidFill>
                <a:latin typeface="Times New Roman" pitchFamily="65" charset="-122"/>
                <a:ea typeface="宋体" pitchFamily="65" charset="-122"/>
              </a:rPr>
              <a:t>布斯、洛克,法国的伏尔泰、狄德罗、卢梭等对这一思想进行了重要的</a:t>
            </a:r>
            <a:r>
              <a:rPr dirty="0"/>
              <a:t/>
            </a:r>
            <a:br>
              <a:rPr dirty="0"/>
            </a:br>
            <a:r>
              <a:rPr lang="zh-CN" altLang="en-US" sz="2012" kern="0" dirty="0" smtClean="0">
                <a:solidFill>
                  <a:srgbClr val="000000"/>
                </a:solidFill>
                <a:latin typeface="Times New Roman" pitchFamily="65" charset="-122"/>
                <a:ea typeface="宋体" pitchFamily="65" charset="-122"/>
              </a:rPr>
              <a:t>发展。自然权利是天赋的、不可转让、不可剥夺的,是理论上存在的权</a:t>
            </a:r>
            <a:r>
              <a:rPr dirty="0" smtClean="0"/>
              <a:t/>
            </a:r>
            <a:br>
              <a:rPr dirty="0" smtClean="0"/>
            </a:br>
            <a:r>
              <a:rPr lang="zh-CN" altLang="en-US" sz="2012" kern="0" dirty="0" smtClean="0">
                <a:solidFill>
                  <a:srgbClr val="000000"/>
                </a:solidFill>
                <a:latin typeface="Times New Roman" pitchFamily="65" charset="-122"/>
                <a:ea typeface="宋体" pitchFamily="65" charset="-122"/>
              </a:rPr>
              <a:t>利。在当今时代,更为人偏爱的术语是较为片面的“人权”概念。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四、科技文化</a:t>
            </a:r>
            <a:endParaRPr lang="en-US" altLang="zh-CN" sz="2012" b="1"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1.经典力学</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(1)背景:文艺复兴解放了人们的思想。</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(2)伽利略:进行系统的观察和实验,开创了以实验事实为根据的近代科</a:t>
            </a:r>
            <a:r>
              <a:rPr dirty="0"/>
              <a:t/>
            </a:r>
            <a:br>
              <a:rPr dirty="0"/>
            </a:br>
            <a:r>
              <a:rPr lang="zh-CN" altLang="en-US" sz="2012" kern="0" dirty="0" smtClean="0">
                <a:solidFill>
                  <a:srgbClr val="000000"/>
                </a:solidFill>
                <a:latin typeface="Times New Roman" pitchFamily="65" charset="-122"/>
                <a:ea typeface="宋体" pitchFamily="65" charset="-122"/>
              </a:rPr>
              <a:t>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(3)牛顿经典力学:提出物体运动三大定律和万有引力定律,</a:t>
            </a:r>
            <a:r>
              <a:rPr lang="zh-CN" altLang="en-US" sz="2012" u="sng" kern="0" dirty="0" smtClean="0">
                <a:solidFill>
                  <a:srgbClr val="000000"/>
                </a:solidFill>
                <a:latin typeface="Times New Roman" pitchFamily="65" charset="-122"/>
                <a:ea typeface="宋体" pitchFamily="65" charset="-122"/>
              </a:rPr>
              <a:t>形成以实验</a:t>
            </a:r>
            <a:r>
              <a:rPr dirty="0"/>
              <a:t/>
            </a:r>
            <a:br>
              <a:rPr dirty="0"/>
            </a:br>
            <a:r>
              <a:rPr lang="zh-CN" altLang="en-US" sz="2012" u="sng" kern="0" dirty="0" smtClean="0">
                <a:solidFill>
                  <a:srgbClr val="000000"/>
                </a:solidFill>
                <a:latin typeface="Times New Roman" pitchFamily="65" charset="-122"/>
                <a:ea typeface="宋体" pitchFamily="65" charset="-122"/>
              </a:rPr>
              <a:t>为基础、以数学为表达形式的经典力学体系</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2.浪漫主义文学</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(1)背景:18世纪末至19世纪30年代的欧洲,革命和战争频仍,人们感到法</a:t>
            </a:r>
            <a:r>
              <a:rPr dirty="0"/>
              <a:t/>
            </a:r>
            <a:br>
              <a:rPr dirty="0"/>
            </a:br>
            <a:r>
              <a:rPr lang="zh-CN" altLang="en-US" sz="2012" kern="0" dirty="0" smtClean="0">
                <a:solidFill>
                  <a:srgbClr val="000000"/>
                </a:solidFill>
                <a:latin typeface="Times New Roman" pitchFamily="65" charset="-122"/>
                <a:ea typeface="宋体" pitchFamily="65" charset="-122"/>
              </a:rPr>
              <a:t>国大革命后确立的资本主义制度远不如启蒙思想家所描绘的美好,对</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⑦</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理性王国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深感失望,努力寻找新的精神寄托。</a:t>
            </a:r>
            <a:endParaRPr lang="zh-CN" altLang="en-US" dirty="0"/>
          </a:p>
        </p:txBody>
      </p:sp>
      <p:grpSp>
        <p:nvGrpSpPr>
          <p:cNvPr id="6" name="组合 16"/>
          <p:cNvGrpSpPr/>
          <p:nvPr/>
        </p:nvGrpSpPr>
        <p:grpSpPr bwMode="auto">
          <a:xfrm>
            <a:off x="899592" y="5750403"/>
            <a:ext cx="1872208"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2272"/>
            <a:ext cx="8127000" cy="1857945"/>
          </a:xfrm>
          <a:prstGeom prst="rect">
            <a:avLst/>
          </a:prstGeom>
          <a:noFill/>
        </p:spPr>
        <p:txBody>
          <a:bodyPr wrap="square" lIns="0" tIns="0" rIns="0" bIns="0" rtlCol="0">
            <a:spAutoFit/>
          </a:bodyPr>
          <a:lstStyle/>
          <a:p>
            <a:pPr eaLnBrk="0" latinLnBrk="1" hangingPunct="0">
              <a:lnSpc>
                <a:spcPct val="150000"/>
              </a:lnSpc>
            </a:pPr>
            <a:r>
              <a:rPr lang="zh-CN" altLang="en-US" sz="2012" kern="0" smtClean="0">
                <a:solidFill>
                  <a:srgbClr val="000000"/>
                </a:solidFill>
                <a:latin typeface="Times New Roman" pitchFamily="65" charset="-122"/>
                <a:ea typeface="宋体" pitchFamily="65" charset="-122"/>
              </a:rPr>
              <a:t>(2)特点:不刻意突出人的理性,而是深入发掘人类的感情世界,通过瑰丽</a:t>
            </a:r>
            <a:endParaRPr lang="zh-CN" altLang="en-US" sz="240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的想象和夸张的手法塑造特点鲜明的人物形象;以想象力丰富的构思和</a:t>
            </a:r>
            <a:r>
              <a:rPr dirty="0"/>
              <a:t/>
            </a:r>
            <a:br>
              <a:rPr dirty="0"/>
            </a:br>
            <a:r>
              <a:rPr lang="zh-CN" altLang="en-US" sz="2012" kern="0" dirty="0" smtClean="0">
                <a:solidFill>
                  <a:srgbClr val="000000"/>
                </a:solidFill>
                <a:latin typeface="Times New Roman" pitchFamily="65" charset="-122"/>
                <a:ea typeface="宋体" pitchFamily="65" charset="-122"/>
              </a:rPr>
              <a:t>跌宕起伏的情节为主要特征。</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(3)代表人物、作品及其特点</a:t>
            </a:r>
            <a:endParaRPr lang="zh-CN" altLang="en-US" dirty="0"/>
          </a:p>
        </p:txBody>
      </p:sp>
      <p:graphicFrame>
        <p:nvGraphicFramePr>
          <p:cNvPr id="3" name="表格 2"/>
          <p:cNvGraphicFramePr>
            <a:graphicFrameLocks noGrp="1"/>
          </p:cNvGraphicFramePr>
          <p:nvPr/>
        </p:nvGraphicFramePr>
        <p:xfrm>
          <a:off x="540000" y="3214509"/>
          <a:ext cx="7740000" cy="1645920"/>
        </p:xfrm>
        <a:graphic>
          <a:graphicData uri="http://schemas.openxmlformats.org/drawingml/2006/table">
            <a:tbl>
              <a:tblPr/>
              <a:tblGrid>
                <a:gridCol w="1079672"/>
                <a:gridCol w="2448272"/>
                <a:gridCol w="4212056"/>
              </a:tblGrid>
              <a:tr h="216053">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r>
              <a:tr h="34678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雨果</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《巴黎圣母院》</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歌颂人世间的美、善和光明,鞭挞丑、恶与黑暗</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雪莱</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《解放了的普罗米修斯》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鼓励人们为争取自由和理想而斗争</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海涅</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《德国,一个冬天的童话》</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抒发了强烈的爱国情怀</a:t>
                      </a:r>
                    </a:p>
                  </a:txBody>
                  <a:tcPr marL="45720" marR="45720"/>
                </a:tc>
              </a:tr>
            </a:tbl>
          </a:graphicData>
        </a:graphic>
      </p:graphicFrame>
      <p:sp>
        <p:nvSpPr>
          <p:cNvPr id="4" name="矩形 3"/>
          <p:cNvSpPr/>
          <p:nvPr/>
        </p:nvSpPr>
        <p:spPr>
          <a:xfrm>
            <a:off x="467544" y="4860429"/>
            <a:ext cx="7902624" cy="1484252"/>
          </a:xfrm>
          <a:prstGeom prst="rect">
            <a:avLst/>
          </a:prstGeom>
        </p:spPr>
        <p:txBody>
          <a:bodyPr wrap="square">
            <a:spAutoFit/>
          </a:bodyPr>
          <a:lstStyle/>
          <a:p>
            <a:pPr eaLnBrk="0" latinLnBrk="1" hangingPunct="0">
              <a:lnSpc>
                <a:spcPct val="150000"/>
              </a:lnSpc>
            </a:pPr>
            <a:r>
              <a:rPr lang="en-US" altLang="zh-CN" sz="2010" b="1" kern="0" dirty="0" smtClean="0">
                <a:solidFill>
                  <a:srgbClr val="000000"/>
                </a:solidFill>
                <a:latin typeface="Times New Roman" pitchFamily="65" charset="-122"/>
                <a:ea typeface="宋体" pitchFamily="65" charset="-122"/>
              </a:rPr>
              <a:t>3.</a:t>
            </a:r>
            <a:r>
              <a:rPr lang="zh-CN" altLang="en-US" sz="2010" b="1" kern="0" dirty="0" smtClean="0">
                <a:solidFill>
                  <a:srgbClr val="000000"/>
                </a:solidFill>
                <a:latin typeface="Times New Roman" pitchFamily="65" charset="-122"/>
                <a:ea typeface="宋体" pitchFamily="65" charset="-122"/>
              </a:rPr>
              <a:t>浪漫主义美术</a:t>
            </a:r>
            <a:endParaRPr lang="zh-CN" altLang="en-US" sz="2010" b="1"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背景</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拿破仑统治结束后</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人们对资产阶级启蒙思想家推崇的“理性</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王国”感到失望</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寻求新的精神寄托。</a:t>
            </a:r>
            <a:endParaRPr lang="zh-CN" altLang="en-US" sz="2010"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(2)特点:注重表现人的感情,强调画面整体的完整和统一;强调色彩的作</a:t>
            </a:r>
            <a:r>
              <a:rPr dirty="0"/>
              <a:t/>
            </a:r>
            <a:br>
              <a:rPr dirty="0"/>
            </a:br>
            <a:r>
              <a:rPr lang="zh-CN" altLang="en-US" sz="2012" kern="0" dirty="0" smtClean="0">
                <a:solidFill>
                  <a:srgbClr val="000000"/>
                </a:solidFill>
                <a:latin typeface="Times New Roman" pitchFamily="65" charset="-122"/>
                <a:ea typeface="宋体" pitchFamily="65" charset="-122"/>
              </a:rPr>
              <a:t>用,画面丰富多彩,辉煌瑰丽。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(3)代表作:德拉克洛瓦的⑧</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自由引导人民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4.浪漫主义音乐</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(1)特点:注重抒情和个人心理刻画,突出个人感受。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(2)代表人物及其作品</a:t>
            </a:r>
            <a:endParaRPr lang="zh-CN" altLang="en-US" dirty="0"/>
          </a:p>
        </p:txBody>
      </p:sp>
      <p:graphicFrame>
        <p:nvGraphicFramePr>
          <p:cNvPr id="3" name="表格 2"/>
          <p:cNvGraphicFramePr>
            <a:graphicFrameLocks noGrp="1"/>
          </p:cNvGraphicFramePr>
          <p:nvPr/>
        </p:nvGraphicFramePr>
        <p:xfrm>
          <a:off x="540000" y="3955157"/>
          <a:ext cx="7740000" cy="2057400"/>
        </p:xfrm>
        <a:graphic>
          <a:graphicData uri="http://schemas.openxmlformats.org/drawingml/2006/table">
            <a:tbl>
              <a:tblPr/>
              <a:tblGrid>
                <a:gridCol w="3870000"/>
                <a:gridCol w="387000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贝多芬</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《命运交响曲》</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约翰·施特劳斯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《蓝色的多瑙河》</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威尔第</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《茶花女》</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比才</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《卡门》</a:t>
                      </a:r>
                    </a:p>
                  </a:txBody>
                  <a:tcPr marL="45720" marR="45720"/>
                </a:tc>
              </a:tr>
            </a:tbl>
          </a:graphicData>
        </a:graphic>
      </p:graphicFrame>
      <p:grpSp>
        <p:nvGrpSpPr>
          <p:cNvPr id="4" name="组合 16"/>
          <p:cNvGrpSpPr/>
          <p:nvPr/>
        </p:nvGrpSpPr>
        <p:grpSpPr bwMode="auto">
          <a:xfrm>
            <a:off x="3610018" y="2072369"/>
            <a:ext cx="2330134"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780"/>
              </a:spcBef>
              <a:buNone/>
            </a:pPr>
            <a:r>
              <a:rPr lang="zh-CN" altLang="en-US" sz="2012" kern="0" dirty="0" smtClean="0">
                <a:solidFill>
                  <a:srgbClr val="000000"/>
                </a:solidFill>
                <a:latin typeface="Times New Roman" pitchFamily="65" charset="-122"/>
                <a:ea typeface="宋体" pitchFamily="65" charset="-122"/>
              </a:rPr>
              <a:t>1.比较英国君主立宪制与美国总统制共和制的异同</a:t>
            </a:r>
            <a:endParaRPr lang="zh-CN" altLang="en-US"/>
          </a:p>
        </p:txBody>
      </p:sp>
      <p:pic>
        <p:nvPicPr>
          <p:cNvPr id="3" name="图片 3" descr="textimage1.jpeg"/>
          <p:cNvPicPr>
            <a:picLocks noChangeAspect="1"/>
          </p:cNvPicPr>
          <p:nvPr/>
        </p:nvPicPr>
        <p:blipFill>
          <a:blip r:embed="rId4" cstate="print"/>
          <a:stretch>
            <a:fillRect/>
          </a:stretch>
        </p:blipFill>
        <p:spPr>
          <a:xfrm>
            <a:off x="3934968" y="1201855"/>
            <a:ext cx="1274064" cy="382219"/>
          </a:xfrm>
          <a:prstGeom prst="rect">
            <a:avLst/>
          </a:prstGeom>
        </p:spPr>
      </p:pic>
      <p:graphicFrame>
        <p:nvGraphicFramePr>
          <p:cNvPr id="4" name="表格 2"/>
          <p:cNvGraphicFramePr>
            <a:graphicFrameLocks noGrp="1"/>
          </p:cNvGraphicFramePr>
          <p:nvPr/>
        </p:nvGraphicFramePr>
        <p:xfrm>
          <a:off x="540000" y="2448170"/>
          <a:ext cx="7740000" cy="1234440"/>
        </p:xfrm>
        <a:graphic>
          <a:graphicData uri="http://schemas.openxmlformats.org/drawingml/2006/table">
            <a:tbl>
              <a:tblPr/>
              <a:tblGrid>
                <a:gridCol w="719632"/>
                <a:gridCol w="2160240"/>
                <a:gridCol w="2016224"/>
                <a:gridCol w="2843904"/>
              </a:tblGrid>
              <a:tr h="251285">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项目</a:t>
                      </a:r>
                    </a:p>
                  </a:txBody>
                  <a:tcPr marL="45720" marR="45720"/>
                </a:tc>
                <a:tc h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英国君主立宪制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美国总统制共和制</a:t>
                      </a:r>
                    </a:p>
                  </a:txBody>
                  <a:tcPr marL="45720" marR="45720"/>
                </a:tc>
              </a:tr>
              <a:tr h="274781">
                <a:tc row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相同</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理论原则</a:t>
                      </a:r>
                    </a:p>
                  </a:txBody>
                  <a:tcPr marL="45720" marR="45720"/>
                </a:tc>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三权分立</a:t>
                      </a:r>
                    </a:p>
                  </a:txBody>
                  <a:tcPr marL="45720" marR="45720"/>
                </a:tc>
                <a:tc hMerge="1">
                  <a:txBody>
                    <a:bodyPr/>
                    <a:lstStyle/>
                    <a:p>
                      <a:pPr eaLnBrk="0" latinLnBrk="1" hangingPunct="0"/>
                      <a:r>
                        <a:t/>
                      </a:r>
                      <a:br/>
                      <a:endParaRPr/>
                    </a:p>
                  </a:txBody>
                  <a:tcPr marL="45720" marR="45720"/>
                </a:tc>
              </a:tr>
              <a:tr h="191782">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国家性质(国体)</a:t>
                      </a:r>
                    </a:p>
                  </a:txBody>
                  <a:tcPr marL="45720" marR="45720"/>
                </a:tc>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资产阶级专政</a:t>
                      </a:r>
                    </a:p>
                  </a:txBody>
                  <a:tcPr marL="45720" marR="45720"/>
                </a:tc>
                <a:tc hMerge="1">
                  <a:txBody>
                    <a:bodyPr/>
                    <a:lstStyle/>
                    <a:p>
                      <a:pPr eaLnBrk="0" latinLnBrk="1" hangingPunct="0"/>
                      <a:r>
                        <a:t/>
                      </a:r>
                      <a:br/>
                      <a:endParaRPr/>
                    </a:p>
                  </a:txBody>
                  <a:tcPr marL="45720" marR="45720"/>
                </a:tc>
              </a:tr>
            </a:tbl>
          </a:graphicData>
        </a:graphic>
      </p:graphicFrame>
      <p:graphicFrame>
        <p:nvGraphicFramePr>
          <p:cNvPr id="5" name="表格 4"/>
          <p:cNvGraphicFramePr>
            <a:graphicFrameLocks noGrp="1"/>
          </p:cNvGraphicFramePr>
          <p:nvPr/>
        </p:nvGraphicFramePr>
        <p:xfrm>
          <a:off x="540000" y="3680576"/>
          <a:ext cx="7740000" cy="2468880"/>
        </p:xfrm>
        <a:graphic>
          <a:graphicData uri="http://schemas.openxmlformats.org/drawingml/2006/table">
            <a:tbl>
              <a:tblPr/>
              <a:tblGrid>
                <a:gridCol w="719632"/>
                <a:gridCol w="2160240"/>
                <a:gridCol w="2016224"/>
                <a:gridCol w="2843904"/>
              </a:tblGrid>
              <a:tr h="0">
                <a:tc rowSpan="6">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不同</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政体</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议会制君主立宪制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民主共和制</a:t>
                      </a:r>
                    </a:p>
                  </a:txBody>
                  <a:tcPr marL="45720" marR="45720"/>
                </a:tc>
              </a:tr>
              <a:tr h="156462">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国家元首及产生方式</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国王;世袭</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总统;选举</a:t>
                      </a:r>
                    </a:p>
                  </a:txBody>
                  <a:tcPr marL="45720" marR="45720"/>
                </a:tc>
              </a:tr>
              <a:tr h="0">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国家元首的地位</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国家象征,“统而不治”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国家元首、政府首脑、军队总司令</a:t>
                      </a:r>
                    </a:p>
                  </a:txBody>
                  <a:tcPr marL="45720" marR="45720"/>
                </a:tc>
              </a:tr>
              <a:tr h="206488">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政府首脑</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首相</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a:t>
                      </a:r>
                    </a:p>
                  </a:txBody>
                  <a:tcPr marL="45720" marR="45720"/>
                </a:tc>
              </a:tr>
              <a:tr h="195497">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政府产生方式</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首相组阁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总统组织</a:t>
                      </a:r>
                    </a:p>
                  </a:txBody>
                  <a:tcPr marL="45720" marR="45720"/>
                </a:tc>
              </a:tr>
              <a:tr h="184506">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政府(首脑)与议(国)会关系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政府(内阁)对议会负责</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政府对总统负责,总统不对国会负责</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1116013"/>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2.归纳人文主义思想的发展历程</a:t>
            </a:r>
            <a:endParaRPr lang="zh-CN" altLang="en-US" b="1" dirty="0"/>
          </a:p>
        </p:txBody>
      </p:sp>
      <p:graphicFrame>
        <p:nvGraphicFramePr>
          <p:cNvPr id="5" name="表格 2"/>
          <p:cNvGraphicFramePr>
            <a:graphicFrameLocks noGrp="1"/>
          </p:cNvGraphicFramePr>
          <p:nvPr/>
        </p:nvGraphicFramePr>
        <p:xfrm>
          <a:off x="540000" y="1692077"/>
          <a:ext cx="7740000" cy="3227399"/>
        </p:xfrm>
        <a:graphic>
          <a:graphicData uri="http://schemas.openxmlformats.org/drawingml/2006/table">
            <a:tbl>
              <a:tblPr/>
              <a:tblGrid>
                <a:gridCol w="647624"/>
                <a:gridCol w="7092376"/>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发源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古希腊先哲从实际出发,以人为本,洞察宇宙,探索人生,他们的思想主张是西方</a:t>
                      </a:r>
                      <a:r>
                        <a:rPr lang="zh-CN" altLang="en-US" sz="1400" u="sng" kern="0" dirty="0" smtClean="0">
                          <a:solidFill>
                            <a:srgbClr val="000000"/>
                          </a:solidFill>
                          <a:latin typeface="Times New Roman" pitchFamily="65" charset="-122"/>
                          <a:ea typeface="宋体" pitchFamily="65" charset="-122"/>
                        </a:rPr>
                        <a:t>人文主义思想的起源</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复兴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文艺复兴中的思想巨人以自己的作品抨击封建教会的虚伪和腐化,肯定人的价值和尊严,提倡追求自由和幸福,解放了人们的思想,</a:t>
                      </a:r>
                      <a:r>
                        <a:rPr lang="zh-CN" altLang="en-US" sz="1400" u="sng" kern="0" dirty="0" smtClean="0">
                          <a:solidFill>
                            <a:srgbClr val="000000"/>
                          </a:solidFill>
                          <a:latin typeface="Times New Roman" pitchFamily="65" charset="-122"/>
                          <a:ea typeface="宋体" pitchFamily="65" charset="-122"/>
                        </a:rPr>
                        <a:t>人文主义思想再次兴起</a:t>
                      </a:r>
                    </a:p>
                  </a:txBody>
                  <a:tcPr marL="45720" marR="45720"/>
                </a:tc>
              </a:tr>
              <a:tr h="83195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发展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宗教改革中的“因信称义”“先定论”,否定了教皇的绝对权威,使人们获得精神上的自由和灵魂得救的自主权,</a:t>
                      </a:r>
                      <a:r>
                        <a:rPr lang="zh-CN" altLang="en-US" sz="1400" u="sng" kern="0" dirty="0" smtClean="0">
                          <a:solidFill>
                            <a:srgbClr val="000000"/>
                          </a:solidFill>
                          <a:latin typeface="Times New Roman" pitchFamily="65" charset="-122"/>
                          <a:ea typeface="宋体" pitchFamily="65" charset="-122"/>
                        </a:rPr>
                        <a:t>人文主义思想得到进一步弘扬</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成熟</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启蒙思想家高举“理性”的旗帜,批判封建宗教迷信和封建专制制度,强调人的尊严,追求自由平等,主张人权神圣不可侵犯,</a:t>
                      </a:r>
                      <a:r>
                        <a:rPr lang="zh-CN" altLang="en-US" sz="1400" u="sng" kern="0" dirty="0" smtClean="0">
                          <a:solidFill>
                            <a:srgbClr val="000000"/>
                          </a:solidFill>
                          <a:latin typeface="Times New Roman" pitchFamily="65" charset="-122"/>
                          <a:ea typeface="宋体" pitchFamily="65" charset="-122"/>
                        </a:rPr>
                        <a:t>人文主义思想达到新的高度</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0134"/>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2.《权利法案》</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(1)内容:以明确的法律条文,限制国王的权力,保证议会的立法权、财政</a:t>
            </a:r>
            <a:r>
              <a:rPr dirty="0"/>
              <a:t/>
            </a:r>
            <a:br>
              <a:rPr dirty="0"/>
            </a:br>
            <a:r>
              <a:rPr lang="zh-CN" altLang="en-US" sz="2012" kern="0" dirty="0" smtClean="0">
                <a:solidFill>
                  <a:srgbClr val="000000"/>
                </a:solidFill>
                <a:latin typeface="Times New Roman" pitchFamily="65" charset="-122"/>
                <a:ea typeface="宋体" pitchFamily="65" charset="-122"/>
              </a:rPr>
              <a:t>权等权力。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a:t>
            </a:r>
            <a:r>
              <a:rPr lang="zh-CN" altLang="en-US" sz="2012" u="sng" kern="0" dirty="0" smtClean="0">
                <a:solidFill>
                  <a:srgbClr val="000000"/>
                </a:solidFill>
                <a:latin typeface="Times New Roman" pitchFamily="65" charset="-122"/>
                <a:ea typeface="宋体" pitchFamily="65" charset="-122"/>
              </a:rPr>
              <a:t>封建时代的君权神授被否决,君主权力由法律赋予,并受到法律制约</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b.议会掌握了立法权、财政权,日益超过国王的权力,国王逐渐处于</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统而不治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的地位,君主立宪制确立起来。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3.代议制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(1)含义:议会由选举产生的议员组成,代表选民行使国家权力。</a:t>
            </a:r>
            <a:endParaRPr lang="en-US" altLang="zh-CN" sz="2012" kern="0" dirty="0" smtClean="0">
              <a:solidFill>
                <a:srgbClr val="000000"/>
              </a:solidFill>
              <a:latin typeface="Times New Roman" pitchFamily="65" charset="-122"/>
              <a:ea typeface="宋体" pitchFamily="65" charset="-122"/>
            </a:endParaRPr>
          </a:p>
        </p:txBody>
      </p:sp>
      <p:grpSp>
        <p:nvGrpSpPr>
          <p:cNvPr id="3" name="组合 16"/>
          <p:cNvGrpSpPr/>
          <p:nvPr/>
        </p:nvGrpSpPr>
        <p:grpSpPr bwMode="auto">
          <a:xfrm>
            <a:off x="870714" y="4238235"/>
            <a:ext cx="190108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3.明清之际早期启蒙思想与西方启蒙思想的比较</a:t>
            </a:r>
            <a:endParaRPr lang="zh-CN" altLang="en-US" b="1" dirty="0"/>
          </a:p>
        </p:txBody>
      </p:sp>
      <p:graphicFrame>
        <p:nvGraphicFramePr>
          <p:cNvPr id="5" name="表格 4"/>
          <p:cNvGraphicFramePr>
            <a:graphicFrameLocks noGrp="1"/>
          </p:cNvGraphicFramePr>
          <p:nvPr/>
        </p:nvGraphicFramePr>
        <p:xfrm>
          <a:off x="540000" y="1770901"/>
          <a:ext cx="7740000" cy="3017520"/>
        </p:xfrm>
        <a:graphic>
          <a:graphicData uri="http://schemas.openxmlformats.org/drawingml/2006/table">
            <a:tbl>
              <a:tblPr/>
              <a:tblGrid>
                <a:gridCol w="719632"/>
                <a:gridCol w="3240360"/>
                <a:gridCol w="378000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明清之际早期启蒙思想</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西方启蒙思想</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条件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资本主义萌芽的出现;专制制度的腐朽;理学占统治地位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资本主义经济发展迅速;资产阶级力量壮大;文艺复兴的推动</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抨击君主专制;主张“工商皆本”和“经世致用”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批判封建制度;为资本主义社会设计比较完整的方案</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本质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未跳出传统儒学的范畴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资产阶级政治思想</a:t>
                      </a:r>
                    </a:p>
                  </a:txBody>
                  <a:tcPr marL="45720" marR="45720"/>
                </a:tc>
              </a:tr>
              <a:tr h="60263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对专制制度形成一定冲击,未动摇传统文化的根基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推动了欧美资产阶级革命运动的发展;产生了广泛的世界影响</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72438"/>
          <a:ext cx="7740000" cy="2468880"/>
        </p:xfrm>
        <a:graphic>
          <a:graphicData uri="http://schemas.openxmlformats.org/drawingml/2006/table">
            <a:tbl>
              <a:tblPr/>
              <a:tblGrid>
                <a:gridCol w="647624"/>
                <a:gridCol w="3672408"/>
                <a:gridCol w="341996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西方</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自然经济占主导地位;资本主义萌芽发展缓慢</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进行了工业革命,资本主义经济得到发展</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君主专制制度进一步强化</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资产阶级革命,资本主义制度确立并发展</a:t>
                      </a:r>
                    </a:p>
                  </a:txBody>
                  <a:tcPr marL="45720" marR="45720"/>
                </a:tc>
              </a:tr>
              <a:tr h="37331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外交</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“闭关锁国”,脱离世界历史发展潮流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殖民扩张</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八股取士、文字狱盛行,厉行文化专制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文艺复兴、宗教改革、启蒙运动</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文化</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传统科技进入总结阶段,没有发展为近代科技</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近代科学产生</a:t>
                      </a:r>
                    </a:p>
                  </a:txBody>
                  <a:tcPr marL="45720" marR="45720"/>
                </a:tc>
              </a:tr>
            </a:tbl>
          </a:graphicData>
        </a:graphic>
      </p:graphicFrame>
      <p:sp>
        <p:nvSpPr>
          <p:cNvPr id="3" name="TextBox 3"/>
          <p:cNvSpPr txBox="1"/>
          <p:nvPr/>
        </p:nvSpPr>
        <p:spPr>
          <a:xfrm>
            <a:off x="540000" y="1286389"/>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4.比较明清时期的中西社会状况</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53211"/>
            <a:ext cx="8127000" cy="4643322"/>
          </a:xfrm>
          <a:prstGeom prst="rect">
            <a:avLst/>
          </a:prstGeom>
          <a:noFill/>
        </p:spPr>
        <p:txBody>
          <a:bodyPr wrap="square" lIns="0" tIns="0" rIns="0" bIns="0" rtlCol="0">
            <a:spAutoFit/>
          </a:bodyPr>
          <a:lstStyle/>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作用</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资产阶级通过议会对国家实行集体统治</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以防止专制独裁</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资产</a:t>
            </a:r>
            <a:endParaRPr lang="zh-CN" altLang="en-US" sz="2010"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阶级不同集团的权益之争</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在议会中以和平的方式实现</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有利于避免暴</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力冲突。</a:t>
            </a:r>
            <a:endParaRPr lang="zh-CN" altLang="en-US" sz="2010"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4.责任制内阁的形成</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(1)建立:1721年,沃波尔实际上成为英国的第一任首相,责任制内阁开始</a:t>
            </a:r>
            <a:r>
              <a:rPr dirty="0"/>
              <a:t/>
            </a:r>
            <a:br>
              <a:rPr dirty="0"/>
            </a:br>
            <a:r>
              <a:rPr lang="zh-CN" altLang="en-US" sz="2012" kern="0" dirty="0" smtClean="0">
                <a:solidFill>
                  <a:srgbClr val="000000"/>
                </a:solidFill>
                <a:latin typeface="Times New Roman" pitchFamily="65" charset="-122"/>
                <a:ea typeface="宋体" pitchFamily="65" charset="-122"/>
              </a:rPr>
              <a:t>逐渐形成。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(2)组成:首相由议会多数党的领袖担任,掌握行政权;内阁成员集体负责,</a:t>
            </a:r>
            <a:r>
              <a:rPr dirty="0"/>
              <a:t/>
            </a:r>
            <a:br>
              <a:rPr dirty="0"/>
            </a:br>
            <a:r>
              <a:rPr lang="zh-CN" altLang="en-US" sz="2012" kern="0" dirty="0" smtClean="0">
                <a:solidFill>
                  <a:srgbClr val="000000"/>
                </a:solidFill>
                <a:latin typeface="Times New Roman" pitchFamily="65" charset="-122"/>
                <a:ea typeface="宋体" pitchFamily="65" charset="-122"/>
              </a:rPr>
              <a:t>与首相共进退。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(3)与议会关系:内阁对③</a:t>
            </a:r>
            <a:r>
              <a:rPr lang="zh-CN" altLang="en-US" sz="2012" u="sng" kern="0" dirty="0" smtClean="0">
                <a:solidFill>
                  <a:srgbClr val="FF0000"/>
                </a:solidFill>
                <a:latin typeface="Times New Roman" pitchFamily="65" charset="-122"/>
                <a:ea typeface="宋体" pitchFamily="65" charset="-122"/>
              </a:rPr>
              <a:t>　议会    </a:t>
            </a:r>
            <a:r>
              <a:rPr lang="zh-CN" altLang="en-US" sz="2012" kern="0" dirty="0" smtClean="0">
                <a:solidFill>
                  <a:srgbClr val="000000"/>
                </a:solidFill>
                <a:latin typeface="Times New Roman" pitchFamily="65" charset="-122"/>
                <a:ea typeface="宋体" pitchFamily="65" charset="-122"/>
              </a:rPr>
              <a:t>负责,如果议会通过对政府的不信任</a:t>
            </a:r>
            <a:r>
              <a:rPr dirty="0"/>
              <a:t/>
            </a:r>
            <a:br>
              <a:rPr dirty="0"/>
            </a:br>
            <a:r>
              <a:rPr lang="zh-CN" altLang="en-US" sz="2012" kern="0" dirty="0" smtClean="0">
                <a:solidFill>
                  <a:srgbClr val="000000"/>
                </a:solidFill>
                <a:latin typeface="Times New Roman" pitchFamily="65" charset="-122"/>
                <a:ea typeface="宋体" pitchFamily="65" charset="-122"/>
              </a:rPr>
              <a:t>案,内阁就要垮台,但首相也有权解散议会,重新选举。</a:t>
            </a:r>
            <a:endParaRPr lang="zh-CN" altLang="en-US" dirty="0"/>
          </a:p>
        </p:txBody>
      </p:sp>
      <p:grpSp>
        <p:nvGrpSpPr>
          <p:cNvPr id="3" name="组合 16"/>
          <p:cNvGrpSpPr/>
          <p:nvPr/>
        </p:nvGrpSpPr>
        <p:grpSpPr bwMode="auto">
          <a:xfrm>
            <a:off x="3232726" y="4903559"/>
            <a:ext cx="98786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6118"/>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教材知识补遗</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1.普选制</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公民依照宪法和法律享有选举权和被选举权。实行公民普遍参加国家</a:t>
            </a:r>
            <a:r>
              <a:rPr dirty="0"/>
              <a:t/>
            </a:r>
            <a:br>
              <a:rPr dirty="0"/>
            </a:br>
            <a:r>
              <a:rPr lang="zh-CN" altLang="en-US" sz="2012" kern="0" dirty="0" smtClean="0">
                <a:solidFill>
                  <a:srgbClr val="000000"/>
                </a:solidFill>
                <a:latin typeface="Times New Roman" pitchFamily="65" charset="-122"/>
                <a:ea typeface="宋体" pitchFamily="65" charset="-122"/>
              </a:rPr>
              <a:t>权力机关选举的制度,就是普选制。在选举中,由选民直接投票选出国</a:t>
            </a:r>
            <a:r>
              <a:rPr dirty="0"/>
              <a:t/>
            </a:r>
            <a:br>
              <a:rPr dirty="0"/>
            </a:br>
            <a:r>
              <a:rPr lang="zh-CN" altLang="en-US" sz="2012" kern="0" dirty="0" smtClean="0">
                <a:solidFill>
                  <a:srgbClr val="000000"/>
                </a:solidFill>
                <a:latin typeface="Times New Roman" pitchFamily="65" charset="-122"/>
                <a:ea typeface="宋体" pitchFamily="65" charset="-122"/>
              </a:rPr>
              <a:t>家权力机关代表,或由选民选出代表、选举人或代表团,而后由他们去</a:t>
            </a:r>
            <a:r>
              <a:rPr dirty="0"/>
              <a:t/>
            </a:r>
            <a:br>
              <a:rPr dirty="0"/>
            </a:br>
            <a:r>
              <a:rPr lang="zh-CN" altLang="en-US" sz="2012" kern="0" dirty="0" smtClean="0">
                <a:solidFill>
                  <a:srgbClr val="000000"/>
                </a:solidFill>
                <a:latin typeface="Times New Roman" pitchFamily="65" charset="-122"/>
                <a:ea typeface="宋体" pitchFamily="65" charset="-122"/>
              </a:rPr>
              <a:t>投票选出国家权力机关代表。广大选民通过直接选举或间接选举,行使</a:t>
            </a:r>
            <a:r>
              <a:rPr dirty="0"/>
              <a:t/>
            </a:r>
            <a:br>
              <a:rPr dirty="0"/>
            </a:br>
            <a:r>
              <a:rPr lang="zh-CN" altLang="en-US" sz="2012" kern="0" dirty="0" smtClean="0">
                <a:solidFill>
                  <a:srgbClr val="000000"/>
                </a:solidFill>
                <a:latin typeface="Times New Roman" pitchFamily="65" charset="-122"/>
                <a:ea typeface="宋体" pitchFamily="65" charset="-122"/>
              </a:rPr>
              <a:t>自己的民主权利。从19世纪末到20世纪初的欧洲民主选举来看,普选制</a:t>
            </a:r>
            <a:r>
              <a:rPr dirty="0"/>
              <a:t/>
            </a:r>
            <a:br>
              <a:rPr dirty="0"/>
            </a:br>
            <a:r>
              <a:rPr lang="zh-CN" altLang="en-US" sz="2012" kern="0" dirty="0" smtClean="0">
                <a:solidFill>
                  <a:srgbClr val="000000"/>
                </a:solidFill>
                <a:latin typeface="Times New Roman" pitchFamily="65" charset="-122"/>
                <a:ea typeface="宋体" pitchFamily="65" charset="-122"/>
              </a:rPr>
              <a:t>指公民不论性别、种族、出生背景、教育年限等均享有选举权与被选</a:t>
            </a:r>
            <a:r>
              <a:rPr dirty="0"/>
              <a:t/>
            </a:r>
            <a:br>
              <a:rPr dirty="0"/>
            </a:br>
            <a:r>
              <a:rPr lang="zh-CN" altLang="en-US" sz="2012" kern="0" dirty="0" smtClean="0">
                <a:solidFill>
                  <a:srgbClr val="000000"/>
                </a:solidFill>
                <a:latin typeface="Times New Roman" pitchFamily="65" charset="-122"/>
                <a:ea typeface="宋体" pitchFamily="65" charset="-122"/>
              </a:rPr>
              <a:t>举权。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6118"/>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政党政治</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其广义上包括各国政党为实现其政治纲领和主张而展开的一切政治活</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动和斗争</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主要表现在三个方面</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一是政党以各种方式参与政治活动</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就</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国内外重大政治问题发表意见</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对国家政治生活施加影响</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二是政党争</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取成为执政党,然后通过领导和掌握国家政权来贯彻实现党的政治纲领</a:t>
            </a:r>
            <a:r>
              <a:rPr dirty="0"/>
              <a:t/>
            </a:r>
            <a:br>
              <a:rPr dirty="0"/>
            </a:br>
            <a:r>
              <a:rPr lang="zh-CN" altLang="en-US" sz="2012" kern="0" dirty="0" smtClean="0">
                <a:solidFill>
                  <a:srgbClr val="000000"/>
                </a:solidFill>
                <a:latin typeface="Times New Roman" pitchFamily="65" charset="-122"/>
                <a:ea typeface="宋体" pitchFamily="65" charset="-122"/>
              </a:rPr>
              <a:t>和政策,使自己所代表的阶级或阶层、集团的意志变为国家意志,这是</a:t>
            </a:r>
            <a:r>
              <a:rPr dirty="0"/>
              <a:t/>
            </a:r>
            <a:br>
              <a:rPr dirty="0"/>
            </a:br>
            <a:r>
              <a:rPr lang="zh-CN" altLang="en-US" sz="2012" kern="0" dirty="0" smtClean="0">
                <a:solidFill>
                  <a:srgbClr val="000000"/>
                </a:solidFill>
                <a:latin typeface="Times New Roman" pitchFamily="65" charset="-122"/>
                <a:ea typeface="宋体" pitchFamily="65" charset="-122"/>
              </a:rPr>
              <a:t>政党政治的核心;三是政党处理和协调与国家及与其他政党、社会团体</a:t>
            </a:r>
            <a:r>
              <a:rPr dirty="0"/>
              <a:t/>
            </a:r>
            <a:br>
              <a:rPr dirty="0"/>
            </a:br>
            <a:r>
              <a:rPr lang="zh-CN" altLang="en-US" sz="2012" kern="0" dirty="0" smtClean="0">
                <a:solidFill>
                  <a:srgbClr val="000000"/>
                </a:solidFill>
                <a:latin typeface="Times New Roman" pitchFamily="65" charset="-122"/>
                <a:ea typeface="宋体" pitchFamily="65" charset="-122"/>
              </a:rPr>
              <a:t>和群众之间的关系。政党政治是欧美资产阶级革命胜利的产物。它起</a:t>
            </a:r>
            <a:r>
              <a:rPr dirty="0"/>
              <a:t/>
            </a:r>
            <a:br>
              <a:rPr dirty="0"/>
            </a:br>
            <a:r>
              <a:rPr lang="zh-CN" altLang="en-US" sz="2012" kern="0" dirty="0" smtClean="0">
                <a:solidFill>
                  <a:srgbClr val="000000"/>
                </a:solidFill>
                <a:latin typeface="Times New Roman" pitchFamily="65" charset="-122"/>
                <a:ea typeface="宋体" pitchFamily="65" charset="-122"/>
              </a:rPr>
              <a:t>源于英国。后来,美国和其他一些资本主义国家也先后形成政党政治。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93002"/>
            <a:ext cx="8127000" cy="3251403"/>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二、美国联邦政府的建立</a:t>
            </a:r>
            <a:endParaRPr lang="zh-CN" altLang="en-US" sz="2400" b="1"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1.</a:t>
            </a:r>
            <a:r>
              <a:rPr lang="zh-CN" altLang="en-US" sz="2012" b="1" kern="0" dirty="0" smtClean="0">
                <a:solidFill>
                  <a:srgbClr val="000000"/>
                </a:solidFill>
                <a:latin typeface="Times New Roman" pitchFamily="65" charset="-122"/>
                <a:ea typeface="宋体" pitchFamily="65" charset="-122"/>
              </a:rPr>
              <a:t>独立之初的严峻形势</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邦联制的弊端</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独立之初</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美国实际上是</a:t>
            </a:r>
            <a:r>
              <a:rPr lang="en-US" altLang="zh-CN" sz="2012" kern="0" dirty="0" smtClean="0">
                <a:solidFill>
                  <a:srgbClr val="000000"/>
                </a:solidFill>
                <a:latin typeface="Times New Roman" pitchFamily="65" charset="-122"/>
                <a:ea typeface="宋体" pitchFamily="65" charset="-122"/>
              </a:rPr>
              <a:t>13</a:t>
            </a:r>
            <a:r>
              <a:rPr lang="zh-CN" altLang="en-US" sz="2012" kern="0" dirty="0" smtClean="0">
                <a:solidFill>
                  <a:srgbClr val="000000"/>
                </a:solidFill>
                <a:latin typeface="Times New Roman" pitchFamily="65" charset="-122"/>
                <a:ea typeface="宋体" pitchFamily="65" charset="-122"/>
              </a:rPr>
              <a:t>个州的松散联盟。国家无</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权征税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也不掌握军队</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各州权力很大</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严重阻碍了美国社会政治、经济</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的发展。</a:t>
            </a:r>
            <a:endParaRPr lang="zh-CN" altLang="en-US" sz="2400"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美国人认识到</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必须建立强有力的中央政府。华盛顿等美国资产阶</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级领导人主张建立一个统一而强大的共和制国家。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40000" y="2916184"/>
          <a:ext cx="7740000" cy="1874520"/>
        </p:xfrm>
        <a:graphic>
          <a:graphicData uri="http://schemas.openxmlformats.org/drawingml/2006/table">
            <a:tbl>
              <a:tblPr/>
              <a:tblGrid>
                <a:gridCol w="1727744"/>
                <a:gridCol w="6012256"/>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④</a:t>
                      </a:r>
                      <a:r>
                        <a:rPr lang="zh-CN" altLang="en-US" sz="1400" u="sng" kern="0" dirty="0" smtClean="0">
                          <a:solidFill>
                            <a:srgbClr val="FF0000"/>
                          </a:solidFill>
                          <a:latin typeface="Times New Roman" pitchFamily="65" charset="-122"/>
                          <a:ea typeface="宋体" pitchFamily="65" charset="-122"/>
                        </a:rPr>
                        <a:t>　联邦制    </a:t>
                      </a:r>
                      <a:r>
                        <a:rPr lang="zh-CN" altLang="en-US" sz="1400" kern="0" dirty="0" smtClean="0">
                          <a:solidFill>
                            <a:srgbClr val="000000"/>
                          </a:solidFill>
                          <a:latin typeface="Times New Roman" pitchFamily="65" charset="-122"/>
                          <a:ea typeface="宋体" pitchFamily="65" charset="-122"/>
                        </a:rPr>
                        <a:t>原则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联邦政府拥有政治、经济、军事、外交大权;各州有一定的自治权中央集权和地方分权相结合,有利于美国资本主义的发展</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⑤</a:t>
                      </a:r>
                      <a:r>
                        <a:rPr lang="zh-CN" altLang="en-US" sz="1400" u="sng" kern="0" dirty="0" smtClean="0">
                          <a:solidFill>
                            <a:srgbClr val="FF0000"/>
                          </a:solidFill>
                          <a:latin typeface="Times New Roman" pitchFamily="65" charset="-122"/>
                          <a:ea typeface="宋体" pitchFamily="65" charset="-122"/>
                        </a:rPr>
                        <a:t>　三权分立    </a:t>
                      </a:r>
                      <a:r>
                        <a:rPr lang="zh-CN" altLang="en-US" sz="1400" kern="0" dirty="0" smtClean="0">
                          <a:solidFill>
                            <a:srgbClr val="000000"/>
                          </a:solidFill>
                          <a:latin typeface="Times New Roman" pitchFamily="65" charset="-122"/>
                          <a:ea typeface="宋体" pitchFamily="65" charset="-122"/>
                        </a:rPr>
                        <a:t>原则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国会——立法权;总统——行政权;最高法院——司法权三者独立平等,互相制约,以防止专制的出现</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人民主权原则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总统和议员由选举产生</a:t>
                      </a:r>
                    </a:p>
                  </a:txBody>
                  <a:tcPr marL="45720" marR="45720"/>
                </a:tc>
              </a:tr>
            </a:tbl>
          </a:graphicData>
        </a:graphic>
      </p:graphicFrame>
      <p:sp>
        <p:nvSpPr>
          <p:cNvPr id="5" name="TextBox 4"/>
          <p:cNvSpPr txBox="1"/>
          <p:nvPr/>
        </p:nvSpPr>
        <p:spPr>
          <a:xfrm>
            <a:off x="540000" y="1332037"/>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2.1787年宪法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(1)制定:1787年费城制宪会议。</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(2)内容</a:t>
            </a:r>
            <a:endParaRPr lang="zh-CN" altLang="en-US" dirty="0"/>
          </a:p>
        </p:txBody>
      </p:sp>
      <p:sp>
        <p:nvSpPr>
          <p:cNvPr id="6" name="矩形 5"/>
          <p:cNvSpPr/>
          <p:nvPr/>
        </p:nvSpPr>
        <p:spPr>
          <a:xfrm>
            <a:off x="485800" y="4920270"/>
            <a:ext cx="7902624" cy="1020279"/>
          </a:xfrm>
          <a:prstGeom prst="rect">
            <a:avLst/>
          </a:prstGeom>
        </p:spPr>
        <p:txBody>
          <a:bodyPr wrap="square">
            <a:spAutoFit/>
          </a:bodyPr>
          <a:lstStyle/>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(3)</a:t>
            </a:r>
            <a:r>
              <a:rPr lang="zh-CN" altLang="en-US" sz="2010" kern="0" dirty="0" smtClean="0">
                <a:solidFill>
                  <a:srgbClr val="000000"/>
                </a:solidFill>
                <a:latin typeface="Times New Roman" pitchFamily="65" charset="-122"/>
                <a:ea typeface="宋体" pitchFamily="65" charset="-122"/>
              </a:rPr>
              <a:t>意义</a:t>
            </a:r>
            <a:r>
              <a:rPr lang="en-US" altLang="zh-CN" sz="2010" kern="0" dirty="0" smtClean="0">
                <a:solidFill>
                  <a:srgbClr val="000000"/>
                </a:solidFill>
                <a:latin typeface="Times New Roman" pitchFamily="65" charset="-122"/>
                <a:ea typeface="宋体" pitchFamily="65" charset="-122"/>
              </a:rPr>
              <a:t>:</a:t>
            </a:r>
            <a:r>
              <a:rPr lang="zh-CN" altLang="en-US" sz="2010" u="sng" kern="0" dirty="0" smtClean="0">
                <a:solidFill>
                  <a:srgbClr val="000000"/>
                </a:solidFill>
                <a:latin typeface="Times New Roman" pitchFamily="65" charset="-122"/>
                <a:ea typeface="宋体" pitchFamily="65" charset="-122"/>
              </a:rPr>
              <a:t>是第一部比较完整的资产阶级成文宪法</a:t>
            </a:r>
            <a:r>
              <a:rPr lang="en-US" altLang="zh-CN" sz="2010" u="sng" kern="0" dirty="0" smtClean="0">
                <a:solidFill>
                  <a:srgbClr val="000000"/>
                </a:solidFill>
                <a:latin typeface="Times New Roman" pitchFamily="65" charset="-122"/>
                <a:ea typeface="宋体" pitchFamily="65" charset="-122"/>
              </a:rPr>
              <a:t>;</a:t>
            </a:r>
            <a:r>
              <a:rPr lang="zh-CN" altLang="en-US" sz="2010" u="sng" kern="0" dirty="0" smtClean="0">
                <a:solidFill>
                  <a:srgbClr val="000000"/>
                </a:solidFill>
                <a:latin typeface="Times New Roman" pitchFamily="65" charset="-122"/>
                <a:ea typeface="宋体" pitchFamily="65" charset="-122"/>
              </a:rPr>
              <a:t>强调“分权与制</a:t>
            </a:r>
            <a:r>
              <a:rPr lang="zh-CN" altLang="en-US" sz="2010" dirty="0" smtClean="0"/>
              <a:t/>
            </a:r>
            <a:br>
              <a:rPr lang="zh-CN" altLang="en-US" sz="2010" dirty="0" smtClean="0"/>
            </a:br>
            <a:r>
              <a:rPr lang="zh-CN" altLang="en-US" sz="2010" u="sng" kern="0" dirty="0" smtClean="0">
                <a:solidFill>
                  <a:srgbClr val="000000"/>
                </a:solidFill>
                <a:latin typeface="Times New Roman" pitchFamily="65" charset="-122"/>
                <a:ea typeface="宋体" pitchFamily="65" charset="-122"/>
              </a:rPr>
              <a:t>衡”原则</a:t>
            </a:r>
            <a:r>
              <a:rPr lang="en-US" altLang="zh-CN" sz="2010" u="sng" kern="0" dirty="0" smtClean="0">
                <a:solidFill>
                  <a:srgbClr val="000000"/>
                </a:solidFill>
                <a:latin typeface="Times New Roman" pitchFamily="65" charset="-122"/>
                <a:ea typeface="宋体" pitchFamily="65" charset="-122"/>
              </a:rPr>
              <a:t>,</a:t>
            </a:r>
            <a:r>
              <a:rPr lang="zh-CN" altLang="en-US" sz="2010" u="sng" kern="0" dirty="0" smtClean="0">
                <a:solidFill>
                  <a:srgbClr val="000000"/>
                </a:solidFill>
                <a:latin typeface="Times New Roman" pitchFamily="65" charset="-122"/>
                <a:ea typeface="宋体" pitchFamily="65" charset="-122"/>
              </a:rPr>
              <a:t>体现了一定的民主精神</a:t>
            </a:r>
            <a:r>
              <a:rPr lang="zh-CN" altLang="en-US" sz="2010" kern="0" dirty="0" smtClean="0">
                <a:solidFill>
                  <a:srgbClr val="000000"/>
                </a:solidFill>
                <a:latin typeface="Times New Roman" pitchFamily="65" charset="-122"/>
                <a:ea typeface="宋体" pitchFamily="65" charset="-122"/>
              </a:rPr>
              <a:t>。</a:t>
            </a:r>
            <a:endParaRPr lang="zh-CN" altLang="en-US" sz="2010" dirty="0"/>
          </a:p>
        </p:txBody>
      </p:sp>
      <p:grpSp>
        <p:nvGrpSpPr>
          <p:cNvPr id="7" name="组合 16"/>
          <p:cNvGrpSpPr/>
          <p:nvPr/>
        </p:nvGrpSpPr>
        <p:grpSpPr bwMode="auto">
          <a:xfrm>
            <a:off x="755576" y="3004888"/>
            <a:ext cx="889709"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762719" y="3736873"/>
            <a:ext cx="1068215" cy="248033"/>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三、艰难的法兰西共和之路</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1.大革命的背景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(1)18世纪,法国是欧洲典型的君主专制国家,封建势力强大。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(2)资产阶级思想家公开抨击宗教神权,号召人民争取自由和民主。</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大革命的爆发:⑥</a:t>
            </a:r>
            <a:r>
              <a:rPr lang="zh-CN" altLang="en-US" sz="2012" u="sng" kern="0" dirty="0" smtClean="0">
                <a:solidFill>
                  <a:srgbClr val="FF0000"/>
                </a:solidFill>
                <a:latin typeface="Times New Roman" pitchFamily="65" charset="-122"/>
                <a:ea typeface="宋体" pitchFamily="65" charset="-122"/>
              </a:rPr>
              <a:t>　1789    </a:t>
            </a:r>
            <a:r>
              <a:rPr lang="zh-CN" altLang="en-US" sz="2012" kern="0" dirty="0" smtClean="0">
                <a:solidFill>
                  <a:srgbClr val="000000"/>
                </a:solidFill>
                <a:latin typeface="Times New Roman" pitchFamily="65" charset="-122"/>
                <a:ea typeface="宋体" pitchFamily="65" charset="-122"/>
              </a:rPr>
              <a:t>年,法国大革命爆发,沉重打击了封建势</a:t>
            </a:r>
            <a:r>
              <a:rPr dirty="0"/>
              <a:t/>
            </a:r>
            <a:br>
              <a:rPr dirty="0"/>
            </a:br>
            <a:r>
              <a:rPr lang="zh-CN" altLang="en-US" sz="2012" kern="0" dirty="0" smtClean="0">
                <a:solidFill>
                  <a:srgbClr val="000000"/>
                </a:solidFill>
                <a:latin typeface="Times New Roman" pitchFamily="65" charset="-122"/>
                <a:ea typeface="宋体" pitchFamily="65" charset="-122"/>
              </a:rPr>
              <a:t>力。1792年建立共和国。</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艰难的共和之路:法国共和制和君主制之间反复斗争,民主共和思想逐</a:t>
            </a:r>
            <a:r>
              <a:rPr dirty="0"/>
              <a:t/>
            </a:r>
            <a:br>
              <a:rPr dirty="0"/>
            </a:br>
            <a:r>
              <a:rPr lang="zh-CN" altLang="en-US" sz="2012" kern="0" dirty="0" smtClean="0">
                <a:solidFill>
                  <a:srgbClr val="000000"/>
                </a:solidFill>
                <a:latin typeface="Times New Roman" pitchFamily="65" charset="-122"/>
                <a:ea typeface="宋体" pitchFamily="65" charset="-122"/>
              </a:rPr>
              <a:t>渐深入人心。</a:t>
            </a:r>
            <a:endParaRPr lang="zh-CN" altLang="en-US" dirty="0"/>
          </a:p>
        </p:txBody>
      </p:sp>
      <p:grpSp>
        <p:nvGrpSpPr>
          <p:cNvPr id="6" name="组合 16"/>
          <p:cNvGrpSpPr/>
          <p:nvPr/>
        </p:nvGrpSpPr>
        <p:grpSpPr bwMode="auto">
          <a:xfrm>
            <a:off x="2589680" y="3109916"/>
            <a:ext cx="1036690" cy="36195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80DF5FE0-E00E-4FBE-A384-CEA8A74B3B6E}">
  <ds:schemaRefs/>
</ds:datastoreItem>
</file>

<file path=customXml/itemProps10.xml><?xml version="1.0" encoding="utf-8"?>
<ds:datastoreItem xmlns:ds="http://schemas.openxmlformats.org/officeDocument/2006/customXml" ds:itemID="{733A6CC4-EB06-41B3-93D0-506056CC3947}">
  <ds:schemaRefs/>
</ds:datastoreItem>
</file>

<file path=customXml/itemProps11.xml><?xml version="1.0" encoding="utf-8"?>
<ds:datastoreItem xmlns:ds="http://schemas.openxmlformats.org/officeDocument/2006/customXml" ds:itemID="{0246A4D4-1C5D-4D86-A8C8-2217529F997C}">
  <ds:schemaRefs/>
</ds:datastoreItem>
</file>

<file path=customXml/itemProps12.xml><?xml version="1.0" encoding="utf-8"?>
<ds:datastoreItem xmlns:ds="http://schemas.openxmlformats.org/officeDocument/2006/customXml" ds:itemID="{005B19ED-370B-4E0D-8DAF-757D829809F0}">
  <ds:schemaRefs/>
</ds:datastoreItem>
</file>

<file path=customXml/itemProps13.xml><?xml version="1.0" encoding="utf-8"?>
<ds:datastoreItem xmlns:ds="http://schemas.openxmlformats.org/officeDocument/2006/customXml" ds:itemID="{68688D5A-8719-445D-8B06-48B558CF26D3}">
  <ds:schemaRefs/>
</ds:datastoreItem>
</file>

<file path=customXml/itemProps14.xml><?xml version="1.0" encoding="utf-8"?>
<ds:datastoreItem xmlns:ds="http://schemas.openxmlformats.org/officeDocument/2006/customXml" ds:itemID="{AFF68144-8968-40B8-B38D-42670B4A142D}">
  <ds:schemaRefs/>
</ds:datastoreItem>
</file>

<file path=customXml/itemProps15.xml><?xml version="1.0" encoding="utf-8"?>
<ds:datastoreItem xmlns:ds="http://schemas.openxmlformats.org/officeDocument/2006/customXml" ds:itemID="{8BDF8EAF-4B14-4781-BDCB-35BC148B0739}">
  <ds:schemaRefs/>
</ds:datastoreItem>
</file>

<file path=customXml/itemProps16.xml><?xml version="1.0" encoding="utf-8"?>
<ds:datastoreItem xmlns:ds="http://schemas.openxmlformats.org/officeDocument/2006/customXml" ds:itemID="{2B77D611-6548-49FB-B2BB-62B7B58C129A}">
  <ds:schemaRefs/>
</ds:datastoreItem>
</file>

<file path=customXml/itemProps17.xml><?xml version="1.0" encoding="utf-8"?>
<ds:datastoreItem xmlns:ds="http://schemas.openxmlformats.org/officeDocument/2006/customXml" ds:itemID="{B9EE8D67-C1DA-441F-B85D-8B44C3268718}">
  <ds:schemaRefs/>
</ds:datastoreItem>
</file>

<file path=customXml/itemProps18.xml><?xml version="1.0" encoding="utf-8"?>
<ds:datastoreItem xmlns:ds="http://schemas.openxmlformats.org/officeDocument/2006/customXml" ds:itemID="{9F2B99EF-7EFC-498D-8150-D6C4DAFE7A3A}">
  <ds:schemaRefs/>
</ds:datastoreItem>
</file>

<file path=customXml/itemProps19.xml><?xml version="1.0" encoding="utf-8"?>
<ds:datastoreItem xmlns:ds="http://schemas.openxmlformats.org/officeDocument/2006/customXml" ds:itemID="{802DD37B-F074-4534-A364-73F1AB3D1F3C}">
  <ds:schemaRefs/>
</ds:datastoreItem>
</file>

<file path=customXml/itemProps2.xml><?xml version="1.0" encoding="utf-8"?>
<ds:datastoreItem xmlns:ds="http://schemas.openxmlformats.org/officeDocument/2006/customXml" ds:itemID="{8621AFE2-0D9A-4E7B-9574-EA0BEBB1BF0E}">
  <ds:schemaRefs/>
</ds:datastoreItem>
</file>

<file path=customXml/itemProps20.xml><?xml version="1.0" encoding="utf-8"?>
<ds:datastoreItem xmlns:ds="http://schemas.openxmlformats.org/officeDocument/2006/customXml" ds:itemID="{B14CDCD5-645A-4FE6-9EEA-A5F524FFCA66}">
  <ds:schemaRefs/>
</ds:datastoreItem>
</file>

<file path=customXml/itemProps21.xml><?xml version="1.0" encoding="utf-8"?>
<ds:datastoreItem xmlns:ds="http://schemas.openxmlformats.org/officeDocument/2006/customXml" ds:itemID="{A4AECD07-D571-43F3-A255-FC64281BF9C4}">
  <ds:schemaRefs/>
</ds:datastoreItem>
</file>

<file path=customXml/itemProps22.xml><?xml version="1.0" encoding="utf-8"?>
<ds:datastoreItem xmlns:ds="http://schemas.openxmlformats.org/officeDocument/2006/customXml" ds:itemID="{543C015F-30DF-4F3A-AE83-22350A4944C1}">
  <ds:schemaRefs/>
</ds:datastoreItem>
</file>

<file path=customXml/itemProps23.xml><?xml version="1.0" encoding="utf-8"?>
<ds:datastoreItem xmlns:ds="http://schemas.openxmlformats.org/officeDocument/2006/customXml" ds:itemID="{C296CA12-E78D-419D-A820-2D47694C064A}">
  <ds:schemaRefs/>
</ds:datastoreItem>
</file>

<file path=customXml/itemProps24.xml><?xml version="1.0" encoding="utf-8"?>
<ds:datastoreItem xmlns:ds="http://schemas.openxmlformats.org/officeDocument/2006/customXml" ds:itemID="{A807B347-6C30-4A9E-AB48-A1799BFBBAD1}">
  <ds:schemaRefs/>
</ds:datastoreItem>
</file>

<file path=customXml/itemProps25.xml><?xml version="1.0" encoding="utf-8"?>
<ds:datastoreItem xmlns:ds="http://schemas.openxmlformats.org/officeDocument/2006/customXml" ds:itemID="{A82000A8-D278-4D4F-ABE8-37B091B4DE20}">
  <ds:schemaRefs/>
</ds:datastoreItem>
</file>

<file path=customXml/itemProps26.xml><?xml version="1.0" encoding="utf-8"?>
<ds:datastoreItem xmlns:ds="http://schemas.openxmlformats.org/officeDocument/2006/customXml" ds:itemID="{79630BE4-C905-4389-A72C-D2FD426A35FC}">
  <ds:schemaRefs/>
</ds:datastoreItem>
</file>

<file path=customXml/itemProps27.xml><?xml version="1.0" encoding="utf-8"?>
<ds:datastoreItem xmlns:ds="http://schemas.openxmlformats.org/officeDocument/2006/customXml" ds:itemID="{F9AF9DED-0A75-4933-976C-B7BC2E54CA14}">
  <ds:schemaRefs/>
</ds:datastoreItem>
</file>

<file path=customXml/itemProps28.xml><?xml version="1.0" encoding="utf-8"?>
<ds:datastoreItem xmlns:ds="http://schemas.openxmlformats.org/officeDocument/2006/customXml" ds:itemID="{22B6CF75-C256-49F1-94C7-BA2A5D5BB4EB}">
  <ds:schemaRefs/>
</ds:datastoreItem>
</file>

<file path=customXml/itemProps29.xml><?xml version="1.0" encoding="utf-8"?>
<ds:datastoreItem xmlns:ds="http://schemas.openxmlformats.org/officeDocument/2006/customXml" ds:itemID="{8E26C76A-131E-40CC-9834-187ADEA7E60E}">
  <ds:schemaRefs/>
</ds:datastoreItem>
</file>

<file path=customXml/itemProps3.xml><?xml version="1.0" encoding="utf-8"?>
<ds:datastoreItem xmlns:ds="http://schemas.openxmlformats.org/officeDocument/2006/customXml" ds:itemID="{3E8AB10E-4688-420B-960C-CCE1A74B4506}">
  <ds:schemaRefs/>
</ds:datastoreItem>
</file>

<file path=customXml/itemProps4.xml><?xml version="1.0" encoding="utf-8"?>
<ds:datastoreItem xmlns:ds="http://schemas.openxmlformats.org/officeDocument/2006/customXml" ds:itemID="{215D43A9-92C4-4A50-9A4A-6AD8DBEDA207}">
  <ds:schemaRefs/>
</ds:datastoreItem>
</file>

<file path=customXml/itemProps5.xml><?xml version="1.0" encoding="utf-8"?>
<ds:datastoreItem xmlns:ds="http://schemas.openxmlformats.org/officeDocument/2006/customXml" ds:itemID="{9E9B8F79-EB72-4E0B-8713-F98B823320C5}">
  <ds:schemaRefs/>
</ds:datastoreItem>
</file>

<file path=customXml/itemProps6.xml><?xml version="1.0" encoding="utf-8"?>
<ds:datastoreItem xmlns:ds="http://schemas.openxmlformats.org/officeDocument/2006/customXml" ds:itemID="{627819FF-4859-48B5-89E9-01358B43613F}">
  <ds:schemaRefs/>
</ds:datastoreItem>
</file>

<file path=customXml/itemProps7.xml><?xml version="1.0" encoding="utf-8"?>
<ds:datastoreItem xmlns:ds="http://schemas.openxmlformats.org/officeDocument/2006/customXml" ds:itemID="{DEF24FBE-FFBD-4D62-99DE-A62B56E06B9A}">
  <ds:schemaRefs/>
</ds:datastoreItem>
</file>

<file path=customXml/itemProps8.xml><?xml version="1.0" encoding="utf-8"?>
<ds:datastoreItem xmlns:ds="http://schemas.openxmlformats.org/officeDocument/2006/customXml" ds:itemID="{6AC67CFF-8D4F-4672-A171-FC614ADE54A3}">
  <ds:schemaRefs/>
</ds:datastoreItem>
</file>

<file path=customXml/itemProps9.xml><?xml version="1.0" encoding="utf-8"?>
<ds:datastoreItem xmlns:ds="http://schemas.openxmlformats.org/officeDocument/2006/customXml" ds:itemID="{369ABEE5-DDF0-4EB3-8833-B312D2E9B3B8}">
  <ds:schemaRefs/>
</ds:datastoreItem>
</file>

<file path=docProps/app.xml><?xml version="1.0" encoding="utf-8"?>
<Properties xmlns="http://schemas.openxmlformats.org/officeDocument/2006/extended-properties" xmlns:vt="http://schemas.openxmlformats.org/officeDocument/2006/docPropsVTypes">
  <Template/>
  <TotalTime>47</TotalTime>
  <Words>2726</Words>
  <Application>Microsoft Office PowerPoint</Application>
  <PresentationFormat>Custom</PresentationFormat>
  <Paragraphs>292</Paragraphs>
  <Slides>31</Slides>
  <Notes>30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2019-07-12T05:10:06Z</dcterms:modified>
</cp:coreProperties>
</file>