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1.xml" ContentType="application/vnd.openxmlformats-officedocument.customXmlPropertie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customXml/itemProps8.xml" ContentType="application/vnd.openxmlformats-officedocument.customXmlProperties+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7.xml" ContentType="application/vnd.openxmlformats-officedocument.customXmlProperti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2"/>
  </p:sldMasterIdLst>
  <p:notesMasterIdLst>
    <p:notesMasterId r:id="rId26"/>
  </p:notesMasterIdLst>
  <p:sldIdLst>
    <p:sldId id="275" r:id="rId13"/>
    <p:sldId id="276" r:id="rId14"/>
    <p:sldId id="261" r:id="rId15"/>
    <p:sldId id="262" r:id="rId16"/>
    <p:sldId id="264" r:id="rId17"/>
    <p:sldId id="265" r:id="rId18"/>
    <p:sldId id="267" r:id="rId19"/>
    <p:sldId id="268" r:id="rId20"/>
    <p:sldId id="269" r:id="rId21"/>
    <p:sldId id="270" r:id="rId22"/>
    <p:sldId id="271" r:id="rId23"/>
    <p:sldId id="272" r:id="rId24"/>
    <p:sldId id="274" r:id="rId25"/>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794" autoAdjust="0"/>
  </p:normalViewPr>
  <p:slideViewPr>
    <p:cSldViewPr>
      <p:cViewPr varScale="1">
        <p:scale>
          <a:sx n="88" d="100"/>
          <a:sy n="88" d="100"/>
        </p:scale>
        <p:origin x="-1062" y="-114"/>
      </p:cViewPr>
      <p:guideLst>
        <p:guide orient="horz" pos="2160"/>
        <p:guide pos="2880"/>
      </p:guideLst>
    </p:cSldViewPr>
  </p:slideViewPr>
  <p:notesTextViewPr>
    <p:cViewPr>
      <p:scale>
        <a:sx n="100" d="100"/>
        <a:sy n="100" d="100"/>
      </p:scale>
      <p:origin x="0" y="0"/>
    </p:cViewPr>
  </p:notesTextViewPr>
  <p:notesViewPr>
    <p:cSldViewPr showGuides="1">
      <p:cViewPr varScale="1">
        <p:scale>
          <a:sx n="86" d="100"/>
          <a:sy n="86" d="100"/>
        </p:scale>
        <p:origin x="-3894"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9.xml"/><Relationship Id="rId7" Type="http://schemas.openxmlformats.org/officeDocument/2006/relationships/customXml" Target="../customXml/item7.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12.xml"/><Relationship Id="rId5" Type="http://schemas.openxmlformats.org/officeDocument/2006/relationships/customXml" Target="../customXml/item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viewProps" Target="viewProps.xml"/><Relationship Id="rId10" Type="http://schemas.openxmlformats.org/officeDocument/2006/relationships/customXml" Target="../customXml/item10.xml"/><Relationship Id="rId19" Type="http://schemas.openxmlformats.org/officeDocument/2006/relationships/slide" Target="slides/slide7.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72C58C4-8B08-42E6-9919-916792279EC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0E6906-DD7C-4B84-A7EE-E81E1C10577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72C58C4-8B08-42E6-9919-916792279EC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0E6906-DD7C-4B84-A7EE-E81E1C10577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72C58C4-8B08-42E6-9919-916792279EC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0E6906-DD7C-4B84-A7EE-E81E1C10577A}"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72C58C4-8B08-42E6-9919-916792279EC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0E6906-DD7C-4B84-A7EE-E81E1C10577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72C58C4-8B08-42E6-9919-916792279EC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0E6906-DD7C-4B84-A7EE-E81E1C10577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72C58C4-8B08-42E6-9919-916792279ECC}"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0E6906-DD7C-4B84-A7EE-E81E1C10577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72C58C4-8B08-42E6-9919-916792279ECC}"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00E6906-DD7C-4B84-A7EE-E81E1C10577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72C58C4-8B08-42E6-9919-916792279ECC}"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00E6906-DD7C-4B84-A7EE-E81E1C10577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2C58C4-8B08-42E6-9919-916792279ECC}"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0E6906-DD7C-4B84-A7EE-E81E1C10577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72C58C4-8B08-42E6-9919-916792279ECC}"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0E6906-DD7C-4B84-A7EE-E81E1C10577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72C58C4-8B08-42E6-9919-916792279ECC}"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0E6906-DD7C-4B84-A7EE-E81E1C10577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172C58C4-8B08-42E6-9919-916792279ECC}"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900E6906-DD7C-4B84-A7EE-E81E1C10577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1.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401859"/>
            <a:ext cx="9144000" cy="1114754"/>
          </a:xfrm>
          <a:prstGeom prst="rect">
            <a:avLst/>
          </a:prstGeom>
        </p:spPr>
        <p:txBody>
          <a:bodyPr/>
          <a:lstStyle/>
          <a:p>
            <a:pPr algn="ctr">
              <a:lnSpc>
                <a:spcPts val="4000"/>
              </a:lnSpc>
              <a:defRPr/>
            </a:pPr>
            <a:r>
              <a:rPr lang="zh-CN" altLang="en-US" sz="2400" kern="0" dirty="0" smtClean="0">
                <a:solidFill>
                  <a:schemeClr val="bg1"/>
                </a:solidFill>
                <a:latin typeface="黑体" panose="02010609060101010101" pitchFamily="49" charset="-122"/>
                <a:ea typeface="黑体" panose="02010609060101010101" pitchFamily="49" charset="-122"/>
                <a:cs typeface="+mj-cs"/>
              </a:rPr>
              <a:t>第四单元  中国古代文明的进一步发展——宋元</a:t>
            </a:r>
            <a:endParaRPr lang="zh-CN" altLang="en-US" sz="2800" b="0" kern="0" dirty="0">
              <a:solidFill>
                <a:schemeClr val="bg1"/>
              </a:solidFill>
              <a:latin typeface="黑体" panose="02010609060101010101" pitchFamily="49" charset="-122"/>
              <a:ea typeface="黑体" panose="02010609060101010101" pitchFamily="49" charset="-122"/>
              <a:cs typeface="+mj-cs"/>
            </a:endParaRP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9234"/>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6.元曲</a:t>
            </a:r>
            <a:endParaRPr lang="zh-CN" altLang="en-US" sz="2400"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散曲和元杂剧合称为元曲,特点是通俗生动,豪放飘逸;代表性人物是关</a:t>
            </a:r>
            <a:r>
              <a:rPr dirty="0"/>
              <a:t/>
            </a:r>
            <a:br>
              <a:rPr dirty="0"/>
            </a:br>
            <a:r>
              <a:rPr lang="zh-CN" altLang="en-US" sz="2012" kern="0" dirty="0" smtClean="0">
                <a:solidFill>
                  <a:srgbClr val="000000"/>
                </a:solidFill>
                <a:latin typeface="Times New Roman" pitchFamily="65" charset="-122"/>
                <a:ea typeface="宋体" pitchFamily="65" charset="-122"/>
              </a:rPr>
              <a:t>汉卿、马致远。</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1.禅宗</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禅宗的创始人是慧能,基本理论是心性本净,佛性本有,直指人心,见性成</a:t>
            </a:r>
            <a:r>
              <a:rPr dirty="0"/>
              <a:t/>
            </a:r>
            <a:br>
              <a:rPr dirty="0"/>
            </a:br>
            <a:r>
              <a:rPr lang="zh-CN" altLang="en-US" sz="2012" kern="0" dirty="0" smtClean="0">
                <a:solidFill>
                  <a:srgbClr val="000000"/>
                </a:solidFill>
                <a:latin typeface="Times New Roman" pitchFamily="65" charset="-122"/>
                <a:ea typeface="宋体" pitchFamily="65" charset="-122"/>
              </a:rPr>
              <a:t>佛。它认为人人皆有佛性,只是人不能自己认识而已,故主张通过“无</a:t>
            </a:r>
            <a:r>
              <a:rPr dirty="0"/>
              <a:t/>
            </a:r>
            <a:br>
              <a:rPr dirty="0"/>
            </a:br>
            <a:r>
              <a:rPr lang="zh-CN" altLang="en-US" sz="2012" kern="0" dirty="0" smtClean="0">
                <a:solidFill>
                  <a:srgbClr val="000000"/>
                </a:solidFill>
                <a:latin typeface="Times New Roman" pitchFamily="65" charset="-122"/>
                <a:ea typeface="宋体" pitchFamily="65" charset="-122"/>
              </a:rPr>
              <a:t>念为宗”的方法修行。“无念”即对一切外物都不起贪念,将一切外界</a:t>
            </a:r>
            <a:r>
              <a:rPr dirty="0"/>
              <a:t/>
            </a:r>
            <a:br>
              <a:rPr dirty="0"/>
            </a:br>
            <a:r>
              <a:rPr lang="zh-CN" altLang="en-US" sz="2012" kern="0" dirty="0" smtClean="0">
                <a:solidFill>
                  <a:srgbClr val="000000"/>
                </a:solidFill>
                <a:latin typeface="Times New Roman" pitchFamily="65" charset="-122"/>
                <a:ea typeface="宋体" pitchFamily="65" charset="-122"/>
              </a:rPr>
              <a:t>的影响尽数消除,见人本心本性。“无念”并不是什么念都没有,而是</a:t>
            </a:r>
            <a:r>
              <a:rPr dirty="0"/>
              <a:t/>
            </a:r>
            <a:br>
              <a:rPr dirty="0"/>
            </a:br>
            <a:r>
              <a:rPr lang="zh-CN" altLang="en-US" sz="2012" kern="0" dirty="0" smtClean="0">
                <a:solidFill>
                  <a:srgbClr val="000000"/>
                </a:solidFill>
                <a:latin typeface="Times New Roman" pitchFamily="65" charset="-122"/>
                <a:ea typeface="宋体" pitchFamily="65" charset="-122"/>
              </a:rPr>
              <a:t>无妄念,至于正确的“念”还是要有的,这正确的“念”就是般若。禅</a:t>
            </a:r>
            <a:r>
              <a:rPr dirty="0"/>
              <a:t/>
            </a:r>
            <a:br>
              <a:rPr dirty="0"/>
            </a:br>
            <a:r>
              <a:rPr lang="zh-CN" altLang="en-US" sz="2012" kern="0" dirty="0" smtClean="0">
                <a:solidFill>
                  <a:srgbClr val="000000"/>
                </a:solidFill>
                <a:latin typeface="Times New Roman" pitchFamily="65" charset="-122"/>
                <a:ea typeface="宋体" pitchFamily="65" charset="-122"/>
              </a:rPr>
              <a:t>宗不仅被广大的下层群众所接受,而且也为上层的统治阶级所欢迎。</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88271"/>
            <a:ext cx="8127000" cy="4180375"/>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2.孔孟之道</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“孔孟”并提,是取其思想的一致性。孔子思想的核心之一是“仁”,</a:t>
            </a:r>
            <a:r>
              <a:rPr dirty="0"/>
              <a:t/>
            </a:r>
            <a:br>
              <a:rPr dirty="0"/>
            </a:br>
            <a:r>
              <a:rPr lang="zh-CN" altLang="en-US" sz="2012" kern="0" dirty="0" smtClean="0">
                <a:solidFill>
                  <a:srgbClr val="000000"/>
                </a:solidFill>
                <a:latin typeface="Times New Roman" pitchFamily="65" charset="-122"/>
                <a:ea typeface="宋体" pitchFamily="65" charset="-122"/>
              </a:rPr>
              <a:t>强调“仁者爱人”,引申到政治领域就是“为政以德”;孟子的政治学</a:t>
            </a:r>
            <a:r>
              <a:rPr dirty="0"/>
              <a:t/>
            </a:r>
            <a:br>
              <a:rPr dirty="0"/>
            </a:br>
            <a:r>
              <a:rPr lang="zh-CN" altLang="en-US" sz="2012" kern="0" dirty="0" smtClean="0">
                <a:solidFill>
                  <a:srgbClr val="000000"/>
                </a:solidFill>
                <a:latin typeface="Times New Roman" pitchFamily="65" charset="-122"/>
                <a:ea typeface="宋体" pitchFamily="65" charset="-122"/>
              </a:rPr>
              <a:t>说的核心则是“仁政”,进而提出“民为贵,社稷次之,君为轻”的民本</a:t>
            </a:r>
            <a:r>
              <a:rPr dirty="0"/>
              <a:t/>
            </a:r>
            <a:br>
              <a:rPr dirty="0"/>
            </a:br>
            <a:r>
              <a:rPr lang="zh-CN" altLang="en-US" sz="2012" kern="0" dirty="0" smtClean="0">
                <a:solidFill>
                  <a:srgbClr val="000000"/>
                </a:solidFill>
                <a:latin typeface="Times New Roman" pitchFamily="65" charset="-122"/>
                <a:ea typeface="宋体" pitchFamily="65" charset="-122"/>
              </a:rPr>
              <a:t>思想。由于二者核心思想的一致性,南宋大儒朱熹在编注儒家经典时将</a:t>
            </a:r>
            <a:r>
              <a:rPr dirty="0"/>
              <a:t/>
            </a:r>
            <a:br>
              <a:rPr dirty="0"/>
            </a:br>
            <a:r>
              <a:rPr lang="zh-CN" altLang="en-US" sz="2012" kern="0" dirty="0" smtClean="0">
                <a:solidFill>
                  <a:srgbClr val="000000"/>
                </a:solidFill>
                <a:latin typeface="Times New Roman" pitchFamily="65" charset="-122"/>
                <a:ea typeface="宋体" pitchFamily="65" charset="-122"/>
              </a:rPr>
              <a:t>《大学》《中庸》《论语》《孟子》合编在一起,称《四书章句集</a:t>
            </a:r>
            <a:r>
              <a:rPr dirty="0"/>
              <a:t/>
            </a:r>
            <a:br>
              <a:rPr dirty="0"/>
            </a:br>
            <a:r>
              <a:rPr lang="zh-CN" altLang="en-US" sz="2012" kern="0" dirty="0" smtClean="0">
                <a:solidFill>
                  <a:srgbClr val="000000"/>
                </a:solidFill>
                <a:latin typeface="Times New Roman" pitchFamily="65" charset="-122"/>
                <a:ea typeface="宋体" pitchFamily="65" charset="-122"/>
              </a:rPr>
              <a:t>注》,认为它们一起表达了儒学的基本理念。后来随着程朱理学成为官</a:t>
            </a:r>
            <a:r>
              <a:rPr dirty="0"/>
              <a:t/>
            </a:r>
            <a:br>
              <a:rPr dirty="0"/>
            </a:br>
            <a:r>
              <a:rPr lang="zh-CN" altLang="en-US" sz="2012" kern="0" dirty="0" smtClean="0">
                <a:solidFill>
                  <a:srgbClr val="000000"/>
                </a:solidFill>
                <a:latin typeface="Times New Roman" pitchFamily="65" charset="-122"/>
                <a:ea typeface="宋体" pitchFamily="65" charset="-122"/>
              </a:rPr>
              <a:t>方哲学,《四书章句集注》成为科举考试的依据,“孔孟之道”也就成</a:t>
            </a:r>
            <a:r>
              <a:rPr dirty="0"/>
              <a:t/>
            </a:r>
            <a:br>
              <a:rPr dirty="0"/>
            </a:br>
            <a:r>
              <a:rPr lang="zh-CN" altLang="en-US" sz="2012" kern="0" dirty="0" smtClean="0">
                <a:solidFill>
                  <a:srgbClr val="000000"/>
                </a:solidFill>
                <a:latin typeface="Times New Roman" pitchFamily="65" charset="-122"/>
                <a:ea typeface="宋体" pitchFamily="65" charset="-122"/>
              </a:rPr>
              <a:t>为儒家学说的代名词。</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39552" y="2047821"/>
          <a:ext cx="7740000" cy="4131949"/>
        </p:xfrm>
        <a:graphic>
          <a:graphicData uri="http://schemas.openxmlformats.org/drawingml/2006/table">
            <a:tbl>
              <a:tblPr/>
              <a:tblGrid>
                <a:gridCol w="1007664"/>
                <a:gridCol w="5328592"/>
                <a:gridCol w="1403744"/>
              </a:tblGrid>
              <a:tr h="339472">
                <a:tc>
                  <a:txBody>
                    <a:bodyPr/>
                    <a:lstStyle/>
                    <a:p>
                      <a:pPr eaLnBrk="0" latinLnBrk="1" hangingPunct="0">
                        <a:lnSpc>
                          <a:spcPct val="150000"/>
                        </a:lnSpc>
                        <a:spcBef>
                          <a:spcPts val="0"/>
                        </a:spcBef>
                      </a:pPr>
                      <a:endParaRPr lang="zh-CN" altLang="en-US" sz="1400" kern="0" dirty="0" smtClean="0">
                        <a:solidFill>
                          <a:srgbClr val="000000"/>
                        </a:solidFill>
                        <a:latin typeface="Times New Roman" pitchFamily="65" charset="-122"/>
                        <a:ea typeface="宋体" pitchFamily="65" charset="-122"/>
                      </a:endParaRP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表现</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发展趋势</a:t>
                      </a:r>
                    </a:p>
                  </a:txBody>
                  <a:tcPr marL="45720" marR="45720"/>
                </a:tc>
              </a:tr>
              <a:tr h="1388749">
                <a:tc>
                  <a:txBody>
                    <a:bodyPr/>
                    <a:lstStyle/>
                    <a:p>
                      <a:pP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皇权与相权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(1)秦朝设立丞相,丞相为百官之首,辅佐皇帝处理全国政事,位高权重</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(2)隋唐实行三省六部制,三分相权,加强皇权</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(3)宋朝实行“二府三司制”,进一步分割相权,加强皇权</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(4)明朝废除丞相制度,皇权发展到了新的高度(第五单元内容)</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皇权加强,相权削弱直至丞相制度被废除</a:t>
                      </a:r>
                    </a:p>
                  </a:txBody>
                  <a:tcPr marL="45720" marR="45720"/>
                </a:tc>
              </a:tr>
              <a:tr h="1388749">
                <a:tc>
                  <a:txBody>
                    <a:bodyPr/>
                    <a:lstStyle/>
                    <a:p>
                      <a:pP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中央与地方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(1)秦朝实行郡县制,加强了中央对地方的控制</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(2)西汉初期实行“郡国并行制”,导致“七国之乱”。汉武帝推行“推恩令”,解除了王国对中央的威胁</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(3)唐末五代出现藩镇割据局面。北宋实行军政分离、财政与行政分离、派文臣做知州并以通判相牵制的管理方式,较好地实现了中央对地方的控制</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(4)元朝创立行省制度,加强了对地方的有效控制,沿用至今</a:t>
                      </a:r>
                    </a:p>
                  </a:txBody>
                  <a:tcPr marL="45720" marR="45720"/>
                </a:tc>
                <a:tc>
                  <a:txBody>
                    <a:bodyPr/>
                    <a:lstStyle/>
                    <a:p>
                      <a:pPr eaLnBrk="0" latinLnBrk="1" hangingPunct="0">
                        <a:lnSpc>
                          <a:spcPct val="150000"/>
                        </a:lnSpc>
                        <a:spcBef>
                          <a:spcPts val="0"/>
                        </a:spcBef>
                      </a:pPr>
                      <a:endParaRPr lang="en-US" altLang="zh-CN" sz="1400" u="sng"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endParaRPr lang="en-US" altLang="zh-CN" sz="1400" u="sng"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中央权力加强,地方权力削弱</a:t>
                      </a:r>
                    </a:p>
                  </a:txBody>
                  <a:tcPr marL="45720" marR="45720"/>
                </a:tc>
              </a:tr>
            </a:tbl>
          </a:graphicData>
        </a:graphic>
      </p:graphicFrame>
      <p:sp>
        <p:nvSpPr>
          <p:cNvPr id="5" name="TextBox 2"/>
          <p:cNvSpPr txBox="1"/>
          <p:nvPr/>
        </p:nvSpPr>
        <p:spPr>
          <a:xfrm>
            <a:off x="540000" y="1543765"/>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1.中央集权制度下两大基本矛盾的表现及其发展趋势</a:t>
            </a:r>
            <a:endParaRPr lang="zh-CN" altLang="en-US" b="1" dirty="0"/>
          </a:p>
        </p:txBody>
      </p:sp>
      <p:pic>
        <p:nvPicPr>
          <p:cNvPr id="6" name="图片 3" descr="textimage1.jpeg"/>
          <p:cNvPicPr>
            <a:picLocks noChangeAspect="1"/>
          </p:cNvPicPr>
          <p:nvPr/>
        </p:nvPicPr>
        <p:blipFill>
          <a:blip r:embed="rId4" cstate="print"/>
          <a:stretch>
            <a:fillRect/>
          </a:stretch>
        </p:blipFill>
        <p:spPr>
          <a:xfrm>
            <a:off x="3934968" y="1044005"/>
            <a:ext cx="1274064" cy="382219"/>
          </a:xfrm>
          <a:prstGeom prst="rect">
            <a:avLst/>
          </a:prstGeom>
        </p:spPr>
      </p:pic>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931822"/>
          <a:ext cx="7740000" cy="1783080"/>
        </p:xfrm>
        <a:graphic>
          <a:graphicData uri="http://schemas.openxmlformats.org/drawingml/2006/table">
            <a:tbl>
              <a:tblPr/>
              <a:tblGrid>
                <a:gridCol w="3311920"/>
                <a:gridCol w="4428080"/>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唐朝长安</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北宋东京</a:t>
                      </a:r>
                    </a:p>
                  </a:txBody>
                  <a:tcPr marL="45720" marR="45720"/>
                </a:tc>
              </a:tr>
              <a:tr h="106128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(1)在城市布局上,“市”与“坊”严格分开,商业活动受到时间和区域的限制</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(2)官府直接管理市场交易,商业交易受到政府的严格控制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a:t>
                      </a:r>
                      <a:r>
                        <a:rPr lang="zh-CN" altLang="en-US" sz="1400" u="sng" kern="0" dirty="0" smtClean="0">
                          <a:solidFill>
                            <a:srgbClr val="000000"/>
                          </a:solidFill>
                          <a:latin typeface="Times New Roman" pitchFamily="65" charset="-122"/>
                          <a:ea typeface="宋体" pitchFamily="65" charset="-122"/>
                        </a:rPr>
                        <a:t>城市布局打破“市”与“坊”的界限</a:t>
                      </a:r>
                      <a:r>
                        <a:rPr lang="zh-CN" altLang="en-US" sz="1400" kern="0" dirty="0" smtClean="0">
                          <a:solidFill>
                            <a:srgbClr val="000000"/>
                          </a:solidFill>
                          <a:latin typeface="Times New Roman" pitchFamily="65" charset="-122"/>
                          <a:ea typeface="宋体" pitchFamily="65" charset="-122"/>
                        </a:rPr>
                        <a:t>,商业活动的时间和区域不再受到限制</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a:t>
                      </a:r>
                      <a:r>
                        <a:rPr lang="zh-CN" altLang="en-US" sz="1400" u="sng" kern="0" dirty="0" smtClean="0">
                          <a:solidFill>
                            <a:srgbClr val="000000"/>
                          </a:solidFill>
                          <a:latin typeface="Times New Roman" pitchFamily="65" charset="-122"/>
                          <a:ea typeface="宋体" pitchFamily="65" charset="-122"/>
                        </a:rPr>
                        <a:t>商业活动不再受官府的直接监管,城市经济功能大大加强</a:t>
                      </a:r>
                      <a:r>
                        <a:rPr lang="zh-CN" altLang="en-US" sz="1400" kern="0" dirty="0" smtClean="0">
                          <a:solidFill>
                            <a:srgbClr val="000000"/>
                          </a:solidFill>
                          <a:latin typeface="Times New Roman" pitchFamily="65" charset="-122"/>
                          <a:ea typeface="宋体" pitchFamily="65" charset="-122"/>
                        </a:rPr>
                        <a:t>,呈现出前所未有的繁荣</a:t>
                      </a:r>
                    </a:p>
                  </a:txBody>
                  <a:tcPr marL="45720" marR="45720"/>
                </a:tc>
              </a:tr>
            </a:tbl>
          </a:graphicData>
        </a:graphic>
      </p:graphicFrame>
      <p:sp>
        <p:nvSpPr>
          <p:cNvPr id="3" name="TextBox 3"/>
          <p:cNvSpPr txBox="1"/>
          <p:nvPr/>
        </p:nvSpPr>
        <p:spPr>
          <a:xfrm>
            <a:off x="540000" y="1260029"/>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2.唐朝长安与北宋东京的商业状况</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86182" y="1446436"/>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143240" y="934230"/>
            <a:ext cx="2770187" cy="414337"/>
          </a:xfrm>
          <a:prstGeom prst="rect">
            <a:avLst/>
          </a:prstGeom>
          <a:noFill/>
        </p:spPr>
      </p:pic>
      <p:sp>
        <p:nvSpPr>
          <p:cNvPr id="8" name="TextBox 2"/>
          <p:cNvSpPr txBox="1"/>
          <p:nvPr/>
        </p:nvSpPr>
        <p:spPr>
          <a:xfrm>
            <a:off x="611560" y="2268141"/>
            <a:ext cx="8127000" cy="498470"/>
          </a:xfrm>
          <a:prstGeom prst="rect">
            <a:avLst/>
          </a:prstGeom>
          <a:noFill/>
        </p:spPr>
        <p:txBody>
          <a:bodyPr wrap="square" lIns="0" tIns="0" rIns="0" bIns="0" rtlCol="0">
            <a:spAutoFit/>
          </a:bodyPr>
          <a:lstStyle/>
          <a:p>
            <a:pPr eaLnBrk="0" latinLnBrk="1" hangingPunct="0">
              <a:lnSpc>
                <a:spcPct val="150000"/>
              </a:lnSpc>
            </a:pPr>
            <a:r>
              <a:rPr lang="zh-CN" altLang="en-US" sz="2559" kern="0" spc="11690" dirty="0" smtClean="0">
                <a:solidFill>
                  <a:srgbClr val="000000"/>
                </a:solidFill>
                <a:latin typeface="Times New Roman" pitchFamily="65" charset="-122"/>
                <a:ea typeface="宋体" pitchFamily="65" charset="-122"/>
              </a:rPr>
              <a:t> </a:t>
            </a:r>
            <a:r>
              <a:rPr lang="zh-CN" altLang="en-US" sz="2200" b="1" kern="0" dirty="0" smtClean="0">
                <a:solidFill>
                  <a:srgbClr val="000000"/>
                </a:solidFill>
                <a:latin typeface="黑体" pitchFamily="2" charset="-122"/>
                <a:ea typeface="黑体" pitchFamily="2" charset="-122"/>
              </a:rPr>
              <a:t>考点一　中央集权制度的强化</a:t>
            </a:r>
            <a:endParaRPr lang="zh-CN" altLang="en-US" sz="2200" b="1" kern="0" dirty="0">
              <a:solidFill>
                <a:srgbClr val="000000"/>
              </a:solidFill>
              <a:latin typeface="黑体" pitchFamily="2" charset="-122"/>
              <a:ea typeface="黑体" pitchFamily="2" charset="-122"/>
            </a:endParaRPr>
          </a:p>
        </p:txBody>
      </p:sp>
      <p:pic>
        <p:nvPicPr>
          <p:cNvPr id="9" name="图片 3" descr="textimage0.jpeg"/>
          <p:cNvPicPr>
            <a:picLocks noChangeAspect="1"/>
          </p:cNvPicPr>
          <p:nvPr/>
        </p:nvPicPr>
        <p:blipFill>
          <a:blip r:embed="rId4" cstate="print"/>
          <a:stretch>
            <a:fillRect/>
          </a:stretch>
        </p:blipFill>
        <p:spPr>
          <a:xfrm>
            <a:off x="3923928" y="1908101"/>
            <a:ext cx="1274064" cy="382219"/>
          </a:xfrm>
          <a:prstGeom prst="rect">
            <a:avLst/>
          </a:prstGeom>
        </p:spPr>
      </p:pic>
      <p:sp>
        <p:nvSpPr>
          <p:cNvPr id="6" name="TextBox 2"/>
          <p:cNvSpPr txBox="1"/>
          <p:nvPr/>
        </p:nvSpPr>
        <p:spPr>
          <a:xfrm>
            <a:off x="540000" y="2916213"/>
            <a:ext cx="8127000" cy="1857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1.宋初中央集权的强化</a:t>
            </a:r>
            <a:endParaRPr lang="zh-CN" altLang="en-US"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(1)背景:唐中期安史之乱后形成①</a:t>
            </a:r>
            <a:r>
              <a:rPr lang="zh-CN" altLang="en-US" sz="2012" u="sng" kern="0" dirty="0" smtClean="0">
                <a:solidFill>
                  <a:srgbClr val="FF0000"/>
                </a:solidFill>
                <a:latin typeface="Times New Roman" pitchFamily="65" charset="-122"/>
                <a:ea typeface="宋体" pitchFamily="65" charset="-122"/>
              </a:rPr>
              <a:t>　藩镇割据    </a:t>
            </a:r>
            <a:r>
              <a:rPr lang="zh-CN" altLang="en-US" sz="2012" kern="0" dirty="0" smtClean="0">
                <a:solidFill>
                  <a:srgbClr val="000000"/>
                </a:solidFill>
                <a:latin typeface="Times New Roman" pitchFamily="65" charset="-122"/>
                <a:ea typeface="宋体" pitchFamily="65" charset="-122"/>
              </a:rPr>
              <a:t>局面,严重削弱了中央</a:t>
            </a:r>
            <a:r>
              <a:rPr dirty="0" smtClean="0"/>
              <a:t/>
            </a:r>
            <a:br>
              <a:rPr dirty="0" smtClean="0"/>
            </a:br>
            <a:r>
              <a:rPr lang="zh-CN" altLang="en-US" sz="2012" kern="0" dirty="0" smtClean="0">
                <a:solidFill>
                  <a:srgbClr val="000000"/>
                </a:solidFill>
                <a:latin typeface="Times New Roman" pitchFamily="65" charset="-122"/>
                <a:ea typeface="宋体" pitchFamily="65" charset="-122"/>
              </a:rPr>
              <a:t>集权。</a:t>
            </a:r>
            <a:endParaRPr lang="zh-CN" altLang="en-US"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(2)措施</a:t>
            </a:r>
            <a:endParaRPr lang="zh-CN" altLang="en-US" dirty="0"/>
          </a:p>
        </p:txBody>
      </p:sp>
      <p:graphicFrame>
        <p:nvGraphicFramePr>
          <p:cNvPr id="7" name="表格 2"/>
          <p:cNvGraphicFramePr>
            <a:graphicFrameLocks noGrp="1"/>
          </p:cNvGraphicFramePr>
          <p:nvPr/>
        </p:nvGraphicFramePr>
        <p:xfrm>
          <a:off x="540000" y="4922133"/>
          <a:ext cx="7740000" cy="1234440"/>
        </p:xfrm>
        <a:graphic>
          <a:graphicData uri="http://schemas.openxmlformats.org/drawingml/2006/table">
            <a:tbl>
              <a:tblPr/>
              <a:tblGrid>
                <a:gridCol w="1007664"/>
                <a:gridCol w="6732336"/>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军事</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把主要将领的兵权收归中央;充实中央禁军</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行政</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中央派文官担任地方长官,设②</a:t>
                      </a:r>
                      <a:r>
                        <a:rPr lang="zh-CN" altLang="en-US" sz="1400" u="sng" kern="0" dirty="0" smtClean="0">
                          <a:solidFill>
                            <a:srgbClr val="FF0000"/>
                          </a:solidFill>
                          <a:latin typeface="Times New Roman" pitchFamily="65" charset="-122"/>
                          <a:ea typeface="宋体" pitchFamily="65" charset="-122"/>
                        </a:rPr>
                        <a:t>　通判    </a:t>
                      </a:r>
                      <a:r>
                        <a:rPr lang="zh-CN" altLang="en-US" sz="1400" kern="0" dirty="0" smtClean="0">
                          <a:solidFill>
                            <a:srgbClr val="000000"/>
                          </a:solidFill>
                          <a:latin typeface="Times New Roman" pitchFamily="65" charset="-122"/>
                          <a:ea typeface="宋体" pitchFamily="65" charset="-122"/>
                        </a:rPr>
                        <a:t>负责监督</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财政</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设转运使把地方赋税收归中央</a:t>
                      </a:r>
                    </a:p>
                  </a:txBody>
                  <a:tcPr marL="45720" marR="45720"/>
                </a:tc>
              </a:tr>
            </a:tbl>
          </a:graphicData>
        </a:graphic>
      </p:graphicFrame>
      <p:grpSp>
        <p:nvGrpSpPr>
          <p:cNvPr id="10" name="组合 16"/>
          <p:cNvGrpSpPr/>
          <p:nvPr/>
        </p:nvGrpSpPr>
        <p:grpSpPr bwMode="auto">
          <a:xfrm>
            <a:off x="4255090" y="3446252"/>
            <a:ext cx="1541046" cy="339091"/>
            <a:chOff x="4881562" y="2969419"/>
            <a:chExt cx="783432" cy="219075"/>
          </a:xfrm>
        </p:grpSpPr>
        <p:sp>
          <p:nvSpPr>
            <p:cNvPr id="11"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2"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3" name="组合 16"/>
          <p:cNvGrpSpPr/>
          <p:nvPr/>
        </p:nvGrpSpPr>
        <p:grpSpPr bwMode="auto">
          <a:xfrm>
            <a:off x="5398592" y="5347233"/>
            <a:ext cx="685576" cy="339091"/>
            <a:chOff x="4881562" y="2969419"/>
            <a:chExt cx="783432" cy="219075"/>
          </a:xfrm>
        </p:grpSpPr>
        <p:sp>
          <p:nvSpPr>
            <p:cNvPr id="1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(3)影响:</a:t>
            </a:r>
            <a:r>
              <a:rPr lang="zh-CN" altLang="en-US" sz="2012" u="sng" kern="0" dirty="0" smtClean="0">
                <a:solidFill>
                  <a:srgbClr val="000000"/>
                </a:solidFill>
                <a:latin typeface="Times New Roman" pitchFamily="65" charset="-122"/>
                <a:ea typeface="宋体" pitchFamily="65" charset="-122"/>
              </a:rPr>
              <a:t>改变了唐末五代以来藩镇割据的局面,加强了中央集权;形</a:t>
            </a:r>
            <a:r>
              <a:rPr dirty="0"/>
              <a:t/>
            </a:r>
            <a:br>
              <a:rPr dirty="0"/>
            </a:br>
            <a:r>
              <a:rPr lang="zh-CN" altLang="en-US" sz="2012" u="sng" kern="0" dirty="0" smtClean="0">
                <a:solidFill>
                  <a:srgbClr val="000000"/>
                </a:solidFill>
                <a:latin typeface="Times New Roman" pitchFamily="65" charset="-122"/>
                <a:ea typeface="宋体" pitchFamily="65" charset="-122"/>
              </a:rPr>
              <a:t>成了冗官、冗兵和冗费的局面,为北宋埋下了积贫积弱的祸根</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2.宋元的中枢机构</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(1)宋代:设③</a:t>
            </a:r>
            <a:r>
              <a:rPr lang="zh-CN" altLang="en-US" sz="2012" u="sng" kern="0" dirty="0" smtClean="0">
                <a:solidFill>
                  <a:srgbClr val="FF0000"/>
                </a:solidFill>
                <a:latin typeface="Times New Roman" pitchFamily="65" charset="-122"/>
                <a:ea typeface="宋体" pitchFamily="65" charset="-122"/>
              </a:rPr>
              <a:t>　中书门下    </a:t>
            </a:r>
            <a:r>
              <a:rPr lang="zh-CN" altLang="en-US" sz="2012" kern="0" dirty="0" smtClean="0">
                <a:solidFill>
                  <a:srgbClr val="000000"/>
                </a:solidFill>
                <a:latin typeface="Times New Roman" pitchFamily="65" charset="-122"/>
                <a:ea typeface="宋体" pitchFamily="65" charset="-122"/>
              </a:rPr>
              <a:t>作为</a:t>
            </a:r>
            <a:r>
              <a:rPr lang="zh-CN" altLang="en-US" sz="2012" u="sng" kern="0" dirty="0" smtClean="0">
                <a:solidFill>
                  <a:srgbClr val="000000"/>
                </a:solidFill>
                <a:latin typeface="Times New Roman" pitchFamily="65" charset="-122"/>
                <a:ea typeface="宋体" pitchFamily="65" charset="-122"/>
              </a:rPr>
              <a:t>最高行政机构</a:t>
            </a:r>
            <a:r>
              <a:rPr lang="zh-CN" altLang="en-US" sz="2012" kern="0" dirty="0" smtClean="0">
                <a:solidFill>
                  <a:srgbClr val="000000"/>
                </a:solidFill>
                <a:latin typeface="Times New Roman" pitchFamily="65" charset="-122"/>
                <a:ea typeface="宋体" pitchFamily="65" charset="-122"/>
              </a:rPr>
              <a:t>,最高长官行使宰相职</a:t>
            </a:r>
            <a:r>
              <a:rPr dirty="0"/>
              <a:t/>
            </a:r>
            <a:br>
              <a:rPr dirty="0"/>
            </a:br>
            <a:r>
              <a:rPr lang="zh-CN" altLang="en-US" sz="2012" kern="0" dirty="0" smtClean="0">
                <a:solidFill>
                  <a:srgbClr val="000000"/>
                </a:solidFill>
                <a:latin typeface="Times New Roman" pitchFamily="65" charset="-122"/>
                <a:ea typeface="宋体" pitchFamily="65" charset="-122"/>
              </a:rPr>
              <a:t>权。后增设参知政事、枢密使、三司使,分割宰相的行政权、军权和财</a:t>
            </a:r>
            <a:r>
              <a:rPr dirty="0"/>
              <a:t/>
            </a:r>
            <a:br>
              <a:rPr dirty="0"/>
            </a:br>
            <a:r>
              <a:rPr lang="zh-CN" altLang="en-US" sz="2012" kern="0" dirty="0" smtClean="0">
                <a:solidFill>
                  <a:srgbClr val="000000"/>
                </a:solidFill>
                <a:latin typeface="Times New Roman" pitchFamily="65" charset="-122"/>
                <a:ea typeface="宋体" pitchFamily="65" charset="-122"/>
              </a:rPr>
              <a:t>权。这样就削弱了相权,加强了皇权。</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(2)元代:设④</a:t>
            </a:r>
            <a:r>
              <a:rPr lang="zh-CN" altLang="en-US" sz="2012" u="sng" kern="0" dirty="0" smtClean="0">
                <a:solidFill>
                  <a:srgbClr val="FF0000"/>
                </a:solidFill>
                <a:latin typeface="Times New Roman" pitchFamily="65" charset="-122"/>
                <a:ea typeface="宋体" pitchFamily="65" charset="-122"/>
              </a:rPr>
              <a:t>　中书省    </a:t>
            </a:r>
            <a:r>
              <a:rPr lang="zh-CN" altLang="en-US" sz="2012" kern="0" dirty="0" smtClean="0">
                <a:solidFill>
                  <a:srgbClr val="000000"/>
                </a:solidFill>
                <a:latin typeface="Times New Roman" pitchFamily="65" charset="-122"/>
                <a:ea typeface="宋体" pitchFamily="65" charset="-122"/>
              </a:rPr>
              <a:t>作为</a:t>
            </a:r>
            <a:r>
              <a:rPr lang="zh-CN" altLang="en-US" sz="2012" u="sng" kern="0" dirty="0" smtClean="0">
                <a:solidFill>
                  <a:srgbClr val="000000"/>
                </a:solidFill>
                <a:latin typeface="Times New Roman" pitchFamily="65" charset="-122"/>
                <a:ea typeface="宋体" pitchFamily="65" charset="-122"/>
              </a:rPr>
              <a:t>最高行政机关</a:t>
            </a:r>
            <a:r>
              <a:rPr lang="zh-CN" altLang="en-US" sz="2012" kern="0" dirty="0" smtClean="0">
                <a:solidFill>
                  <a:srgbClr val="000000"/>
                </a:solidFill>
                <a:latin typeface="Times New Roman" pitchFamily="65" charset="-122"/>
                <a:ea typeface="宋体" pitchFamily="65" charset="-122"/>
              </a:rPr>
              <a:t>。元代后期,宰相权力威胁</a:t>
            </a:r>
            <a:r>
              <a:rPr dirty="0"/>
              <a:t/>
            </a:r>
            <a:br>
              <a:rPr dirty="0"/>
            </a:br>
            <a:r>
              <a:rPr lang="zh-CN" altLang="en-US" sz="2012" kern="0" dirty="0" smtClean="0">
                <a:solidFill>
                  <a:srgbClr val="000000"/>
                </a:solidFill>
                <a:latin typeface="Times New Roman" pitchFamily="65" charset="-122"/>
                <a:ea typeface="宋体" pitchFamily="65" charset="-122"/>
              </a:rPr>
              <a:t>皇权。</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3.元代行省制</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(1)内容:元代在地方实行行省制度,下设路、府、州、县,边远民族地区</a:t>
            </a:r>
            <a:r>
              <a:rPr dirty="0"/>
              <a:t/>
            </a:r>
            <a:br>
              <a:rPr dirty="0"/>
            </a:br>
            <a:r>
              <a:rPr lang="zh-CN" altLang="en-US" sz="2012" kern="0" dirty="0" smtClean="0">
                <a:solidFill>
                  <a:srgbClr val="000000"/>
                </a:solidFill>
                <a:latin typeface="Times New Roman" pitchFamily="65" charset="-122"/>
                <a:ea typeface="宋体" pitchFamily="65" charset="-122"/>
              </a:rPr>
              <a:t>设宣慰司。行省拥有经济、军事大权,但行使权力时受到中央的节制。</a:t>
            </a:r>
            <a:endParaRPr lang="zh-CN" altLang="en-US" dirty="0"/>
          </a:p>
        </p:txBody>
      </p:sp>
      <p:grpSp>
        <p:nvGrpSpPr>
          <p:cNvPr id="3" name="组合 16"/>
          <p:cNvGrpSpPr/>
          <p:nvPr/>
        </p:nvGrpSpPr>
        <p:grpSpPr bwMode="auto">
          <a:xfrm>
            <a:off x="1953834" y="2530295"/>
            <a:ext cx="1538046"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1945208" y="3912699"/>
            <a:ext cx="1250014"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35783"/>
            <a:ext cx="8127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(2)意义:</a:t>
            </a:r>
            <a:r>
              <a:rPr lang="zh-CN" altLang="en-US" sz="2012" u="sng" kern="0" dirty="0" smtClean="0">
                <a:solidFill>
                  <a:srgbClr val="000000"/>
                </a:solidFill>
                <a:latin typeface="Times New Roman" pitchFamily="65" charset="-122"/>
                <a:ea typeface="宋体" pitchFamily="65" charset="-122"/>
              </a:rPr>
              <a:t>便利了中央对地方的管理,加强了中央集权,巩固了多民族国家</a:t>
            </a:r>
            <a:r>
              <a:rPr dirty="0"/>
              <a:t/>
            </a:r>
            <a:br>
              <a:rPr dirty="0"/>
            </a:br>
            <a:r>
              <a:rPr lang="zh-CN" altLang="en-US" sz="2012" u="sng" kern="0" dirty="0" smtClean="0">
                <a:solidFill>
                  <a:srgbClr val="000000"/>
                </a:solidFill>
                <a:latin typeface="Times New Roman" pitchFamily="65" charset="-122"/>
                <a:ea typeface="宋体" pitchFamily="65" charset="-122"/>
              </a:rPr>
              <a:t>的统一;是中国古代地方行政制度的重大变革</a:t>
            </a:r>
            <a:r>
              <a:rPr lang="zh-CN" altLang="en-US" sz="2012" kern="0" dirty="0" smtClean="0">
                <a:solidFill>
                  <a:srgbClr val="000000"/>
                </a:solidFill>
                <a:latin typeface="Times New Roman" pitchFamily="65" charset="-122"/>
                <a:ea typeface="宋体" pitchFamily="65" charset="-122"/>
              </a:rPr>
              <a:t>,是中国⑤</a:t>
            </a:r>
            <a:r>
              <a:rPr lang="zh-CN" altLang="en-US" sz="2012" u="sng" kern="0" dirty="0" smtClean="0">
                <a:solidFill>
                  <a:srgbClr val="FF0000"/>
                </a:solidFill>
                <a:latin typeface="Times New Roman" pitchFamily="65" charset="-122"/>
                <a:ea typeface="宋体" pitchFamily="65" charset="-122"/>
              </a:rPr>
              <a:t>　省    </a:t>
            </a:r>
            <a:r>
              <a:rPr lang="zh-CN" altLang="en-US" sz="2012" kern="0" dirty="0" smtClean="0">
                <a:solidFill>
                  <a:srgbClr val="000000"/>
                </a:solidFill>
                <a:latin typeface="Times New Roman" pitchFamily="65" charset="-122"/>
                <a:ea typeface="宋体" pitchFamily="65" charset="-122"/>
              </a:rPr>
              <a:t>制的开端。</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smtClean="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中国古代的任职回避制度</a:t>
            </a:r>
            <a:endParaRPr lang="zh-CN" altLang="en-US" b="1" dirty="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中国古代的任职回避制度,东汉时建立,南北朝时普遍推行,唐宋时期日</a:t>
            </a:r>
            <a:r>
              <a:rPr dirty="0"/>
              <a:t/>
            </a:r>
            <a:br>
              <a:rPr dirty="0"/>
            </a:br>
            <a:r>
              <a:rPr lang="zh-CN" altLang="en-US" sz="2012" kern="0" dirty="0" smtClean="0">
                <a:solidFill>
                  <a:srgbClr val="000000"/>
                </a:solidFill>
                <a:latin typeface="Times New Roman" pitchFamily="65" charset="-122"/>
                <a:ea typeface="宋体" pitchFamily="65" charset="-122"/>
              </a:rPr>
              <a:t>趋严密,一直沿用到清末。它在古代吏制建设中发挥了不容忽视的作</a:t>
            </a:r>
            <a:r>
              <a:rPr dirty="0" smtClean="0"/>
              <a:t/>
            </a:r>
            <a:br>
              <a:rPr dirty="0" smtClean="0"/>
            </a:br>
            <a:r>
              <a:rPr lang="zh-CN" altLang="en-US" sz="2012" kern="0" dirty="0" smtClean="0">
                <a:solidFill>
                  <a:srgbClr val="000000"/>
                </a:solidFill>
                <a:latin typeface="Times New Roman" pitchFamily="65" charset="-122"/>
                <a:ea typeface="宋体" pitchFamily="65" charset="-122"/>
              </a:rPr>
              <a:t>用,是我国古代一项很有特色的官吏制度。官员任职回避制度的具体内</a:t>
            </a:r>
            <a:r>
              <a:rPr dirty="0" smtClean="0"/>
              <a:t/>
            </a:r>
            <a:br>
              <a:rPr dirty="0" smtClean="0"/>
            </a:br>
            <a:r>
              <a:rPr lang="zh-CN" altLang="en-US" sz="2012" kern="0" dirty="0" smtClean="0">
                <a:solidFill>
                  <a:srgbClr val="000000"/>
                </a:solidFill>
                <a:latin typeface="Times New Roman" pitchFamily="65" charset="-122"/>
                <a:ea typeface="宋体" pitchFamily="65" charset="-122"/>
              </a:rPr>
              <a:t>容在不同时期不大一样,总体来说可以概括为两大类:(一)地区回避,即</a:t>
            </a:r>
            <a:r>
              <a:rPr dirty="0" smtClean="0"/>
              <a:t/>
            </a:r>
            <a:br>
              <a:rPr dirty="0" smtClean="0"/>
            </a:br>
            <a:r>
              <a:rPr lang="zh-CN" altLang="en-US" sz="2012" kern="0" dirty="0" smtClean="0">
                <a:solidFill>
                  <a:srgbClr val="000000"/>
                </a:solidFill>
                <a:latin typeface="Times New Roman" pitchFamily="65" charset="-122"/>
                <a:ea typeface="宋体" pitchFamily="65" charset="-122"/>
              </a:rPr>
              <a:t>官员的籍贯与就任地区不得相同或接邻;(二)亲属回避,即有直接血缘关</a:t>
            </a:r>
            <a:r>
              <a:rPr dirty="0" smtClean="0"/>
              <a:t/>
            </a:r>
            <a:br>
              <a:rPr dirty="0" smtClean="0"/>
            </a:br>
            <a:r>
              <a:rPr lang="zh-CN" altLang="en-US" sz="2012" kern="0" dirty="0" smtClean="0">
                <a:solidFill>
                  <a:srgbClr val="000000"/>
                </a:solidFill>
                <a:latin typeface="Times New Roman" pitchFamily="65" charset="-122"/>
                <a:ea typeface="宋体" pitchFamily="65" charset="-122"/>
              </a:rPr>
              <a:t>系和姻亲关系的人员,应避免在同一单位或有上下级关系的单位或互为监察的单位担任职务。</a:t>
            </a:r>
          </a:p>
          <a:p>
            <a:pPr marL="0" indent="0" eaLnBrk="0" latinLnBrk="1" hangingPunct="0">
              <a:lnSpc>
                <a:spcPct val="150000"/>
              </a:lnSpc>
              <a:spcBef>
                <a:spcPts val="0"/>
              </a:spcBef>
              <a:buNone/>
            </a:pPr>
            <a:endParaRPr lang="zh-CN" altLang="en-US" dirty="0"/>
          </a:p>
        </p:txBody>
      </p:sp>
      <p:grpSp>
        <p:nvGrpSpPr>
          <p:cNvPr id="3" name="组合 16"/>
          <p:cNvGrpSpPr/>
          <p:nvPr/>
        </p:nvGrpSpPr>
        <p:grpSpPr bwMode="auto">
          <a:xfrm>
            <a:off x="6570972" y="1674825"/>
            <a:ext cx="73733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20430"/>
            <a:ext cx="8127000" cy="5568191"/>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考点二　宋元时期的农业、手工业和商业</a:t>
            </a:r>
            <a:endParaRPr lang="zh-CN" altLang="en-US" sz="2200" b="1" kern="0" dirty="0">
              <a:solidFill>
                <a:srgbClr val="000000"/>
              </a:solidFill>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农业的发展:①</a:t>
            </a:r>
            <a:r>
              <a:rPr lang="zh-CN" altLang="en-US" sz="2012" u="sng" kern="0" dirty="0" smtClean="0">
                <a:solidFill>
                  <a:srgbClr val="FF0000"/>
                </a:solidFill>
                <a:latin typeface="Times New Roman" pitchFamily="65" charset="-122"/>
                <a:ea typeface="宋体" pitchFamily="65" charset="-122"/>
              </a:rPr>
              <a:t>　南宋    </a:t>
            </a:r>
            <a:r>
              <a:rPr lang="zh-CN" altLang="en-US" sz="2012" kern="0" dirty="0" smtClean="0">
                <a:solidFill>
                  <a:srgbClr val="000000"/>
                </a:solidFill>
                <a:latin typeface="Times New Roman" pitchFamily="65" charset="-122"/>
                <a:ea typeface="宋体" pitchFamily="65" charset="-122"/>
              </a:rPr>
              <a:t>时,我国经济重心南移完成。江南形成稻麦轮</a:t>
            </a:r>
            <a:r>
              <a:rPr dirty="0"/>
              <a:t/>
            </a:r>
            <a:br>
              <a:rPr dirty="0"/>
            </a:br>
            <a:r>
              <a:rPr lang="zh-CN" altLang="en-US" sz="2012" kern="0" dirty="0" smtClean="0">
                <a:solidFill>
                  <a:srgbClr val="000000"/>
                </a:solidFill>
                <a:latin typeface="Times New Roman" pitchFamily="65" charset="-122"/>
                <a:ea typeface="宋体" pitchFamily="65" charset="-122"/>
              </a:rPr>
              <a:t>作的一年两熟制甚至三熟制,极大地提高了土地的利用效率。</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2.手工业的发展</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(1)宋代制瓷技术大放异彩,出现五大名窑。</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(2)宋代丝织品品种繁多,织锦吸收了花鸟画中的写实风格,图案生动活泼。</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(3)元代时,②</a:t>
            </a:r>
            <a:r>
              <a:rPr lang="zh-CN" altLang="en-US" sz="2012" u="sng" kern="0" dirty="0" smtClean="0">
                <a:solidFill>
                  <a:srgbClr val="FF0000"/>
                </a:solidFill>
                <a:latin typeface="Times New Roman" pitchFamily="65" charset="-122"/>
                <a:ea typeface="宋体" pitchFamily="65" charset="-122"/>
              </a:rPr>
              <a:t>　黄道婆    </a:t>
            </a:r>
            <a:r>
              <a:rPr lang="zh-CN" altLang="en-US" sz="2012" kern="0" dirty="0" smtClean="0">
                <a:solidFill>
                  <a:srgbClr val="000000"/>
                </a:solidFill>
                <a:latin typeface="Times New Roman" pitchFamily="65" charset="-122"/>
                <a:ea typeface="宋体" pitchFamily="65" charset="-122"/>
              </a:rPr>
              <a:t>推广先进的棉纺织技术,棉纺织品产量增多。</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3.商业的发展</a:t>
            </a:r>
            <a:endParaRPr lang="zh-CN" altLang="en-US" b="1" dirty="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a:t>
            </a:r>
            <a:r>
              <a:rPr lang="zh-CN" altLang="en-US" sz="2012" u="sng" kern="0" dirty="0" smtClean="0">
                <a:solidFill>
                  <a:srgbClr val="000000"/>
                </a:solidFill>
                <a:latin typeface="Times New Roman" pitchFamily="65" charset="-122"/>
                <a:ea typeface="宋体" pitchFamily="65" charset="-122"/>
              </a:rPr>
              <a:t>两宋的商业经济空前繁荣,商业环境相对宽松</a:t>
            </a:r>
            <a:r>
              <a:rPr lang="zh-CN" altLang="en-US" sz="2012" kern="0" dirty="0" smtClean="0">
                <a:solidFill>
                  <a:srgbClr val="000000"/>
                </a:solidFill>
                <a:latin typeface="Times New Roman" pitchFamily="65" charset="-122"/>
                <a:ea typeface="宋体" pitchFamily="65" charset="-122"/>
              </a:rPr>
              <a:t>,出现了世界上最早的</a:t>
            </a:r>
            <a:r>
              <a:rPr dirty="0"/>
              <a:t/>
            </a:r>
            <a:br>
              <a:rPr dirty="0"/>
            </a:br>
            <a:r>
              <a:rPr lang="zh-CN" altLang="en-US" sz="2012" kern="0" dirty="0" smtClean="0">
                <a:solidFill>
                  <a:srgbClr val="000000"/>
                </a:solidFill>
                <a:latin typeface="Times New Roman" pitchFamily="65" charset="-122"/>
                <a:ea typeface="宋体" pitchFamily="65" charset="-122"/>
              </a:rPr>
              <a:t>纸币③</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交子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,商税收入成为政府的重要财源,元大都成为国际性</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的商业大都会。</a:t>
            </a:r>
          </a:p>
          <a:p>
            <a:pPr marL="0" indent="0" eaLnBrk="0" latinLnBrk="1" hangingPunct="0">
              <a:lnSpc>
                <a:spcPct val="150000"/>
              </a:lnSpc>
              <a:spcBef>
                <a:spcPts val="0"/>
              </a:spcBef>
              <a:buNone/>
            </a:pPr>
            <a:endParaRPr lang="zh-CN" altLang="en-US" dirty="0"/>
          </a:p>
        </p:txBody>
      </p:sp>
      <p:grpSp>
        <p:nvGrpSpPr>
          <p:cNvPr id="3" name="组合 16"/>
          <p:cNvGrpSpPr/>
          <p:nvPr/>
        </p:nvGrpSpPr>
        <p:grpSpPr bwMode="auto">
          <a:xfrm>
            <a:off x="2362630" y="1602817"/>
            <a:ext cx="99386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1942208" y="3915699"/>
            <a:ext cx="1261640"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1423900" y="5301103"/>
            <a:ext cx="1347900"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35783"/>
            <a:ext cx="8127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宋代时城市中坊和市的界限被打破;“草市”更加普遍;市的经营时</a:t>
            </a:r>
            <a:r>
              <a:rPr dirty="0"/>
              <a:t/>
            </a:r>
            <a:br>
              <a:rPr dirty="0"/>
            </a:br>
            <a:r>
              <a:rPr lang="zh-CN" altLang="en-US" sz="2012" u="sng" kern="0" dirty="0" smtClean="0">
                <a:solidFill>
                  <a:srgbClr val="000000"/>
                </a:solidFill>
                <a:latin typeface="Times New Roman" pitchFamily="65" charset="-122"/>
                <a:ea typeface="宋体" pitchFamily="65" charset="-122"/>
              </a:rPr>
              <a:t>间限制也被打破,早市、夜市昼夜相接,交易活动不再受官府的直接监管</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(3)海外贸易发达。元代时,泉州是重要的外贸港口,被誉为当时世界第</a:t>
            </a:r>
            <a:r>
              <a:rPr dirty="0"/>
              <a:t/>
            </a:r>
            <a:br>
              <a:rPr dirty="0"/>
            </a:br>
            <a:r>
              <a:rPr lang="zh-CN" altLang="en-US" sz="2012" kern="0" dirty="0" smtClean="0">
                <a:solidFill>
                  <a:srgbClr val="000000"/>
                </a:solidFill>
                <a:latin typeface="Times New Roman" pitchFamily="65" charset="-122"/>
                <a:ea typeface="宋体" pitchFamily="65" charset="-122"/>
              </a:rPr>
              <a:t>一大港。</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妈祖文化</a:t>
            </a:r>
            <a:endParaRPr lang="zh-CN" altLang="en-US" b="1" dirty="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妈祖文化是流行于中国沿海地区的汉族民间信仰文化。妈祖文化肇于</a:t>
            </a:r>
            <a:r>
              <a:rPr dirty="0"/>
              <a:t/>
            </a:r>
            <a:br>
              <a:rPr dirty="0"/>
            </a:br>
            <a:r>
              <a:rPr lang="zh-CN" altLang="en-US" sz="2012" kern="0" dirty="0" smtClean="0">
                <a:solidFill>
                  <a:srgbClr val="000000"/>
                </a:solidFill>
                <a:latin typeface="Times New Roman" pitchFamily="65" charset="-122"/>
                <a:ea typeface="宋体" pitchFamily="65" charset="-122"/>
              </a:rPr>
              <a:t>宋、成于元、兴于明、盛于清、繁荣于近现代,体现了汉族海洋文化的</a:t>
            </a:r>
            <a:r>
              <a:rPr dirty="0"/>
              <a:t/>
            </a:r>
            <a:br>
              <a:rPr dirty="0"/>
            </a:br>
            <a:r>
              <a:rPr lang="zh-CN" altLang="en-US" sz="2012" kern="0" dirty="0" smtClean="0">
                <a:solidFill>
                  <a:srgbClr val="000000"/>
                </a:solidFill>
                <a:latin typeface="Times New Roman" pitchFamily="65" charset="-122"/>
                <a:ea typeface="宋体" pitchFamily="65" charset="-122"/>
              </a:rPr>
              <a:t>特质。人们在海上航行前要先祭妈祖,祈求妈祖保佑顺风和安全,还在船</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舶上立妈祖神位供奉。这就是“有海水处有华人</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华人到处有妈祖”的</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真实写照。</a:t>
            </a:r>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考点三　宋代儒学及宋元科技文化</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1.程朱理学</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(1)含义:宋代理学家融合①</a:t>
            </a:r>
            <a:r>
              <a:rPr lang="zh-CN" altLang="en-US" sz="2012" u="sng" kern="0" dirty="0" smtClean="0">
                <a:solidFill>
                  <a:srgbClr val="FF0000"/>
                </a:solidFill>
                <a:latin typeface="Times New Roman" pitchFamily="65" charset="-122"/>
                <a:ea typeface="宋体" pitchFamily="65" charset="-122"/>
              </a:rPr>
              <a:t>　佛道    </a:t>
            </a:r>
            <a:r>
              <a:rPr lang="zh-CN" altLang="en-US" sz="2012" kern="0" dirty="0" smtClean="0">
                <a:solidFill>
                  <a:srgbClr val="000000"/>
                </a:solidFill>
                <a:latin typeface="Times New Roman" pitchFamily="65" charset="-122"/>
                <a:ea typeface="宋体" pitchFamily="65" charset="-122"/>
              </a:rPr>
              <a:t>思想,形成的以②</a:t>
            </a:r>
            <a:r>
              <a:rPr lang="zh-CN" altLang="en-US" sz="2012" u="sng" kern="0" dirty="0" smtClean="0">
                <a:solidFill>
                  <a:srgbClr val="FF0000"/>
                </a:solidFill>
                <a:latin typeface="Times New Roman" pitchFamily="65" charset="-122"/>
                <a:ea typeface="宋体" pitchFamily="65" charset="-122"/>
              </a:rPr>
              <a:t>　理    </a:t>
            </a:r>
            <a:r>
              <a:rPr lang="zh-CN" altLang="en-US" sz="2012" kern="0" dirty="0" smtClean="0">
                <a:solidFill>
                  <a:srgbClr val="000000"/>
                </a:solidFill>
                <a:latin typeface="Times New Roman" pitchFamily="65" charset="-122"/>
                <a:ea typeface="宋体" pitchFamily="65" charset="-122"/>
              </a:rPr>
              <a:t>为核心的</a:t>
            </a:r>
            <a:r>
              <a:rPr dirty="0"/>
              <a:t/>
            </a:r>
            <a:br>
              <a:rPr dirty="0"/>
            </a:br>
            <a:r>
              <a:rPr lang="zh-CN" altLang="en-US" sz="2012" kern="0" dirty="0" smtClean="0">
                <a:solidFill>
                  <a:srgbClr val="000000"/>
                </a:solidFill>
                <a:latin typeface="Times New Roman" pitchFamily="65" charset="-122"/>
                <a:ea typeface="宋体" pitchFamily="65" charset="-122"/>
              </a:rPr>
              <a:t>新儒学体系,被称为“理学”。</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(2)代表人物:程颢、程颐、朱熹,故称理学为“程朱理学”。</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(3)主张:③</a:t>
            </a:r>
            <a:r>
              <a:rPr lang="zh-CN" altLang="en-US" sz="2012" u="sng" kern="0" dirty="0" smtClean="0">
                <a:solidFill>
                  <a:srgbClr val="FF0000"/>
                </a:solidFill>
                <a:latin typeface="Times New Roman" pitchFamily="65" charset="-122"/>
                <a:ea typeface="宋体" pitchFamily="65" charset="-122"/>
              </a:rPr>
              <a:t>　天理    </a:t>
            </a:r>
            <a:r>
              <a:rPr lang="zh-CN" altLang="en-US" sz="2012" kern="0" dirty="0" smtClean="0">
                <a:solidFill>
                  <a:srgbClr val="000000"/>
                </a:solidFill>
                <a:latin typeface="Times New Roman" pitchFamily="65" charset="-122"/>
                <a:ea typeface="宋体" pitchFamily="65" charset="-122"/>
              </a:rPr>
              <a:t>是宇宙万物的本原(核心思想);天理就是三纲五常,</a:t>
            </a:r>
            <a:r>
              <a:rPr dirty="0"/>
              <a:t/>
            </a:r>
            <a:br>
              <a:rPr dirty="0"/>
            </a:br>
            <a:r>
              <a:rPr lang="zh-CN" altLang="en-US" sz="2012" kern="0" dirty="0" smtClean="0">
                <a:solidFill>
                  <a:srgbClr val="000000"/>
                </a:solidFill>
                <a:latin typeface="Times New Roman" pitchFamily="65" charset="-122"/>
                <a:ea typeface="宋体" pitchFamily="65" charset="-122"/>
              </a:rPr>
              <a:t>“存天理,灭人欲”;④</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格物致知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的目的在于明道德之善。</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(4)影响</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a.适应了统治阶级的政治需要,南宋以后成为长期居于统治地位的官方</a:t>
            </a:r>
            <a:r>
              <a:rPr dirty="0"/>
              <a:t/>
            </a:r>
            <a:br>
              <a:rPr dirty="0"/>
            </a:br>
            <a:r>
              <a:rPr lang="zh-CN" altLang="en-US" sz="2012" kern="0" dirty="0" smtClean="0">
                <a:solidFill>
                  <a:srgbClr val="000000"/>
                </a:solidFill>
                <a:latin typeface="Times New Roman" pitchFamily="65" charset="-122"/>
                <a:ea typeface="宋体" pitchFamily="65" charset="-122"/>
              </a:rPr>
              <a:t>哲学,有力地维护了封建专制统治。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b.朱熹的《四书章句集注》成为后世科举考试依据的教科书。</a:t>
            </a:r>
            <a:endParaRPr lang="zh-CN" altLang="en-US" dirty="0"/>
          </a:p>
        </p:txBody>
      </p:sp>
      <p:grpSp>
        <p:nvGrpSpPr>
          <p:cNvPr id="6" name="组合 16"/>
          <p:cNvGrpSpPr/>
          <p:nvPr/>
        </p:nvGrpSpPr>
        <p:grpSpPr bwMode="auto">
          <a:xfrm>
            <a:off x="3491880" y="2124125"/>
            <a:ext cx="1008112"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6354948" y="2124125"/>
            <a:ext cx="792088"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2" name="组合 16"/>
          <p:cNvGrpSpPr/>
          <p:nvPr/>
        </p:nvGrpSpPr>
        <p:grpSpPr bwMode="auto">
          <a:xfrm>
            <a:off x="1697306" y="3498008"/>
            <a:ext cx="930478" cy="339091"/>
            <a:chOff x="4881562" y="2969419"/>
            <a:chExt cx="783432" cy="219075"/>
          </a:xfrm>
        </p:grpSpPr>
        <p:sp>
          <p:nvSpPr>
            <p:cNvPr id="13"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4"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5" name="组合 16"/>
          <p:cNvGrpSpPr/>
          <p:nvPr/>
        </p:nvGrpSpPr>
        <p:grpSpPr bwMode="auto">
          <a:xfrm>
            <a:off x="3097336" y="3961829"/>
            <a:ext cx="1898086" cy="339091"/>
            <a:chOff x="4881562" y="2969419"/>
            <a:chExt cx="783432" cy="219075"/>
          </a:xfrm>
        </p:grpSpPr>
        <p:sp>
          <p:nvSpPr>
            <p:cNvPr id="1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4110"/>
            <a:ext cx="81270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c.朱熹的学术思想传到日本、朝鲜乃至欧洲,在日本和朝鲜形成“朱子</a:t>
            </a:r>
            <a:r>
              <a:rPr dirty="0"/>
              <a:t/>
            </a:r>
            <a:br>
              <a:rPr dirty="0"/>
            </a:br>
            <a:r>
              <a:rPr lang="zh-CN" altLang="en-US" sz="2012" kern="0" dirty="0" smtClean="0">
                <a:solidFill>
                  <a:srgbClr val="000000"/>
                </a:solidFill>
                <a:latin typeface="Times New Roman" pitchFamily="65" charset="-122"/>
                <a:ea typeface="宋体" pitchFamily="65" charset="-122"/>
              </a:rPr>
              <a:t>学”学派。</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2.陆九渊心学</a:t>
            </a:r>
            <a:endParaRPr lang="zh-CN" altLang="en-US" b="1" dirty="0"/>
          </a:p>
          <a:p>
            <a:pPr marL="0" indent="0" eaLnBrk="0" latinLnBrk="1" hangingPunct="0">
              <a:lnSpc>
                <a:spcPct val="150000"/>
              </a:lnSpc>
              <a:spcBef>
                <a:spcPts val="0"/>
              </a:spcBef>
              <a:buNone/>
            </a:pPr>
            <a:r>
              <a:rPr lang="zh-CN" altLang="en-US" sz="2012" u="sng" kern="0" dirty="0" smtClean="0">
                <a:solidFill>
                  <a:srgbClr val="000000"/>
                </a:solidFill>
                <a:latin typeface="Times New Roman" pitchFamily="65" charset="-122"/>
                <a:ea typeface="宋体" pitchFamily="65" charset="-122"/>
              </a:rPr>
              <a:t>主要主张:“心”是宇宙万物的本原</a:t>
            </a:r>
            <a:r>
              <a:rPr lang="zh-CN" altLang="en-US" sz="2012" kern="0" dirty="0" smtClean="0">
                <a:solidFill>
                  <a:srgbClr val="000000"/>
                </a:solidFill>
                <a:latin typeface="Times New Roman" pitchFamily="65" charset="-122"/>
                <a:ea typeface="宋体" pitchFamily="65" charset="-122"/>
              </a:rPr>
              <a:t>,“心”就是“理”;强调“宇宙便</a:t>
            </a:r>
            <a:r>
              <a:rPr dirty="0"/>
              <a:t/>
            </a:r>
            <a:br>
              <a:rPr dirty="0"/>
            </a:br>
            <a:r>
              <a:rPr lang="zh-CN" altLang="en-US" sz="2012" kern="0" dirty="0" smtClean="0">
                <a:solidFill>
                  <a:srgbClr val="000000"/>
                </a:solidFill>
                <a:latin typeface="Times New Roman" pitchFamily="65" charset="-122"/>
                <a:ea typeface="宋体" pitchFamily="65" charset="-122"/>
              </a:rPr>
              <a:t>是吾心,吾心即是真理”,天地万物都在心中;穷理不必向外探求,只需反</a:t>
            </a:r>
            <a:r>
              <a:rPr dirty="0"/>
              <a:t/>
            </a:r>
            <a:br>
              <a:rPr dirty="0"/>
            </a:br>
            <a:r>
              <a:rPr lang="zh-CN" altLang="en-US" sz="2012" kern="0" dirty="0" smtClean="0">
                <a:solidFill>
                  <a:srgbClr val="000000"/>
                </a:solidFill>
                <a:latin typeface="Times New Roman" pitchFamily="65" charset="-122"/>
                <a:ea typeface="宋体" pitchFamily="65" charset="-122"/>
              </a:rPr>
              <a:t>省内心就可得到天理。</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3.科技成就</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(1)11世纪中叶,⑤</a:t>
            </a:r>
            <a:r>
              <a:rPr lang="zh-CN" altLang="en-US" sz="2012" u="sng" kern="0" dirty="0" smtClean="0">
                <a:solidFill>
                  <a:srgbClr val="FF0000"/>
                </a:solidFill>
                <a:latin typeface="Times New Roman" pitchFamily="65" charset="-122"/>
                <a:ea typeface="宋体" pitchFamily="65" charset="-122"/>
              </a:rPr>
              <a:t>　毕昇    </a:t>
            </a:r>
            <a:r>
              <a:rPr lang="zh-CN" altLang="en-US" sz="2012" kern="0" dirty="0" smtClean="0">
                <a:solidFill>
                  <a:srgbClr val="000000"/>
                </a:solidFill>
                <a:latin typeface="Times New Roman" pitchFamily="65" charset="-122"/>
                <a:ea typeface="宋体" pitchFamily="65" charset="-122"/>
              </a:rPr>
              <a:t>发明了胶泥活字印刷术,既经济,又便捷,是印</a:t>
            </a:r>
            <a:r>
              <a:rPr dirty="0"/>
              <a:t/>
            </a:r>
            <a:br>
              <a:rPr dirty="0"/>
            </a:br>
            <a:r>
              <a:rPr lang="zh-CN" altLang="en-US" sz="2012" kern="0" dirty="0" smtClean="0">
                <a:solidFill>
                  <a:srgbClr val="000000"/>
                </a:solidFill>
                <a:latin typeface="Times New Roman" pitchFamily="65" charset="-122"/>
                <a:ea typeface="宋体" pitchFamily="65" charset="-122"/>
              </a:rPr>
              <a:t>刷业的一大革新;宋代在军事上广泛使用火药;宋代指南针应用于航海。</a:t>
            </a:r>
            <a:endParaRPr lang="zh-CN" altLang="en-US" dirty="0"/>
          </a:p>
        </p:txBody>
      </p:sp>
      <p:grpSp>
        <p:nvGrpSpPr>
          <p:cNvPr id="3" name="组合 16"/>
          <p:cNvGrpSpPr/>
          <p:nvPr/>
        </p:nvGrpSpPr>
        <p:grpSpPr bwMode="auto">
          <a:xfrm>
            <a:off x="2472142" y="4471511"/>
            <a:ext cx="930478"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19234"/>
            <a:ext cx="8352480" cy="5109347"/>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(2)元代郭守敬创制天文观测仪器简仪,他编订的⑥</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授时历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,集</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前代各家历法优点之大成,</a:t>
            </a:r>
            <a:r>
              <a:rPr lang="zh-CN" altLang="en-US" sz="2012" u="sng" kern="0" dirty="0" smtClean="0">
                <a:solidFill>
                  <a:srgbClr val="000000"/>
                </a:solidFill>
                <a:latin typeface="Times New Roman" pitchFamily="65" charset="-122"/>
                <a:ea typeface="宋体" pitchFamily="65" charset="-122"/>
              </a:rPr>
              <a:t>是我国古代最优秀的历法</a:t>
            </a:r>
            <a:r>
              <a:rPr lang="zh-CN" altLang="en-US" sz="2012" kern="0" dirty="0" smtClean="0">
                <a:solidFill>
                  <a:srgbClr val="000000"/>
                </a:solidFill>
                <a:latin typeface="Times New Roman" pitchFamily="65" charset="-122"/>
                <a:ea typeface="宋体" pitchFamily="65" charset="-122"/>
              </a:rPr>
              <a:t>,与今天世界通用</a:t>
            </a:r>
            <a:r>
              <a:rPr dirty="0"/>
              <a:t/>
            </a:r>
            <a:br>
              <a:rPr dirty="0"/>
            </a:br>
            <a:r>
              <a:rPr lang="zh-CN" altLang="en-US" sz="2012" kern="0" dirty="0" smtClean="0">
                <a:solidFill>
                  <a:srgbClr val="000000"/>
                </a:solidFill>
                <a:latin typeface="Times New Roman" pitchFamily="65" charset="-122"/>
                <a:ea typeface="宋体" pitchFamily="65" charset="-122"/>
              </a:rPr>
              <a:t>的公历基本相同,比现行公历的颁行早了三百年。</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(3)元代王祯的《农书》是中国古代成就卓著的四大农书之一。</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4.绘画</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风俗画是当时画坛的最大亮点,代表作是北宋张择端的⑦</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清明上河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;元代王冕的《墨梅图》是写意画中的精品。</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5.宋词</a:t>
            </a:r>
            <a:endParaRPr lang="zh-CN" altLang="en-US"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(1)背景:宋代商业发展,城市繁荣,市民数量增加,能够歌唱的词更适应市</a:t>
            </a:r>
            <a:r>
              <a:rPr dirty="0"/>
              <a:t/>
            </a:r>
            <a:br>
              <a:rPr dirty="0"/>
            </a:br>
            <a:r>
              <a:rPr lang="zh-CN" altLang="en-US" sz="2012" kern="0" dirty="0" smtClean="0">
                <a:solidFill>
                  <a:srgbClr val="000000"/>
                </a:solidFill>
                <a:latin typeface="Times New Roman" pitchFamily="65" charset="-122"/>
                <a:ea typeface="宋体" pitchFamily="65" charset="-122"/>
              </a:rPr>
              <a:t>井生活需要,词成为宋代文学的主流形式和标志。</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(2)代表人物:婉约派的柳永、李清照,豪放派的苏轼、辛弃疾等。</a:t>
            </a:r>
            <a:endParaRPr lang="zh-CN" altLang="en-US" b="1" dirty="0"/>
          </a:p>
        </p:txBody>
      </p:sp>
      <p:grpSp>
        <p:nvGrpSpPr>
          <p:cNvPr id="3" name="组合 16"/>
          <p:cNvGrpSpPr/>
          <p:nvPr/>
        </p:nvGrpSpPr>
        <p:grpSpPr bwMode="auto">
          <a:xfrm>
            <a:off x="6162176" y="1167769"/>
            <a:ext cx="1506168"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6766744" y="3503903"/>
            <a:ext cx="1944216"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8C6231ED-9D37-40FA-A065-AB1DE93DFF90}">
  <ds:schemaRefs/>
</ds:datastoreItem>
</file>

<file path=customXml/itemProps10.xml><?xml version="1.0" encoding="utf-8"?>
<ds:datastoreItem xmlns:ds="http://schemas.openxmlformats.org/officeDocument/2006/customXml" ds:itemID="{BEFBE828-D23E-45A8-A8B9-9BD485AF7C48}">
  <ds:schemaRefs/>
</ds:datastoreItem>
</file>

<file path=customXml/itemProps11.xml><?xml version="1.0" encoding="utf-8"?>
<ds:datastoreItem xmlns:ds="http://schemas.openxmlformats.org/officeDocument/2006/customXml" ds:itemID="{CD29FBF6-C08C-4EEC-B9E1-B6396143D7E0}">
  <ds:schemaRefs/>
</ds:datastoreItem>
</file>

<file path=customXml/itemProps2.xml><?xml version="1.0" encoding="utf-8"?>
<ds:datastoreItem xmlns:ds="http://schemas.openxmlformats.org/officeDocument/2006/customXml" ds:itemID="{FBB8E287-BF2B-4A77-A0C5-8E97CB0DD0DF}">
  <ds:schemaRefs/>
</ds:datastoreItem>
</file>

<file path=customXml/itemProps3.xml><?xml version="1.0" encoding="utf-8"?>
<ds:datastoreItem xmlns:ds="http://schemas.openxmlformats.org/officeDocument/2006/customXml" ds:itemID="{44D602DC-66AF-4577-9A46-B8CB0E2A8787}">
  <ds:schemaRefs/>
</ds:datastoreItem>
</file>

<file path=customXml/itemProps4.xml><?xml version="1.0" encoding="utf-8"?>
<ds:datastoreItem xmlns:ds="http://schemas.openxmlformats.org/officeDocument/2006/customXml" ds:itemID="{ADCB9DE1-C925-4D38-8FA3-E89A50AE1155}">
  <ds:schemaRefs/>
</ds:datastoreItem>
</file>

<file path=customXml/itemProps5.xml><?xml version="1.0" encoding="utf-8"?>
<ds:datastoreItem xmlns:ds="http://schemas.openxmlformats.org/officeDocument/2006/customXml" ds:itemID="{E6942346-339C-4499-B477-E483C51E06C3}">
  <ds:schemaRefs/>
</ds:datastoreItem>
</file>

<file path=customXml/itemProps6.xml><?xml version="1.0" encoding="utf-8"?>
<ds:datastoreItem xmlns:ds="http://schemas.openxmlformats.org/officeDocument/2006/customXml" ds:itemID="{86FBAC24-4A7B-4932-BA38-E163DA19368B}">
  <ds:schemaRefs/>
</ds:datastoreItem>
</file>

<file path=customXml/itemProps7.xml><?xml version="1.0" encoding="utf-8"?>
<ds:datastoreItem xmlns:ds="http://schemas.openxmlformats.org/officeDocument/2006/customXml" ds:itemID="{10B7EC07-9692-45BC-8BFE-D1430B80FC88}">
  <ds:schemaRefs/>
</ds:datastoreItem>
</file>

<file path=customXml/itemProps8.xml><?xml version="1.0" encoding="utf-8"?>
<ds:datastoreItem xmlns:ds="http://schemas.openxmlformats.org/officeDocument/2006/customXml" ds:itemID="{92D37C1A-CBB3-4D11-A632-EA99A6DE2528}">
  <ds:schemaRefs/>
</ds:datastoreItem>
</file>

<file path=customXml/itemProps9.xml><?xml version="1.0" encoding="utf-8"?>
<ds:datastoreItem xmlns:ds="http://schemas.openxmlformats.org/officeDocument/2006/customXml" ds:itemID="{43017106-A684-44B3-A7EC-6A2DBAA2E6CB}">
  <ds:schemaRefs/>
</ds:datastoreItem>
</file>

<file path=docProps/app.xml><?xml version="1.0" encoding="utf-8"?>
<Properties xmlns="http://schemas.openxmlformats.org/officeDocument/2006/extended-properties" xmlns:vt="http://schemas.openxmlformats.org/officeDocument/2006/docPropsVTypes">
  <Template/>
  <TotalTime>30</TotalTime>
  <Words>850</Words>
  <Application>Microsoft Office PowerPoint</Application>
  <PresentationFormat>Custom</PresentationFormat>
  <Paragraphs>95</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2019-07-12T05:11:19Z</dcterms:modified>
</cp:coreProperties>
</file>