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1"/>
  </p:notesMasterIdLst>
  <p:handoutMasterIdLst>
    <p:handoutMasterId r:id="rId92"/>
  </p:handoutMasterIdLst>
  <p:sldIdLst>
    <p:sldId id="329" r:id="rId2"/>
    <p:sldId id="289" r:id="rId3"/>
    <p:sldId id="651" r:id="rId4"/>
    <p:sldId id="652" r:id="rId5"/>
    <p:sldId id="653" r:id="rId6"/>
    <p:sldId id="1211" r:id="rId7"/>
    <p:sldId id="654" r:id="rId8"/>
    <p:sldId id="655" r:id="rId9"/>
    <p:sldId id="660" r:id="rId10"/>
    <p:sldId id="661" r:id="rId11"/>
    <p:sldId id="662" r:id="rId12"/>
    <p:sldId id="290" r:id="rId13"/>
    <p:sldId id="663" r:id="rId14"/>
    <p:sldId id="664" r:id="rId15"/>
    <p:sldId id="665" r:id="rId16"/>
    <p:sldId id="667" r:id="rId17"/>
    <p:sldId id="668" r:id="rId18"/>
    <p:sldId id="669" r:id="rId19"/>
    <p:sldId id="670" r:id="rId20"/>
    <p:sldId id="683" r:id="rId21"/>
    <p:sldId id="684" r:id="rId22"/>
    <p:sldId id="685" r:id="rId23"/>
    <p:sldId id="686" r:id="rId24"/>
    <p:sldId id="687" r:id="rId25"/>
    <p:sldId id="688" r:id="rId26"/>
    <p:sldId id="689" r:id="rId27"/>
    <p:sldId id="690" r:id="rId28"/>
    <p:sldId id="1148" r:id="rId29"/>
    <p:sldId id="697" r:id="rId30"/>
    <p:sldId id="698" r:id="rId31"/>
    <p:sldId id="1149" r:id="rId32"/>
    <p:sldId id="699" r:id="rId33"/>
    <p:sldId id="700" r:id="rId34"/>
    <p:sldId id="701" r:id="rId35"/>
    <p:sldId id="702" r:id="rId36"/>
    <p:sldId id="1150" r:id="rId37"/>
    <p:sldId id="1151" r:id="rId38"/>
    <p:sldId id="1152" r:id="rId39"/>
    <p:sldId id="1155" r:id="rId40"/>
    <p:sldId id="1156" r:id="rId41"/>
    <p:sldId id="1153" r:id="rId42"/>
    <p:sldId id="1154" r:id="rId43"/>
    <p:sldId id="1157" r:id="rId44"/>
    <p:sldId id="1158" r:id="rId45"/>
    <p:sldId id="1159" r:id="rId46"/>
    <p:sldId id="1160" r:id="rId47"/>
    <p:sldId id="1161" r:id="rId48"/>
    <p:sldId id="703" r:id="rId49"/>
    <p:sldId id="704" r:id="rId50"/>
    <p:sldId id="705" r:id="rId51"/>
    <p:sldId id="1162" r:id="rId52"/>
    <p:sldId id="706" r:id="rId53"/>
    <p:sldId id="707" r:id="rId54"/>
    <p:sldId id="708" r:id="rId55"/>
    <p:sldId id="709" r:id="rId56"/>
    <p:sldId id="712" r:id="rId57"/>
    <p:sldId id="713" r:id="rId58"/>
    <p:sldId id="1170" r:id="rId59"/>
    <p:sldId id="714" r:id="rId60"/>
    <p:sldId id="715" r:id="rId61"/>
    <p:sldId id="716" r:id="rId62"/>
    <p:sldId id="719" r:id="rId63"/>
    <p:sldId id="728" r:id="rId64"/>
    <p:sldId id="729" r:id="rId65"/>
    <p:sldId id="731" r:id="rId66"/>
    <p:sldId id="732" r:id="rId67"/>
    <p:sldId id="733" r:id="rId68"/>
    <p:sldId id="734" r:id="rId69"/>
    <p:sldId id="1171" r:id="rId70"/>
    <p:sldId id="735" r:id="rId71"/>
    <p:sldId id="1172" r:id="rId72"/>
    <p:sldId id="736" r:id="rId73"/>
    <p:sldId id="737" r:id="rId74"/>
    <p:sldId id="738" r:id="rId75"/>
    <p:sldId id="739" r:id="rId76"/>
    <p:sldId id="740" r:id="rId77"/>
    <p:sldId id="741" r:id="rId78"/>
    <p:sldId id="742" r:id="rId79"/>
    <p:sldId id="744" r:id="rId80"/>
    <p:sldId id="745" r:id="rId81"/>
    <p:sldId id="746" r:id="rId82"/>
    <p:sldId id="747" r:id="rId83"/>
    <p:sldId id="750" r:id="rId84"/>
    <p:sldId id="748" r:id="rId85"/>
    <p:sldId id="749" r:id="rId86"/>
    <p:sldId id="751" r:id="rId87"/>
    <p:sldId id="752" r:id="rId88"/>
    <p:sldId id="1209" r:id="rId89"/>
    <p:sldId id="1210" r:id="rId90"/>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D26333"/>
    <a:srgbClr val="90A45A"/>
    <a:srgbClr val="8D80BB"/>
    <a:srgbClr val="00A7B4"/>
    <a:srgbClr val="DC6690"/>
    <a:srgbClr val="4DA9CF"/>
    <a:srgbClr val="3F3F3F"/>
    <a:srgbClr val="A88A77"/>
    <a:srgbClr val="329B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3028" autoAdjust="0"/>
  </p:normalViewPr>
  <p:slideViewPr>
    <p:cSldViewPr>
      <p:cViewPr>
        <p:scale>
          <a:sx n="33" d="100"/>
          <a:sy n="33" d="100"/>
        </p:scale>
        <p:origin x="-1092" y="-474"/>
      </p:cViewPr>
      <p:guideLst>
        <p:guide orient="horz" pos="4196"/>
        <p:guide pos="7484"/>
      </p:guideLst>
    </p:cSldViewPr>
  </p:slideViewPr>
  <p:notesTextViewPr>
    <p:cViewPr>
      <p:scale>
        <a:sx n="100" d="100"/>
        <a:sy n="100" d="100"/>
      </p:scale>
      <p:origin x="0" y="0"/>
    </p:cViewPr>
  </p:notesTextViewPr>
  <p:sorterViewPr>
    <p:cViewPr>
      <p:scale>
        <a:sx n="90" d="100"/>
        <a:sy n="90" d="100"/>
      </p:scale>
      <p:origin x="0" y="128538"/>
    </p:cViewPr>
  </p:sorterViewPr>
  <p:notesViewPr>
    <p:cSldViewPr>
      <p:cViewPr varScale="1">
        <p:scale>
          <a:sx n="67" d="100"/>
          <a:sy n="67" d="100"/>
        </p:scale>
        <p:origin x="-284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2019/2/15</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solidFill>
                  <a:prstClr val="black"/>
                </a:solidFill>
              </a:rPr>
              <a:pPr>
                <a:def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51</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65</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26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2019/2/15</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slide" Target="slide73.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698151" y="2694505"/>
            <a:ext cx="2811780" cy="1106805"/>
          </a:xfrm>
          <a:prstGeom prst="rect">
            <a:avLst/>
          </a:prstGeom>
          <a:noFill/>
        </p:spPr>
        <p:txBody>
          <a:bodyPr wrap="none" rtlCol="0">
            <a:spAutoFit/>
          </a:bodyPr>
          <a:lstStyle/>
          <a:p>
            <a:pPr algn="ctr"/>
            <a:r>
              <a:rPr lang="zh-CN" altLang="en-US" sz="6600" b="1" i="1" spc="300" dirty="0" smtClean="0">
                <a:solidFill>
                  <a:prstClr val="white"/>
                </a:solidFill>
                <a:latin typeface="微软雅黑" panose="020B0503020204020204" pitchFamily="34" charset="-122"/>
                <a:ea typeface="微软雅黑" panose="020B0503020204020204" pitchFamily="34" charset="-122"/>
              </a:rPr>
              <a:t>模块二</a:t>
            </a:r>
            <a:endParaRPr lang="zh-CN" altLang="en-US" sz="6600" b="1" i="1" spc="3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95496" y="4533541"/>
            <a:ext cx="13644658" cy="2306955"/>
          </a:xfrm>
          <a:prstGeom prst="rect">
            <a:avLst/>
          </a:prstGeom>
          <a:noFill/>
        </p:spPr>
        <p:txBody>
          <a:bodyPr wrap="square" rtlCol="0">
            <a:spAutoFit/>
          </a:bodyPr>
          <a:lstStyle/>
          <a:p>
            <a:r>
              <a:rPr sz="7200" b="1" dirty="0" smtClean="0">
                <a:solidFill>
                  <a:schemeClr val="tx1">
                    <a:lumMod val="95000"/>
                    <a:lumOff val="5000"/>
                  </a:schemeClr>
                </a:solidFill>
                <a:latin typeface="微软雅黑" panose="020B0503020204020204" pitchFamily="34" charset="-122"/>
                <a:ea typeface="微软雅黑" panose="020B0503020204020204" pitchFamily="34" charset="-122"/>
              </a:rPr>
              <a:t>专题七　西方人文精神的发展与科技文艺</a:t>
            </a:r>
          </a:p>
        </p:txBody>
      </p:sp>
      <p:cxnSp>
        <p:nvCxnSpPr>
          <p:cNvPr id="11" name="直接连接符 10"/>
          <p:cNvCxnSpPr/>
          <p:nvPr/>
        </p:nvCxnSpPr>
        <p:spPr>
          <a:xfrm>
            <a:off x="8738372" y="6960471"/>
            <a:ext cx="13358906" cy="19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p:nvGrpSpPr>
        <p:grpSpPr>
          <a:xfrm>
            <a:off x="8666934" y="7180698"/>
            <a:ext cx="13930410" cy="3139321"/>
            <a:chOff x="8666934" y="9466714"/>
            <a:chExt cx="13930410" cy="3139321"/>
          </a:xfrm>
        </p:grpSpPr>
        <p:sp>
          <p:nvSpPr>
            <p:cNvPr id="13" name="TextBox 12"/>
            <p:cNvSpPr txBox="1"/>
            <p:nvPr/>
          </p:nvSpPr>
          <p:spPr>
            <a:xfrm>
              <a:off x="9024124" y="9466714"/>
              <a:ext cx="13573220" cy="3138170"/>
            </a:xfrm>
            <a:prstGeom prst="rect">
              <a:avLst/>
            </a:prstGeom>
            <a:noFill/>
          </p:spPr>
          <p:txBody>
            <a:bodyPr wrap="square" rtlCol="0">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3" action="ppaction://hlinksldjump"/>
                </a:rPr>
                <a:t>体系构建  宏观把握</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4" action="ppaction://hlinksldjump"/>
                </a:rPr>
                <a:t>考点吃透  稳拿满分</a:t>
              </a:r>
              <a:endPar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hlinkClick r:id="rId5" action="ppaction://hlinksldjump"/>
                </a:rPr>
                <a:t>主题关联  突破大题</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666934" y="9466714"/>
              <a:ext cx="428628" cy="3139321"/>
            </a:xfrm>
            <a:prstGeom prst="rect">
              <a:avLst/>
            </a:prstGeom>
            <a:noFill/>
          </p:spPr>
          <p:txBody>
            <a:bodyPr wrap="square" rtlCol="0">
              <a:spAutoFit/>
            </a:bodyPr>
            <a:lstStyle/>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a:t>
              </a:r>
            </a:p>
            <a:p>
              <a:pPr>
                <a:lnSpc>
                  <a:spcPct val="150000"/>
                </a:lnSpc>
              </a:pPr>
              <a:r>
                <a:rPr lang="en-US" altLang="zh-CN" sz="4400" dirty="0" smtClean="0">
                  <a:solidFill>
                    <a:prstClr val="white">
                      <a:lumMod val="65000"/>
                    </a:prstClr>
                  </a:solidFill>
                  <a:latin typeface="微软雅黑" panose="020B0503020204020204" pitchFamily="34" charset="-122"/>
                  <a:ea typeface="微软雅黑" panose="020B0503020204020204" pitchFamily="34" charset="-122"/>
                </a:rPr>
                <a:t>· </a:t>
              </a:r>
              <a:endParaRPr lang="zh-CN" altLang="en-US" sz="4400" dirty="0" smtClean="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666010" y="731796"/>
            <a:ext cx="5663473" cy="2169825"/>
          </a:xfrm>
          <a:prstGeom prst="rect">
            <a:avLst/>
          </a:prstGeom>
          <a:noFill/>
        </p:spPr>
        <p:txBody>
          <a:bodyPr wrap="none" rtlCol="0">
            <a:spAutoFit/>
          </a:bodyPr>
          <a:lstStyle/>
          <a:p>
            <a:pPr algn="ctr"/>
            <a:r>
              <a:rPr lang="en-US" altLang="zh-CN" sz="13500" b="1" i="1" spc="-15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PART 2</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88742"/>
            <a:ext cx="19788326" cy="4154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(3)宗教改革时期:重心是探究人应该过怎样的宗教生活。宗教改革强调以人为中心,肯定人的价值和尊严,提倡追求自由幸福的生活,反对宗教禁锢。</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(4)启蒙运动时期:重心是探究人应该过怎样的政治生活。将人文主义发展为理性主义,反对迷信,反对权威。</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8216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意大利文艺复兴的代表人物马基雅维利说:“我们意大利人较之其他国家的人更不信奉宗教、更腐败,都是些不择手段的利己主义者。”在莎士比亚的笔下,意大利人多为坏蛋,比如伊阿古(《奥赛罗》中的人物)、夏洛克(《威尼斯商人》中的人物)之流。这反映了当时意大利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A.资产阶级追求现实世界的享乐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B.天主教会势力遭到了严重打击</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C.经济发展导致了两极分化严重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D.出现人文主义过于泛滥的弊端</a:t>
            </a:r>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19586176" cy="5300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31775"/>
            <a:ext cx="19442160" cy="5169535"/>
          </a:xfrm>
          <a:prstGeom prst="rect">
            <a:avLst/>
          </a:prstGeom>
        </p:spPr>
        <p:txBody>
          <a:bodyPr wrap="square">
            <a:spAutoFit/>
          </a:bodyPr>
          <a:lstStyle/>
          <a:p>
            <a:pPr eaLnBrk="1" hangingPunct="1">
              <a:lnSpc>
                <a:spcPct val="150000"/>
              </a:lnSpc>
              <a:buNone/>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反映了当时意大利人除了追求现实世界的享乐,还存在不择手段的利己主义,故A项错误;材料没有涉及天主教会地位的变化,故B项错误;材料中的现象是文艺复兴导致的,与经济发展无关,故C项错误;文艺复兴中过于泛滥的人文主义导致意大利人中出现享乐主义、利己主义,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8"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44540" y="2844726"/>
            <a:ext cx="19514168" cy="8216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文艺复兴时期,马洛笔下的浮士德在魔鬼的引导下,享受了24年纵情声色的世俗生活,最后把灵魂交给了魔鬼。启蒙运动时期,歌德笔下的浮士德把灵魂抵押给魔鬼,利用魔鬼的力量体验人生的欢乐与悲伤,被上帝拯救,灵魂归于上帝。可见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A.文艺复兴凸显了个人理性</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B.启蒙运动时期宗教性更强</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C.两个浮士德都处于中世纪蒙昧中</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D.启蒙运动丰富了人文精神的内涵</a:t>
            </a:r>
          </a:p>
        </p:txBody>
      </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19806920" cy="6391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23887"/>
            <a:ext cx="19147476" cy="6185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题干对文艺复兴和启蒙运动两个时期的浮士德形象进行了对比,通过对比可以发现启蒙运动时期的浮士德更具有理性色彩,故A项错误;题干中两个时期的宗教彩色都比较浓厚,故B项错误;启蒙运动没有发生在中世纪,故C项错误;通过“纵情声色的世俗生活”与“体验人生的欢乐与悲伤”的对比可以发现后者更具有人文主义色彩,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7200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2.启蒙运动推动欧洲近代化的主要表现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(1)政治上,推动了欧洲资产阶级革命的爆发,为资产阶级建立民主政治提供了政治蓝图,如英国君主立宪制与责任制内阁,实践了启蒙思想家的分权学说和人民主权思想等。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(2)经济上,启蒙思想的传播,推动了欧洲资本主义经济的发展。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(3)思想上,进一步解放了人们的思想,推动了近代科技的发展,为工业革命的到来提供了科技条件。</a:t>
            </a:r>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00524" y="2916734"/>
            <a:ext cx="20306256" cy="5170646"/>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孟德斯鸠认为“荣誉”构成了君主政体的原则,这种荣誉原则一方面使整个社会的等级制度合法化,要求每个人和每个阶层都恪守各自的行为准则和法律权限,另一方面也成为遏制君主权力过分膨胀的有效手段。这里的“荣誉”是指(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A.相互制衡的政府权力	B.自由平等的公共人格</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C.遵纪守法的责任意识	D.高风亮节的精神品格</a:t>
            </a:r>
          </a:p>
        </p:txBody>
      </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20090232"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946216" cy="6185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题目材料引用了孟德斯鸠关于“荣誉”的观念。它包括两个方面,一方面要求每个人和每个阶层都恪守各自的行为准则和法律权限,从而使整个社会的等级制度合法化;另一方面也遏制君主权力过分膨胀,使其遵守相关规则。这并不涉及政府权力的相互制衡、自由平等的人格或高风亮节的精神品格,故排除A、B、D三项,答案为C项。</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844726"/>
            <a:ext cx="1978832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4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法国大革命期间,启蒙思想家孔多塞认为:“财产的累积不能以牺牲穷人的利益为代价。”政治家罗伯斯庇尔认为:“自由应以不妨碍他人的权利为限,主张将自由原则应用到财产上。”这些主张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A.坚持自由平等的指导思想</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B.维护财产私有与自由原则</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C.有利于社会的公平与公正</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D.树立财富平等的革命目标</a:t>
            </a:r>
          </a:p>
        </p:txBody>
      </p:sp>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19806652" cy="6729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132758"/>
            <a:ext cx="19658184" cy="6185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自由平等只是材料的主张,与所问问题不符,故A项错误;“维护财产私有与自由原则”,不能反映材料前半部分的内容,故B项错误;根据材料“财产的累积不能以牺牲穷人的利益为代价”“自由应以不妨碍他人的权利为限”可知,自由与平等的理念有利于推动社会的公平与公正,故C项正确;材料在强调平等的同时,也强调了自由,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16"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2" name="2LLS12.EPS" descr="id:2147496403;FounderCES"/>
          <p:cNvPicPr>
            <a:picLocks noChangeAspect="1"/>
          </p:cNvPicPr>
          <p:nvPr/>
        </p:nvPicPr>
        <p:blipFill>
          <a:blip r:embed="rId3" cstate="print"/>
          <a:stretch>
            <a:fillRect/>
          </a:stretch>
        </p:blipFill>
        <p:spPr>
          <a:xfrm>
            <a:off x="2623185" y="3064678"/>
            <a:ext cx="16708755" cy="978916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872532" y="2988742"/>
            <a:ext cx="3157609" cy="756346"/>
          </a:xfrm>
          <a:prstGeom prst="rect">
            <a:avLst/>
          </a:prstGeom>
          <a:noFill/>
          <a:ln w="9525">
            <a:noFill/>
            <a:miter lim="800000"/>
            <a:headEnd/>
            <a:tailEnd/>
          </a:ln>
          <a:effectLst/>
        </p:spPr>
      </p:pic>
      <p:sp>
        <p:nvSpPr>
          <p:cNvPr id="15" name="TextBox 14"/>
          <p:cNvSpPr txBox="1"/>
          <p:nvPr/>
        </p:nvSpPr>
        <p:spPr>
          <a:xfrm>
            <a:off x="2169598" y="2877825"/>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958414" y="3636814"/>
            <a:ext cx="20148366" cy="9278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依托主干知识,综合考查文艺复兴的发展及其历史影响</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[2018·海南卷] 意大利艺术史家瓦萨里在1550年出版的人物传记中,记述了13—16世纪意大利许多杰出的建筑师、画家和雕刻家。欧洲北部城市的一位读者在写给瓦萨里的信中说:虽然我未到过意大利,但感谢上帝,我已经能阅读您的大作了。这表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A.浪漫主义艺术在欧洲各地盛行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B.宗教改革促进了思想觉醒</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C.人文主义传播到欧洲其他地区</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D.理性原则获得了普遍认同</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3060750"/>
            <a:ext cx="20094952" cy="74174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88742"/>
            <a:ext cx="19946216" cy="7200900"/>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题目材料说明13—16世纪意大利重视人的价值,不是单纯强调神的意志。浪漫主义艺术在欧洲兴起于18世纪末19世纪初,不符合时间限制,故A项错误;材料中没有体现出欧洲人冲破天主教会的精神独裁,故与宗教改革无关,B项错误;“我已经能阅读您的大作了”体现了欧洲北部城市的民众对自身价值的肯定——这是文艺复兴时期人文主义广泛传播的结果,故C项正确;17—18世纪启蒙运动中理性原则才获得了普遍认同,与材料时间不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8414" y="2844726"/>
            <a:ext cx="1978832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文艺复兴时期,宗教题材圣像画中的人物已不再是一个虚无的存在,也不再是人们心中的幻想,绘画中的他们变得充满生气,充满人性,变得与大众不再有隔阂。此现象说明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A.宗教信仰失去了神圣地位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B.圣像画深受人文思想影响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C.艺术家多出身于平民阶层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D.画家们缺乏艺术的想象力</a:t>
            </a:r>
          </a:p>
        </p:txBody>
      </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19806920" cy="53714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88742"/>
            <a:ext cx="19147476" cy="5169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文艺复兴时期虽然反对教会宣扬的禁欲苦行,抨击教会的腐败,但不反对宗教信仰,故A项错误;圣像画“充满生气,充满人性,变得与大众不再有隔阂”,充分体现了人文思想的影响,故B项正确;艺术家是否出身于平民阶层在材料中未反映,故C项错误;D项表述与题意无关,且说法错误,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2775248"/>
            <a:ext cx="19788326" cy="8262620"/>
          </a:xfrm>
          <a:prstGeom prst="rect">
            <a:avLst/>
          </a:prstGeom>
        </p:spPr>
        <p:txBody>
          <a:bodyPr wrap="square">
            <a:spAutoFit/>
          </a:bodyPr>
          <a:lstStyle/>
          <a:p>
            <a:pPr>
              <a:lnSpc>
                <a:spcPct val="150000"/>
              </a:lnSpc>
            </a:pPr>
            <a:r>
              <a:rPr lang="zh-CN" altLang="en-US"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4600" b="1" dirty="0" smtClean="0">
                <a:solidFill>
                  <a:schemeClr val="tx1">
                    <a:lumMod val="95000"/>
                    <a:lumOff val="5000"/>
                  </a:schemeClr>
                </a:solidFill>
                <a:latin typeface="微软雅黑" panose="020B0503020204020204" pitchFamily="34" charset="-122"/>
                <a:ea typeface="微软雅黑" panose="020B0503020204020204" pitchFamily="34" charset="-122"/>
              </a:rPr>
              <a:t>2</a:t>
            </a:r>
            <a:r>
              <a:rPr lang="zh-CN" altLang="en-US" sz="4600" b="1"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依托历史现象,深刻理解启蒙运动及其历史影响</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[2018·全国卷Ⅲ] 18世纪前半期法国文化,先前往来于凡尔赛宫的思想家、文学家、戏剧家们,开始热衷于参加沙龙聚会,讨论的话题广泛,不再局限于传统的信仰和礼仪,思想极为活跃,上流社会不少人也乐于资助他们。</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这表明</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A.启蒙思想逐渐流行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B.宫廷文化普及到民间</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C.专制王权已经衰落</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D.贵族与平民趋于平等</a:t>
            </a:r>
          </a:p>
        </p:txBody>
      </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2938452"/>
            <a:ext cx="20310976" cy="90512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772718"/>
            <a:ext cx="20090232" cy="923226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以18世纪前半期的法国沙龙讨论的内容变化为切入点,考查启蒙思想的发展。本题考查历史时空观、史料实证、历史解释等学科素养。本题考查学生对新史料有效信息的提取、解读与分析的能力。材料的核心信息:一是时间“18世纪前半期”;二是此时法国沙龙聚会讨论的内容不再局限于传统的信仰和礼仪,思想极为活跃。这一时期的思想最主要的是启蒙思想,沙龙聚会促进了启蒙思想的传播,故答案为A项。宫廷文化普及到民间在材料中未体现,排除B项;此时欧洲封建主义盛行,法国处于专制王权统治时期,故C项错误;贵族与平民趋于平等是在民主政治制度建立后出现的,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72532" y="2844726"/>
            <a:ext cx="19788326" cy="618553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他们(启蒙思想家)试图从全球的而非西方的角度来思考和行动,试图发现与牛顿的物质世界的定律相当的、具有普遍适用性的法则。这说明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A.启蒙运动具有全球性</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B.自然科学影响启蒙运动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C.牛顿定律具有永恒性</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D.启蒙运动推动科学革命</a:t>
            </a:r>
          </a:p>
        </p:txBody>
      </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88742"/>
            <a:ext cx="19806920" cy="6185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772718"/>
            <a:ext cx="19730192" cy="6185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强调思想家的活动推动了启蒙运动的兴起,而非强调启蒙运动的全球性,故A项错误;材料中牛顿力学启迪思想家思考人类社会的发展规律,推动启蒙运动的兴起,反映了自然科学影响启蒙运动,故B项正确;材料强调自然科学对启蒙运动的影响,与牛顿定律的永恒性无关,故C项错误;D项颠倒了启蒙运动与科学革命二者之间的关系,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771750"/>
            <a:ext cx="3157609" cy="756346"/>
          </a:xfrm>
          <a:prstGeom prst="rect">
            <a:avLst/>
          </a:prstGeom>
          <a:noFill/>
          <a:ln w="9525">
            <a:noFill/>
            <a:miter lim="800000"/>
            <a:headEnd/>
            <a:tailEnd/>
          </a:ln>
          <a:effectLst/>
        </p:spPr>
      </p:pic>
      <p:sp>
        <p:nvSpPr>
          <p:cNvPr id="15" name="TextBox 14"/>
          <p:cNvSpPr txBox="1"/>
          <p:nvPr/>
        </p:nvSpPr>
        <p:spPr>
          <a:xfrm>
            <a:off x="2169598" y="371742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603034"/>
            <a:ext cx="19788326" cy="1245235"/>
          </a:xfrm>
          <a:prstGeom prst="rect">
            <a:avLst/>
          </a:prstGeom>
        </p:spPr>
        <p:txBody>
          <a:bodyPr wrap="square">
            <a:spAutoFit/>
          </a:bodyPr>
          <a:lstStyle/>
          <a:p>
            <a:pPr algn="ctr">
              <a:lnSpc>
                <a:spcPct val="150000"/>
              </a:lnSpc>
            </a:pPr>
            <a:r>
              <a:rPr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考点二　近代以来世界的科学与技术</a:t>
            </a:r>
          </a:p>
        </p:txBody>
      </p:sp>
      <p:graphicFrame>
        <p:nvGraphicFramePr>
          <p:cNvPr id="4" name="表格 3"/>
          <p:cNvGraphicFramePr/>
          <p:nvPr/>
        </p:nvGraphicFramePr>
        <p:xfrm>
          <a:off x="2088556" y="4762500"/>
          <a:ext cx="19580184" cy="6540500"/>
        </p:xfrm>
        <a:graphic>
          <a:graphicData uri="http://schemas.openxmlformats.org/drawingml/2006/table">
            <a:tbl>
              <a:tblPr firstRow="1" bandRow="1">
                <a:tableStyleId>{5940675A-B579-460E-94D1-54222C63F5DA}</a:tableStyleId>
              </a:tblPr>
              <a:tblGrid>
                <a:gridCol w="3204804"/>
                <a:gridCol w="2037080"/>
                <a:gridCol w="14338300"/>
              </a:tblGrid>
              <a:tr h="894715">
                <a:tc>
                  <a:txBody>
                    <a:bodyPr/>
                    <a:lstStyle/>
                    <a:p>
                      <a:pPr indent="0" algn="ctr">
                        <a:lnSpc>
                          <a:spcPct val="100000"/>
                        </a:lnSpc>
                        <a:buNone/>
                      </a:pPr>
                      <a:r>
                        <a:rPr lang="en-US" sz="4400" b="0">
                          <a:ln>
                            <a:noFill/>
                          </a:ln>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a:ln>
                          <a:noFill/>
                        </a:ln>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ln>
                            <a:noFill/>
                          </a:ln>
                          <a:solidFill>
                            <a:srgbClr val="000000"/>
                          </a:solidFill>
                          <a:latin typeface="微软雅黑" panose="020B0503020204020204" pitchFamily="34" charset="-122"/>
                          <a:ea typeface="微软雅黑" panose="020B0503020204020204" pitchFamily="34" charset="-122"/>
                          <a:cs typeface="方正兰亭黑_GBK" charset="0"/>
                        </a:rPr>
                        <a:t>成就</a:t>
                      </a:r>
                      <a:endParaRPr lang="en-US" altLang="en-US" sz="4400" b="0">
                        <a:ln>
                          <a:noFill/>
                        </a:ln>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ln>
                            <a:noFill/>
                          </a:ln>
                          <a:solidFill>
                            <a:srgbClr val="000000"/>
                          </a:solidFill>
                          <a:latin typeface="微软雅黑" panose="020B0503020204020204" pitchFamily="34" charset="-122"/>
                          <a:ea typeface="微软雅黑" panose="020B0503020204020204" pitchFamily="34" charset="-122"/>
                          <a:cs typeface="方正兰亭黑_GBK" charset="0"/>
                        </a:rPr>
                        <a:t>概况</a:t>
                      </a:r>
                      <a:endParaRPr lang="en-US" altLang="en-US" sz="4400" b="0">
                        <a:ln>
                          <a:noFill/>
                        </a:ln>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645785">
                <a:tc>
                  <a:txBody>
                    <a:bodyPr/>
                    <a:lstStyle/>
                    <a:p>
                      <a:pPr indent="0" algn="ctr">
                        <a:lnSpc>
                          <a:spcPct val="100000"/>
                        </a:lnSpc>
                        <a:buNone/>
                      </a:pPr>
                      <a:r>
                        <a:rPr lang="en-US" sz="4400" b="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科学技术产生、形成阶段(16—17世纪)</a:t>
                      </a:r>
                      <a:endParaRPr lang="en-US" altLang="en-US" sz="4400" b="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ln>
                            <a:noFill/>
                          </a:ln>
                          <a:solidFill>
                            <a:srgbClr val="000000"/>
                          </a:solidFill>
                          <a:latin typeface="微软雅黑" panose="020B0503020204020204" pitchFamily="34" charset="-122"/>
                          <a:ea typeface="微软雅黑" panose="020B0503020204020204" pitchFamily="34" charset="-122"/>
                          <a:cs typeface="方正书宋_GBK" panose="03000509000000000000" charset="-122"/>
                        </a:rPr>
                        <a:t>牛顿经典力学</a:t>
                      </a:r>
                      <a:endParaRPr lang="en-US" altLang="en-US" sz="4400" b="0">
                        <a:ln>
                          <a:noFill/>
                        </a:ln>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奠基:伽利略</a:t>
                      </a:r>
                      <a:r>
                        <a:rPr lang="en-US" sz="4400" b="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2)创立:1687年,牛顿发表《自然哲学的数学原理》一书,标志着经典力学体系的创立　</a:t>
                      </a:r>
                      <a:endParaRPr lang="en-US" sz="4400" b="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内容:物体运动三大定律和万有引力定律等</a:t>
                      </a:r>
                      <a:r>
                        <a:rPr lang="en-US" sz="4400" b="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en-US" sz="4400" b="0" dirty="0" err="1">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特征:以实验为基础;以数学为表达形式</a:t>
                      </a:r>
                      <a:r>
                        <a:rPr lang="en-US" sz="4400" b="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(5</a:t>
                      </a:r>
                      <a:r>
                        <a:rPr lang="en-US" sz="4400" b="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意义:标志着近代科学的形成;推动了物理学的发展和两次工业革命的出现;冲击了宗教神学思想,推动了启蒙思想的传播;具有科学预见性</a:t>
                      </a:r>
                      <a:endParaRPr lang="en-US" altLang="en-US" sz="4400" b="0" dirty="0">
                        <a:ln>
                          <a:noFill/>
                        </a:ln>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1862455" y="3756025"/>
          <a:ext cx="20231735" cy="7952740"/>
        </p:xfrm>
        <a:graphic>
          <a:graphicData uri="http://schemas.openxmlformats.org/drawingml/2006/table">
            <a:tbl>
              <a:tblPr firstRow="1" bandRow="1">
                <a:tableStyleId>{5940675A-B579-460E-94D1-54222C63F5DA}</a:tableStyleId>
              </a:tblPr>
              <a:tblGrid>
                <a:gridCol w="2021840"/>
                <a:gridCol w="1975485"/>
                <a:gridCol w="16234410"/>
              </a:tblGrid>
              <a:tr h="92075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成就</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概况</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515360">
                <a:tc rowSpan="2">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科学技术迅速发展阶段(18—19世纪)</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生物进化论</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1)诞生:1859年,达尔文发表《物种起源》一书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观点:生物是不断进化的;生物是不断变异的;生存竞争和自然选择是生物界的普遍规律</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意义:是对神学“创世说”的有力挑战,打破了造物主造人的神话;对处于国家危亡时期的中国思想界产生了重大影响</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516630">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两次工业革命中的科技成就</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蒸汽时代</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瓦特制成的改良蒸汽机运用于纺织业与交通运输业,使人类进入了“蒸汽时代</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电气时代</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运用法拉第电磁感应现象,人们发明了发电机和电动机,电力成为新能源;伴随着电灯等电气产品的出现,人类进入了“电气时代</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20173950" y="2688590"/>
            <a:ext cx="26498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28453"/>
            <a:ext cx="19788326" cy="9233297"/>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线索一　西方人文精神的发展</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14—16世纪,随着资本主义萌芽的出现和发展,西欧文艺复兴使人文主义得以复兴,宗教改革使人文主义扩展到宗教领域。17—18世纪,在欧洲启蒙运动中,人文主义思想扩展到政治领域,形成了近代人权思想,并且成为近代资产阶级反对君主专制和封建等级制度、实现政治理想的强大思想武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线索二　近代以来世界科学技术的发展历程</a:t>
            </a: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随着资本主义的发展和思想解放潮流兴起,近代科学技术迅速发展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。英国科学家牛顿创立了经典力学体系。1859年,英国科学家达尔文创立了生物进化论。20世纪初,爱因斯坦创立相对论,与量子论一起构成了现代物理学的基础。</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人类社</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164715" y="4010660"/>
          <a:ext cx="20014073" cy="7599045"/>
        </p:xfrm>
        <a:graphic>
          <a:graphicData uri="http://schemas.openxmlformats.org/drawingml/2006/table">
            <a:tbl>
              <a:tblPr firstRow="1" bandRow="1">
                <a:tableStyleId>{5940675A-B579-460E-94D1-54222C63F5DA}</a:tableStyleId>
              </a:tblPr>
              <a:tblGrid>
                <a:gridCol w="2444121"/>
                <a:gridCol w="2376264"/>
                <a:gridCol w="15193688"/>
              </a:tblGrid>
              <a:tr h="67056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时期</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成就</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概况</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887345">
                <a:tc rowSpan="2">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科学技术取得重大突破阶段(20世纪以来)</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相对论和量子论</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相对论:包括狭义相对论和广义相对论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否定了经典力学的绝对时空观,揭示了时空的本质属性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量子论:由普朗克提出</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揭示了微观世界的运动规律,使人们的认识深入新的层次和领域</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4041140">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书宋_GBK" panose="03000509000000000000" charset="-122"/>
                        </a:rPr>
                        <a:t>现代信息技术</a:t>
                      </a:r>
                      <a:endParaRPr lang="en-US" altLang="en-US" sz="4400" b="0" dirty="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1)1946年,世界上第一台电子计算机诞生;1969年,互联网问世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p>
                    <a:p>
                      <a:pPr indent="0">
                        <a:lnSpc>
                          <a:spcPct val="100000"/>
                        </a:lnSpc>
                        <a:buNone/>
                      </a:pP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:在社会、经济、文化等各个领域发挥了越来越大的作用,信息化社会开始出现;推动了人类的生产、生活、</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工作以及学习和思维方式的深刻变化      </a:t>
                      </a: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消极影响:出现垃圾信息、网络犯罪、虚拟社会等新问题</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958685" y="2832100"/>
            <a:ext cx="264985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240508"/>
            <a:ext cx="3157609" cy="756346"/>
          </a:xfrm>
          <a:prstGeom prst="rect">
            <a:avLst/>
          </a:prstGeom>
          <a:noFill/>
          <a:ln w="9525">
            <a:noFill/>
            <a:miter lim="800000"/>
            <a:headEnd/>
            <a:tailEnd/>
          </a:ln>
          <a:effectLst/>
        </p:spPr>
      </p:pic>
      <p:sp>
        <p:nvSpPr>
          <p:cNvPr id="15" name="TextBox 14"/>
          <p:cNvSpPr txBox="1"/>
          <p:nvPr/>
        </p:nvSpPr>
        <p:spPr>
          <a:xfrm>
            <a:off x="2169598" y="3204766"/>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3996854"/>
            <a:ext cx="20298464"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1.近代以来世界科技对社会发展的影响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物理学成就:从经典力学建立到相对论、量子论的提出,这一过程呈现出人们对世界认识的深化,一方面从本质上修正了由狭隘经验建立起来的时空观;另一方面也标志着人们对客观规律的认识开始由宏观世界深入微观世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(2)生物学成就:经历了从封建神学创世说到生物进化的理论演变。这一革命性的变化沉重打击了封建神学,破解了生命起源之谜。</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(3)科技革命:极大促进了社会生产力发展,三次科技革命分别使人类进入蒸汽时代、电气时代和信息时代,改变了人类的生活方式和世界的面貌。</a:t>
            </a:r>
            <a:endPar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944540" y="2916734"/>
            <a:ext cx="20306256" cy="6186309"/>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受牛顿力学体系的影响,洛克提出了天赋人权和社会契约;受达尔文进化论的影响,斯宾塞提出了证明白人殖民扩张合理性的理论。</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这说明近代自然科学</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A.揭示了西方民主的虚伪</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B.促使民主政治的形成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C.影响了社会科学的发展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D.促进世界的和平发展</a:t>
            </a:r>
          </a:p>
        </p:txBody>
      </p:sp>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2009023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23887"/>
            <a:ext cx="19874208" cy="5170646"/>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揭示西方民主虚伪的是无产阶级的政治学说,故A项错误;促使民主政治形成的是西方资本主义的发展,故B项错误;西方思想家的思想受牛顿经典力学和达尔文进化论的影响,表明自然科学影响了社会科学的发展,故C项正确;近代自然科学促使世界的和平发展与材料内容自然科学影响社会科学的发展不符,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72718"/>
            <a:ext cx="19788326" cy="821690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练2   1998年,美国的一份研究报告显示,在接受采访的1500人之中,有81%的人在此前一年里看过历史题材的电影或电视,而只有53%的人在同一时期看过历史题材的书籍。在网络和大众传媒普及的今天,这一比例更高(远高于81%)。这主要反映出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A.影视艺术飞速发展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B.文艺作品重视历史题材</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C.科技影响人类生活</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D.人们的阅读意识不断增强</a:t>
            </a:r>
          </a:p>
        </p:txBody>
      </p:sp>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015"/>
            <a:ext cx="20162240" cy="64814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946216" cy="6186309"/>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反映的是观看影视的人超出阅读书籍的人,影视艺术飞速发展不是材料主旨,故A项错误;材料体现的是对观看历史题材的影视作品与书籍的人数的比较,没有体现文艺作品重视历史题材,故B项错误;从材料“在网络和大众传媒普及的今天,这一比例更高(远高于81%)”可知,材料反映的是影视作品在人们生活中的影响力增大,故C项正确;材料反映的是阅读书籍的人数变少,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632585" y="2747010"/>
            <a:ext cx="20162520" cy="10248265"/>
          </a:xfrm>
          <a:prstGeom prst="rect">
            <a:avLst/>
          </a:prstGeom>
          <a:noFill/>
          <a:ln w="9525">
            <a:noFill/>
          </a:ln>
        </p:spPr>
        <p:txBody>
          <a:bodyPr wrap="square">
            <a:spAutoFit/>
          </a:bodyPr>
          <a:lstStyle/>
          <a:p>
            <a:pPr marL="0" indent="0">
              <a:lnSpc>
                <a:spcPct val="150000"/>
              </a:lnSpc>
            </a:pP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中国古代科技与西方近代科技的不同特点</a:t>
            </a:r>
            <a:endPar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中国古代科技重经验</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西方近代科技重实验。中国古代科技严格地讲属于经验科学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主要表现为将人类同自然界长期斗争的经验进行积累、整理</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西方近代科技则把系统观察和实验同严密的逻辑体系相结合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形成以实验事实为根据的系统的科学理论。</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中国古代科技重综合</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西方近代科技重分析。中国古代科技善于全面观察现象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直接从这些现象中进行总结</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在揭示现象背后的原理方面很薄弱</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西方近代科技善于分析</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将分析的结果上升到科学方法论的高度加以阐明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从而给近代科学理论指出了明确的方向。</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2020570" y="3059430"/>
            <a:ext cx="19951065" cy="3969385"/>
          </a:xfrm>
          <a:prstGeom prst="rect">
            <a:avLst/>
          </a:prstGeom>
          <a:noFill/>
        </p:spPr>
        <p:txBody>
          <a:bodyPr wrap="square" rtlCol="0" anchor="t">
            <a:spAutoFit/>
          </a:bodyPr>
          <a:lstStyle/>
          <a:p>
            <a:pPr marL="0" indent="0">
              <a:lnSpc>
                <a:spcPct val="150000"/>
              </a:lnSpc>
            </a:pPr>
            <a:r>
              <a:rPr 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中国古代科技重实用</a:t>
            </a:r>
            <a:r>
              <a:rPr 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西方近代科技重理论。中国古代科技大多是对生产经验的总结</a:t>
            </a:r>
            <a:r>
              <a:rPr 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实用性强</a:t>
            </a:r>
            <a:r>
              <a:rPr 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缺乏理论概括和分析</a:t>
            </a:r>
            <a:r>
              <a:rPr 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西方近代科技属于理论科学</a:t>
            </a:r>
            <a:r>
              <a:rPr 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大都属于对事物规律和本质的探索。</a:t>
            </a:r>
            <a:endParaRPr 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中国古代的科技成果主要服务于农业</a:t>
            </a:r>
            <a:r>
              <a:rPr 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西方近代科技成果主要服务于工业。</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988742"/>
            <a:ext cx="20082529" cy="7200900"/>
          </a:xfrm>
          <a:prstGeom prst="rect">
            <a:avLst/>
          </a:prstGeom>
          <a:noFill/>
          <a:ln w="9525">
            <a:noFill/>
          </a:ln>
        </p:spPr>
        <p:txBody>
          <a:bodyPr wrap="square">
            <a:spAutoFit/>
          </a:bodyPr>
          <a:lstStyle/>
          <a:p>
            <a:pPr marL="0" indent="0">
              <a:lnSpc>
                <a:spcPct val="150000"/>
              </a:lnSpc>
            </a:pP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试练</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近代以来</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牛顿的力学把天上和地上所有物体的机械运动规律统一起来</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麦克斯韦的电磁理论把电、磁、光的运动统一起来</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爱因斯坦的相对论把牛顿力学和麦克斯韦电磁理论联系起来。这样的科学事实说明</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近代物理学</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为三次科技革命提供了科学理论</a:t>
            </a:r>
            <a:endPar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在发展中呈现出连续性和综合性</a:t>
            </a:r>
            <a:endPar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随着思想解放运动的发展而进步</a:t>
            </a:r>
            <a:endPar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与科学实验的成果存在密切联系</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2988742"/>
            <a:ext cx="20094952" cy="7201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844726"/>
            <a:ext cx="20018224" cy="7200900"/>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材料“牛顿的力学把天上和地上所有物体的机械运动规律统一起来,麦克斯韦的电磁理论把电、磁、光的运动统一起来”体现了近代物理学呈现出综合性,“爱因斯坦的相对论把牛顿力学和麦克斯韦电磁理论联系起来”说明近代物理学具有连续性的特点,故答案为B项。为第二次工业革命提供理论基础的是法拉第的电磁感应现象,故A项错误;C项在材料中未体现,且并非材料主旨,故C项错误;材料中未体现科学实验的成果,故D项排除。</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体系构建  宏观把握</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72532" y="2918252"/>
            <a:ext cx="20436398" cy="6186309"/>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会在</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18世纪中后期进入“蒸汽时代”,19世纪晚期步入“电气时代”,20世纪中后期跨入“信息时代”。</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线索三　19世纪以来的世界文学艺术</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19世纪以来,文学艺术领域人才辈出,风格多样,杰作纷呈。出现憧憬新生活,关注和表现人的内心情感世界的浪漫主义、对社会现实进行深刻揭露和批判的现实主义,以及20世纪的现代主义。随着科技的发展和艺术的进步,影视艺术产生并发展。</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259092"/>
            <a:ext cx="3157609" cy="756346"/>
          </a:xfrm>
          <a:prstGeom prst="rect">
            <a:avLst/>
          </a:prstGeom>
          <a:noFill/>
          <a:ln w="9525">
            <a:noFill/>
            <a:miter lim="800000"/>
            <a:headEnd/>
            <a:tailEnd/>
          </a:ln>
          <a:effectLst/>
        </p:spPr>
      </p:pic>
      <p:sp>
        <p:nvSpPr>
          <p:cNvPr id="15" name="TextBox 14"/>
          <p:cNvSpPr txBox="1"/>
          <p:nvPr/>
        </p:nvSpPr>
        <p:spPr>
          <a:xfrm>
            <a:off x="2169598" y="3204766"/>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925858"/>
            <a:ext cx="19788326" cy="7247255"/>
          </a:xfrm>
          <a:prstGeom prst="rect">
            <a:avLst/>
          </a:prstGeom>
        </p:spPr>
        <p:txBody>
          <a:bodyPr wrap="square">
            <a:spAutoFit/>
          </a:bodyPr>
          <a:lstStyle/>
          <a:p>
            <a:pPr>
              <a:lnSpc>
                <a:spcPct val="150000"/>
              </a:lnSpc>
            </a:pPr>
            <a:r>
              <a:rPr lang="zh-CN" altLang="en-US"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4600" b="1" dirty="0" smtClean="0">
                <a:solidFill>
                  <a:schemeClr val="tx1">
                    <a:lumMod val="95000"/>
                    <a:lumOff val="5000"/>
                  </a:schemeClr>
                </a:solidFill>
                <a:latin typeface="微软雅黑" panose="020B0503020204020204" pitchFamily="34" charset="-122"/>
                <a:ea typeface="微软雅黑" panose="020B0503020204020204" pitchFamily="34" charset="-122"/>
              </a:rPr>
              <a:t>1</a:t>
            </a:r>
            <a:r>
              <a:rPr lang="zh-CN" altLang="en-US" sz="4600" b="1"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依托主干知识,综合考查近代自然科学的形成及发展</a:t>
            </a:r>
          </a:p>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例</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[2013·新课标全国卷Ⅰ] 恩格斯称赞一位近代科学家的研究成就是“自然科学的独立宣言”,他指的应是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A.哥白尼的“日心说”否定了宗教神学崇信的“地心说”</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B.伽利略创立的实验科学推动了近代科学的发展</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C.牛顿创立经典力学完成了科学史上的划时代飞跃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D.达尔文的生物进化论颠覆了关于人类起源的传统观念</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9600" y="3020695"/>
            <a:ext cx="19944080" cy="8813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80235" y="2693670"/>
            <a:ext cx="19981545" cy="9232265"/>
          </a:xfrm>
          <a:prstGeom prst="rect">
            <a:avLst/>
          </a:prstGeom>
          <a:noFill/>
          <a:ln w="9525">
            <a:noFill/>
          </a:ln>
        </p:spPr>
        <p:txBody>
          <a:bodyPr wrap="square">
            <a:spAutoFit/>
          </a:bodyPr>
          <a:lstStyle/>
          <a:p>
            <a:pPr marL="0" indent="0">
              <a:lnSpc>
                <a:spcPct val="150000"/>
              </a:lnSpc>
            </a:pPr>
            <a:r>
              <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本题以恩格斯言论为切入点</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考查学生对文化常识的掌握程度。解答本题的关键是准确理解“自然科学的独立宣言”的含义。在中世纪末期</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基督教宣扬的“地球中心”说在欧洲占有绝对统治地位</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自然科学处在神学的束缚中。波兰天文学家哥白尼在文艺复兴进步思想的指引下</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经过长期研究</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提出了“日心说”</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写出了《天体运行论》</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这部著作被恩格斯誉为“自然科学的独立宣言”。哥白尼的“日心说”否定了宗教神学崇信的“地心说”</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从此</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自然科学从神学的束缚中解放出来</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故选</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项“推动了近代科学的发展”、</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项“完成了科学史上的划时代飞跃”均与题干“自然科学的独立宣言”不符</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故排除。</a:t>
            </a:r>
            <a:endPar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0" y="3028950"/>
            <a:ext cx="20090232" cy="8216900"/>
          </a:xfrm>
          <a:prstGeom prst="rect">
            <a:avLst/>
          </a:prstGeom>
          <a:noFill/>
          <a:ln w="9525">
            <a:noFill/>
          </a:ln>
        </p:spPr>
        <p:txBody>
          <a:bodyPr wrap="square">
            <a:spAutoFit/>
          </a:bodyPr>
          <a:lstStyle/>
          <a:p>
            <a:pPr marL="0" indent="0">
              <a:lnSpc>
                <a:spcPct val="150000"/>
              </a:lnSpc>
            </a:pP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 </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某学者指出</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牛顿发现的三大定律使得天体和地上物体的运动规律被统一在经典力学的框架中</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致使上帝和天堂无容身之地。人们因而思考</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如果人们无法依靠“启示”</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上帝的命令</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来获得真理</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那么怎样才能获得真理。可见</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该学者认识到</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人们对牛顿科学革命的思考</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催生了启蒙运动</a:t>
            </a:r>
            <a:endPar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直接导致进化论的诞生</a:t>
            </a:r>
            <a:endPar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普及了无神论</a:t>
            </a:r>
            <a:endPar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加速了工业革命的到来</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3240405"/>
            <a:ext cx="20234248" cy="6733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0" y="3239770"/>
            <a:ext cx="19946216" cy="6186309"/>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根据题目中“人们因而思考</a:t>
            </a:r>
            <a:r>
              <a:rPr lang="zh-CN" sz="4400" b="0" dirty="0">
                <a:solidFill>
                  <a:srgbClr val="A50021"/>
                </a:solidFill>
                <a:latin typeface="宋体" panose="02010600030101010101" pitchFamily="2"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怎样才能获得真理”得出人们对牛顿科学革命的这种理性思考正是后来启蒙运动所追求的理性</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牛顿的三大定律属于物理学领域</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进化论属于生物学领域</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结合所学知识可知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牛顿的三大定律动摇了上帝的地位</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但题目问的是“人们对牛顿科学革命的思考”</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更侧重的是人们的理性思考</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项表述与题目的设问不相符</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7695" y="2667635"/>
            <a:ext cx="20230465" cy="8262620"/>
          </a:xfrm>
          <a:prstGeom prst="rect">
            <a:avLst/>
          </a:prstGeom>
          <a:noFill/>
          <a:ln w="9525">
            <a:noFill/>
          </a:ln>
        </p:spPr>
        <p:txBody>
          <a:bodyPr wrap="square">
            <a:spAutoFit/>
          </a:bodyPr>
          <a:lstStyle/>
          <a:p>
            <a:pPr marL="0" indent="0">
              <a:lnSpc>
                <a:spcPct val="150000"/>
              </a:lnSpc>
            </a:pPr>
            <a:r>
              <a:rPr lang="zh-CN" sz="4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考法</a:t>
            </a:r>
            <a:r>
              <a:rPr sz="4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依托主干知识,综合考查近代以来科技发展对社会进步的影响</a:t>
            </a:r>
          </a:p>
          <a:p>
            <a:pPr marL="0" indent="0">
              <a:lnSpc>
                <a:spcPct val="150000"/>
              </a:lnSpc>
            </a:pPr>
            <a:r>
              <a:rPr lang="zh-CN"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典</a:t>
            </a: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例2    [2018·海南卷] 有学者在评价一项科学成就时指出:它使人对自己的认识以及对世界的认识发生了一次类似牛顿力学定律出现时所带来的划时代变化。这项成就应该是	(　　)</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A.伽利略的自由落体定律</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B.达尔文的生物进化论</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C.普朗克的量子假说</a:t>
            </a:r>
          </a:p>
          <a:p>
            <a:pPr marL="0" indent="0">
              <a:lnSpc>
                <a:spcPct val="150000"/>
              </a:lnSpc>
            </a:pPr>
            <a:r>
              <a:rPr sz="4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D.赫胥黎的人猿同祖说</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3240405"/>
            <a:ext cx="20234248" cy="8264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0" y="3132758"/>
            <a:ext cx="20162240" cy="8216900"/>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牛顿力学定律证明了自然界的规律</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从物理学上否定上帝地位</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“使人对自己的认识以及对世界的认识”发生划时代变化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伽利略的自由落体定律推动牛顿力学的形成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但在使人对自己及世界的认识上并没有产生划时代变化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达尔文的生物进化论从生物学上否定了上帝造人说</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使人们在对上帝的认识上产生了划时代的变化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普朗克的量子假说只是物理学对微观世界认识的深入</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赫胥黎的人猿同祖说是对达尔文进化论的发展</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这两项在使人对自己及世界的认识上都没有产生划时代变化</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两项错误。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0" y="3060750"/>
            <a:ext cx="20018224" cy="7200900"/>
          </a:xfrm>
          <a:prstGeom prst="rect">
            <a:avLst/>
          </a:prstGeom>
          <a:noFill/>
          <a:ln w="9525">
            <a:noFill/>
          </a:ln>
        </p:spPr>
        <p:txBody>
          <a:bodyPr wrap="square">
            <a:spAutoFit/>
          </a:bodyPr>
          <a:lstStyle/>
          <a:p>
            <a:pPr marL="0" indent="0">
              <a:lnSpc>
                <a:spcPct val="150000"/>
              </a:lnSpc>
            </a:pP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变式</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斯塔夫里阿诺斯说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尽管达尔文主义受到宗教界和其他集团的敌视</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但仍然对西方社会有着深远的影响。它对适者生存和生存斗争的强调巧妙地与时代倾向相吻合。材料意在说明达尔文主义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促进了启蒙思想的广泛传播</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成为西方列强殖民侵略的借口</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推动了亚洲国家的社会变革</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加快西方列强资本输出的进程</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420790"/>
            <a:ext cx="20162240" cy="5285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872532" y="3204766"/>
            <a:ext cx="20162240" cy="5169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达尔文主义是启蒙运动的产物</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世纪中期</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西方列强正处于早期的殖民扩张与掠夺时期</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“对适者生存和生存斗争的强调”适应了殖民主义的需要</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项材料不能体现</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西方列强的资本输出发生于</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19</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世纪晚期</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663110"/>
            <a:ext cx="3157609" cy="756346"/>
          </a:xfrm>
          <a:prstGeom prst="rect">
            <a:avLst/>
          </a:prstGeom>
          <a:noFill/>
          <a:ln w="9525">
            <a:noFill/>
            <a:miter lim="800000"/>
            <a:headEnd/>
            <a:tailEnd/>
          </a:ln>
          <a:effectLst/>
        </p:spPr>
      </p:pic>
      <p:sp>
        <p:nvSpPr>
          <p:cNvPr id="15" name="TextBox 14"/>
          <p:cNvSpPr txBox="1"/>
          <p:nvPr/>
        </p:nvSpPr>
        <p:spPr>
          <a:xfrm>
            <a:off x="2169598" y="3608784"/>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532038"/>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考点三　19世纪以来的世界文学艺术</a:t>
            </a:r>
          </a:p>
        </p:txBody>
      </p:sp>
      <p:graphicFrame>
        <p:nvGraphicFramePr>
          <p:cNvPr id="3" name="表格 2"/>
          <p:cNvGraphicFramePr/>
          <p:nvPr/>
        </p:nvGraphicFramePr>
        <p:xfrm>
          <a:off x="1944540" y="4664075"/>
          <a:ext cx="20234247" cy="5885507"/>
        </p:xfrm>
        <a:graphic>
          <a:graphicData uri="http://schemas.openxmlformats.org/drawingml/2006/table">
            <a:tbl>
              <a:tblPr firstRow="1" bandRow="1">
                <a:tableStyleId>{5940675A-B579-460E-94D1-54222C63F5DA}</a:tableStyleId>
              </a:tblPr>
              <a:tblGrid>
                <a:gridCol w="2293365"/>
                <a:gridCol w="1667075"/>
                <a:gridCol w="16273807"/>
              </a:tblGrid>
              <a:tr h="964787">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领域</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成就</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242383">
                <a:tc rowSpan="2">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浪漫主义(18世纪末至19世纪30年代)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文学</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代表人物及作品:雨果的《巴黎圣母院</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雪莱的《解放了的普罗米修斯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海涅的《德国,一个冬天的童话</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78337">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美术</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新古典主义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代表人物及作品:大卫的《马拉之死</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拿破仑加冕》等、安格尔的《泉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浪漫主义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代表人物及作品:德拉克洛瓦的《自由引导人民</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132989" y="3492798"/>
          <a:ext cx="20189815" cy="8455978"/>
        </p:xfrm>
        <a:graphic>
          <a:graphicData uri="http://schemas.openxmlformats.org/drawingml/2006/table">
            <a:tbl>
              <a:tblPr firstRow="1" bandRow="1">
                <a:tableStyleId>{5940675A-B579-460E-94D1-54222C63F5DA}</a:tableStyleId>
              </a:tblPr>
              <a:tblGrid>
                <a:gridCol w="3627975"/>
                <a:gridCol w="1659003"/>
                <a:gridCol w="14902837"/>
              </a:tblGrid>
              <a:tr h="1079818">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领域</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成就</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99235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浪漫主义(18世纪末至19世纪30年代)</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音乐</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代表人物及作品:贝多芬的《命运交响曲》《第九交响曲》等、约翰·施特劳斯的《蓝色的多瑙河》</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56466">
                <a:tc rowSpan="2">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现实主义(19世纪30年代至20世纪初)</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文学</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代表人物及作品:19世纪的巴尔扎克的《人间喜剧》、</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普希金的《叶甫盖尼·奥涅金</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》、狄更斯的《大卫·科波菲尔》等;20世纪的萧伯纳的《苹果车》、</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罗曼·罗兰的《约翰·克里斯朵夫</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56466">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美术</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现实主义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代表人物及作品:米勒的《播种者</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拾穗者</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列宾的《伏尔加河上的纤夫》等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印象画派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代表人物及作品:莫奈的《日出·印象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凡高的《向日葵</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20175611" y="2412678"/>
            <a:ext cx="243522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176612"/>
            <a:ext cx="3157609" cy="756346"/>
          </a:xfrm>
          <a:prstGeom prst="rect">
            <a:avLst/>
          </a:prstGeom>
          <a:noFill/>
          <a:ln w="9525">
            <a:noFill/>
            <a:miter lim="800000"/>
            <a:headEnd/>
            <a:tailEnd/>
          </a:ln>
          <a:effectLst/>
        </p:spPr>
      </p:pic>
      <p:sp>
        <p:nvSpPr>
          <p:cNvPr id="15" name="TextBox 14"/>
          <p:cNvSpPr txBox="1"/>
          <p:nvPr/>
        </p:nvSpPr>
        <p:spPr>
          <a:xfrm>
            <a:off x="2169598" y="4140870"/>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主干整合</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2956331"/>
            <a:ext cx="19788326" cy="1245235"/>
          </a:xfrm>
          <a:prstGeom prst="rect">
            <a:avLst/>
          </a:prstGeom>
        </p:spPr>
        <p:txBody>
          <a:bodyPr wrap="square">
            <a:spAutoFit/>
          </a:bodyPr>
          <a:lstStyle/>
          <a:p>
            <a:pPr algn="ctr">
              <a:lnSpc>
                <a:spcPct val="150000"/>
              </a:lnSpc>
            </a:pPr>
            <a:r>
              <a:rPr lang="zh-CN" altLang="en-US" sz="5000" b="1" dirty="0" smtClean="0">
                <a:solidFill>
                  <a:schemeClr val="tx1">
                    <a:lumMod val="95000"/>
                    <a:lumOff val="5000"/>
                  </a:schemeClr>
                </a:solidFill>
                <a:latin typeface="微软雅黑" panose="020B0503020204020204" pitchFamily="34" charset="-122"/>
                <a:ea typeface="微软雅黑" panose="020B0503020204020204" pitchFamily="34" charset="-122"/>
              </a:rPr>
              <a:t>考点一　西方人文精神的发展</a:t>
            </a:r>
          </a:p>
        </p:txBody>
      </p:sp>
      <p:graphicFrame>
        <p:nvGraphicFramePr>
          <p:cNvPr id="3" name="表格 2"/>
          <p:cNvGraphicFramePr/>
          <p:nvPr/>
        </p:nvGraphicFramePr>
        <p:xfrm>
          <a:off x="1872532" y="5365006"/>
          <a:ext cx="20306256" cy="6336704"/>
        </p:xfrm>
        <a:graphic>
          <a:graphicData uri="http://schemas.openxmlformats.org/drawingml/2006/table">
            <a:tbl>
              <a:tblPr firstRow="1" bandRow="1">
                <a:tableStyleId>{5940675A-B579-460E-94D1-54222C63F5DA}</a:tableStyleId>
              </a:tblPr>
              <a:tblGrid>
                <a:gridCol w="3600400"/>
                <a:gridCol w="16705856"/>
              </a:tblGrid>
              <a:tr h="792088">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544616">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文艺复兴</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(14—16世纪)</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①</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政治:封建的基督教神学占统治地位</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②</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经济:西欧经济复苏、发展和城市兴起,人们开始追求世俗人生的乐趣</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③</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文化:意大利保留了较多的古代希腊、罗马古典文化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实质:资产阶级性质的思想解放运动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核心:人文主义,主张以人为中心而不是以神为中心,要求肯定人的价值和尊严</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par>
                          <p:cTn id="18" fill="hold">
                            <p:stCondLst>
                              <p:cond delay="1000"/>
                            </p:stCondLst>
                            <p:childTnLst>
                              <p:par>
                                <p:cTn id="19" presetID="3" presetClass="entr" presetSubtype="1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088556" y="3166110"/>
          <a:ext cx="20090232" cy="8686389"/>
        </p:xfrm>
        <a:graphic>
          <a:graphicData uri="http://schemas.openxmlformats.org/drawingml/2006/table">
            <a:tbl>
              <a:tblPr firstRow="1" bandRow="1">
                <a:tableStyleId>{5940675A-B579-460E-94D1-54222C63F5DA}</a:tableStyleId>
              </a:tblPr>
              <a:tblGrid>
                <a:gridCol w="2664296"/>
                <a:gridCol w="1944216"/>
                <a:gridCol w="15481720"/>
              </a:tblGrid>
              <a:tr h="902642">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领域</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成就</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3240470">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现实主义(19世纪30年代至20世纪初)</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lgn="ctr">
                      <a:solidFill>
                        <a:srgbClr val="666666"/>
                      </a:solidFill>
                      <a:prstDash val="solid"/>
                      <a:roun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音乐</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歌剧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代表人物及作品:意大利威尔第的《茶花女</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法国比才的《卡门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民族乐派</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代表人物:俄国柴可夫斯基的《天鹅湖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702169">
                <a:tc rowSpan="3">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现代主义(20世纪以来)</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文学</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现代主义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代表人物及作品:贝克特的《等待戈多</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苏联文学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代表人物及作品:高尔基的《母亲</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奥斯特洛夫斯基的《钢铁是怎样炼成的</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亚非拉文学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代表人物:泰戈尔、鲁迅等</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827795">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美术</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代表人物及作品:毕加索的《格尔尼卡》</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1013313">
                <a:tc vMerge="1">
                  <a:txBody>
                    <a:bodyPr/>
                    <a:lstStyle/>
                    <a:p>
                      <a:endParaRPr lang="zh-CN"/>
                    </a:p>
                  </a:txBody>
                  <a:tcP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B w="12700" cap="flat" cmpd="sng">
                      <a:solidFill>
                        <a:srgbClr val="666666"/>
                      </a:solidFill>
                      <a:prstDash val="solid"/>
                      <a:headEnd type="none" w="med" len="med"/>
                      <a:tailEnd type="none" w="med" len="med"/>
                    </a:lnB>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rPr>
                        <a:t>音乐</a:t>
                      </a:r>
                      <a:endParaRPr lang="en-US" altLang="en-US" sz="4400" b="0">
                        <a:solidFill>
                          <a:srgbClr val="000000"/>
                        </a:solidFill>
                        <a:latin typeface="微软雅黑" panose="020B0503020204020204" pitchFamily="34" charset="-122"/>
                        <a:ea typeface="微软雅黑" panose="020B0503020204020204" pitchFamily="34" charset="-122"/>
                        <a:cs typeface="方正书宋_GBK" panose="03000509000000000000"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代表形式:爵士乐、摇滚乐、蓝调</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9671030" y="2080260"/>
            <a:ext cx="2435225" cy="1106805"/>
          </a:xfrm>
          <a:prstGeom prst="rect">
            <a:avLst/>
          </a:prstGeom>
          <a:noFill/>
        </p:spPr>
        <p:txBody>
          <a:bodyPr wrap="square" rtlCol="0">
            <a:spAutoFit/>
          </a:bodyPr>
          <a:lstStyle/>
          <a:p>
            <a:pPr>
              <a:lnSpc>
                <a:spcPct val="150000"/>
              </a:lnSpc>
            </a:pPr>
            <a:r>
              <a:rPr lang="zh-CN" altLang="en-US" sz="440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3852838"/>
            <a:ext cx="20298464" cy="8216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1.科技革命对文学艺术和影视艺术的影响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(1)文学方面:随着工业革命的进行,资本主义国家的社会矛盾日趋复杂尖锐,反映社会现实的现实主义文学出现。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(2)绘画艺术方面:注重反映社会现实的现实主义和借助工业革命光学领域的新成就,醉心于光与色研究的印象画派出现。</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(3)音乐方面:浪漫主义音乐盛行,出现了阵容庞大的交响乐团和气势恢宏的歌剧等。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(4)影视艺术方面:19世纪末电学、光学、化学、机械动力学等学科技术的发展,为</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srcRect/>
          <a:stretch>
            <a:fillRect/>
          </a:stretch>
        </p:blipFill>
        <p:spPr bwMode="auto">
          <a:xfrm>
            <a:off x="1955283" y="3096492"/>
            <a:ext cx="3157609" cy="756346"/>
          </a:xfrm>
          <a:prstGeom prst="rect">
            <a:avLst/>
          </a:prstGeom>
          <a:noFill/>
          <a:ln w="9525">
            <a:noFill/>
            <a:miter lim="800000"/>
            <a:headEnd/>
            <a:tailEnd/>
          </a:ln>
          <a:effectLst/>
        </p:spPr>
      </p:pic>
      <p:sp>
        <p:nvSpPr>
          <p:cNvPr id="15" name="TextBox 14"/>
          <p:cNvSpPr txBox="1"/>
          <p:nvPr/>
        </p:nvSpPr>
        <p:spPr>
          <a:xfrm>
            <a:off x="2169598" y="3060750"/>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3019673"/>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电影、电视的出现奠定了物质基础;社会的巨大变化和人类新的精神需求、商业利润的驱动是影视艺术发展的动力。19世纪末,电影是在第二次科技革命中产生的满足人们感性娱乐和精神需求的娱乐形式;20世纪20年代中期,电视艺术诞生。</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5169535"/>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练1    英国文豪狄更斯在他的作品中曾真实地描绘了英国工业化、城市化过程中出现的贫民窟、童工、妓女、刑事犯罪、骗钱学校、高利贷剥削等人间众生相。下列在创作风格上与狄更斯相似的作家是	(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A.雨果	B.易卜生</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C.海涅	D.马尔克斯</a:t>
            </a:r>
          </a:p>
        </p:txBody>
      </p:sp>
    </p:spTree>
  </p:cSld>
  <p:clrMapOvr>
    <a:masterClrMapping/>
  </p:clrMapOvr>
  <p:transition>
    <p:pull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872532" y="2916734"/>
            <a:ext cx="19883755" cy="52457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72718"/>
            <a:ext cx="19938424" cy="5169535"/>
          </a:xfrm>
          <a:prstGeom prst="rect">
            <a:avLst/>
          </a:prstGeom>
        </p:spPr>
        <p:txBody>
          <a:bodyPr wrap="square">
            <a:spAutoFit/>
          </a:bodyPr>
          <a:lstStyle/>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rPr>
              <a:t>[答案]B　</a:t>
            </a:r>
          </a:p>
          <a:p>
            <a:pPr>
              <a:lnSpc>
                <a:spcPct val="150000"/>
              </a:lnSpc>
            </a:pPr>
            <a:r>
              <a:rPr lang="zh-CN" altLang="en-US" sz="4400" dirty="0" smtClean="0">
                <a:solidFill>
                  <a:srgbClr val="A50021"/>
                </a:solidFill>
                <a:latin typeface="微软雅黑" panose="020B0503020204020204" pitchFamily="34" charset="-122"/>
                <a:ea typeface="微软雅黑" panose="020B0503020204020204" pitchFamily="34" charset="-122"/>
              </a:rPr>
              <a:t>[解析] 根据材料可以判断狄更斯作品是现实主义文学风格,雨果是浪漫主义文学代表人物,故A项错误;挪威易卜生是现实主义文学代表人物,故B项正确;德国的海涅是浪漫主义文学的代表人物,故C项错误;哥伦比亚的马尔克斯是现代主义文学的代表人物,故D项错误。</a:t>
            </a:r>
          </a:p>
        </p:txBody>
      </p:sp>
    </p:spTree>
  </p:cSld>
  <p:clrMapOvr>
    <a:masterClrMapping/>
  </p:clrMapOvr>
  <p:transition>
    <p:pull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4726"/>
            <a:ext cx="19788326" cy="3138170"/>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练2    有研究专家评说下面名画:“主角不是山,不是田野,甚至不是干草垛,而是那些灿烂明亮的光芒,光与影完美融合,冷暖色调互衬显得十分动人。”这幅画的艺术风格属于	(　　)</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 </a:t>
            </a:r>
          </a:p>
        </p:txBody>
      </p:sp>
      <p:pic>
        <p:nvPicPr>
          <p:cNvPr id="384" name="2lls13.jpg" descr="id:2147496576;FounderCES"/>
          <p:cNvPicPr>
            <a:picLocks noChangeAspect="1"/>
          </p:cNvPicPr>
          <p:nvPr/>
        </p:nvPicPr>
        <p:blipFill>
          <a:blip r:embed="rId3" cstate="print"/>
          <a:stretch>
            <a:fillRect/>
          </a:stretch>
        </p:blipFill>
        <p:spPr>
          <a:xfrm>
            <a:off x="8047355" y="5941070"/>
            <a:ext cx="8179435" cy="5667375"/>
          </a:xfrm>
          <a:prstGeom prst="rect">
            <a:avLst/>
          </a:prstGeom>
        </p:spPr>
      </p:pic>
    </p:spTree>
  </p:cSld>
  <p:clrMapOvr>
    <a:masterClrMapping/>
  </p:clrMapOvr>
  <p:transition>
    <p:pull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671320" y="6110605"/>
            <a:ext cx="20291444" cy="52457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212280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A.浪漫主义	B.印象主义</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C.现实主义	D.现代主义</a:t>
            </a:r>
          </a:p>
        </p:txBody>
      </p:sp>
      <p:sp>
        <p:nvSpPr>
          <p:cNvPr id="100" name="文本框 99"/>
          <p:cNvSpPr txBox="1"/>
          <p:nvPr/>
        </p:nvSpPr>
        <p:spPr>
          <a:xfrm>
            <a:off x="1879600" y="5946775"/>
            <a:ext cx="20155172" cy="5169535"/>
          </a:xfrm>
          <a:prstGeom prst="rect">
            <a:avLst/>
          </a:prstGeom>
          <a:noFill/>
          <a:ln w="9525">
            <a:noFill/>
          </a:ln>
        </p:spPr>
        <p:txBody>
          <a:bodyPr wrap="square">
            <a:spAutoFit/>
          </a:bodyPr>
          <a:lstStyle/>
          <a:p>
            <a:pPr marL="0" indent="0">
              <a:lnSpc>
                <a:spcPct val="150000"/>
              </a:lnSpc>
            </a:pPr>
            <a:r>
              <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浪漫主义注重表现人的情感</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材料中“明亮的光芒</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光与影完美融合”体现这幅作品注重光线、色彩</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符合印象主义画派的特点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项正确</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再现真实社会现实是现实主义美术的特点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表现更趋于极端化、反传统和反理性是现代主义美术的特点</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a:t>
            </a:r>
            <a:r>
              <a:rPr 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项错误。</a:t>
            </a:r>
            <a:endParaRPr lang="zh-CN" altLang="en-US" sz="4400" b="0" dirty="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0"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1944540" y="2843530"/>
            <a:ext cx="20018224" cy="9279463"/>
          </a:xfrm>
          <a:prstGeom prst="rect">
            <a:avLst/>
          </a:prstGeom>
          <a:noFill/>
          <a:ln w="9525">
            <a:noFill/>
          </a:ln>
        </p:spPr>
        <p:txBody>
          <a:bodyPr wrap="square">
            <a:spAutoFit/>
          </a:bodyPr>
          <a:lstStyle/>
          <a:p>
            <a:pPr marL="0" indent="0">
              <a:lnSpc>
                <a:spcPct val="150000"/>
              </a:lnSpc>
            </a:pP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2.17</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世纪到</a:t>
            </a:r>
            <a:r>
              <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a:t>
            </a:r>
            <a:r>
              <a:rPr lang="zh-CN"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世纪初世界文学艺术发展的时代背景</a:t>
            </a:r>
            <a:endParaRPr lang="en-US" sz="4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(1)17</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世纪至</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世纪中期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西欧工商业进一步发展</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但资产阶级无力推翻封建统治</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需要王权的庇护</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而国王要依靠资产阶级来削弱贵族势力</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于是推行重商主义政策扶持资产阶级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这种王权与资产阶级的妥协造成了文学艺术的封建色彩深厚。欧洲文学艺术流行的是古典主义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它崇尚理性和创作的规律性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追求完美和谐的形式。</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(2)18</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世纪末至</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世纪中期</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工业革命使工业资产阶级的力量壮大</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世纪末</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法国大革命时代到来以及资本主义社会秩序确立后</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人们对现实的不满</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标志着</a:t>
            </a:r>
            <a:r>
              <a:rPr lang="zh-CN"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古</a:t>
            </a:r>
            <a:r>
              <a:rPr lang="zh-CN" altLang="zh-CN" sz="44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典主义时期的结束。与政治和社会领域的激进运动相对应的是文学艺术领域的浪漫主义发展起来。</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860421" y="2844726"/>
            <a:ext cx="20246359" cy="3139321"/>
          </a:xfrm>
          <a:prstGeom prst="rect">
            <a:avLst/>
          </a:prstGeom>
          <a:noFill/>
        </p:spPr>
        <p:txBody>
          <a:bodyPr wrap="square" rtlCol="0" anchor="t">
            <a:spAutoFit/>
          </a:bodyPr>
          <a:lstStyle/>
          <a:p>
            <a:pPr>
              <a:lnSpc>
                <a:spcPct val="150000"/>
              </a:lnSpc>
            </a:pPr>
            <a:r>
              <a:rPr lang="en-US" sz="44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3)19</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世纪后期至</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世纪初</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工业革命完成后</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资本主义制度的固有矛盾和弊病逐渐暴露。真实反映现实生活</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揭露、批判社会黑暗的现实主义开始取代浪漫主义</a:t>
            </a:r>
            <a:r>
              <a:rPr lang="en-US"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4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成为资本主义社会文化的主流。</a:t>
            </a:r>
            <a:endParaRPr lang="zh-CN" altLang="en-US" dirty="0"/>
          </a:p>
        </p:txBody>
      </p:sp>
      <p:grpSp>
        <p:nvGrpSpPr>
          <p:cNvPr id="4"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20154448"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练3    法国作家夏多布里昂最早塑造出文学中的“世纪病”形象,其特征是孤独、忧郁、悲观、失望,与现实社会格格不入;有评论称“这是所有不满于平庸、有思想、有才智的人在资产阶级新世界中的共同感觉”。材料表明“世纪病”(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A.根植于经济危机与世界大战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B.是无产阶级文学的代表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C.有反传统和反理性的特点</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D.表达对理性王国的失望</a:t>
            </a:r>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
          <p:cNvGrpSpPr/>
          <p:nvPr/>
        </p:nvGrpSpPr>
        <p:grpSpPr>
          <a:xfrm>
            <a:off x="1880324" y="1951606"/>
            <a:ext cx="7048992" cy="891540"/>
            <a:chOff x="1880324" y="1951606"/>
            <a:chExt cx="7048992" cy="891540"/>
          </a:xfrm>
        </p:grpSpPr>
        <p:sp>
          <p:nvSpPr>
            <p:cNvPr id="3" name="TextBox 2"/>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5" name="表格 4"/>
          <p:cNvGraphicFramePr>
            <a:graphicFrameLocks noGrp="1"/>
          </p:cNvGraphicFramePr>
          <p:nvPr/>
        </p:nvGraphicFramePr>
        <p:xfrm>
          <a:off x="1944540" y="3132758"/>
          <a:ext cx="20378264" cy="4248472"/>
        </p:xfrm>
        <a:graphic>
          <a:graphicData uri="http://schemas.openxmlformats.org/drawingml/2006/table">
            <a:tbl>
              <a:tblPr/>
              <a:tblGrid>
                <a:gridCol w="3600400"/>
                <a:gridCol w="16777864"/>
              </a:tblGrid>
              <a:tr h="852094">
                <a:tc>
                  <a:txBody>
                    <a:bodyPr/>
                    <a:lstStyle/>
                    <a:p>
                      <a:pPr algn="ct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发展历程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96378">
                <a:tc>
                  <a:txBody>
                    <a:bodyPr/>
                    <a:lstStyle/>
                    <a:p>
                      <a:pPr algn="ctr">
                        <a:lnSpc>
                          <a:spcPct val="100000"/>
                        </a:lnSpc>
                        <a:spcAft>
                          <a:spcPts val="0"/>
                        </a:spcAft>
                      </a:pP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文艺复兴</a:t>
                      </a:r>
                    </a:p>
                    <a:p>
                      <a:pPr algn="ctr">
                        <a:lnSpc>
                          <a:spcPct val="100000"/>
                        </a:lnSpc>
                        <a:spcAft>
                          <a:spcPts val="0"/>
                        </a:spcAft>
                      </a:pP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(14</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16</a:t>
                      </a:r>
                      <a:r>
                        <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rPr>
                        <a:t>世纪</a:t>
                      </a:r>
                      <a:r>
                        <a:rPr lang="en-US" sz="44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44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代表作</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但丁的《神曲》、薄伽丘的《十日谈》、彼特拉克的《歌集》</a:t>
                      </a:r>
                    </a:p>
                    <a:p>
                      <a:pPr>
                        <a:lnSpc>
                          <a:spcPct val="100000"/>
                        </a:lnSpc>
                        <a:spcAft>
                          <a:spcPts val="0"/>
                        </a:spcAft>
                      </a:pP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影响</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天主教会的权威受到挑战</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促进了思想解放</a:t>
                      </a:r>
                      <a:r>
                        <a:rPr lang="en-US"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44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为资本主义的发展解除了精神枷锁</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6" name="文本框 3"/>
          <p:cNvSpPr txBox="1"/>
          <p:nvPr/>
        </p:nvSpPr>
        <p:spPr>
          <a:xfrm>
            <a:off x="19592681" y="2124646"/>
            <a:ext cx="30181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32759"/>
            <a:ext cx="19806920" cy="54726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16548" y="3204766"/>
            <a:ext cx="19586176" cy="5169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由材料“世纪病”“其特征是孤独、忧郁、悲观、失望,与现实社会格格不入”“所有不满于平庸、有思想、有才智的人在资产阶级新世界中的共同感觉”并结合所学可知,在18世纪末至19世纪30年代的欧洲,人们对资本主义制度的不满,对理性王国的失望,是浪漫主义文学的特点,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44541" y="2988742"/>
            <a:ext cx="20090232" cy="6185535"/>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练4    1929—1933年的美国电影热心于制造浪漫爱情、个人英雄、离奇冒险的神话,社会矛盾、经济危机、失业现象作为背景隐约表现。这一现象反映出(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A.电影创作再现社会生活</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B.经济危机扩展到文化领域</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C.政府力图控制民众情绪</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D.电影折射出民众的心理需求</a:t>
            </a:r>
          </a:p>
        </p:txBody>
      </p:sp>
    </p:spTree>
  </p:cSld>
  <p:clrMapOvr>
    <a:masterClrMapping/>
  </p:clrMapOvr>
  <p:transition>
    <p:pull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3060750"/>
            <a:ext cx="19806920" cy="8064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988642"/>
            <a:ext cx="19658184" cy="8097986"/>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endPar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题干中“社会矛盾、经济危机、失业现象作为背景隐约表现”,注意用词“隐约”,不是“再现”A项错误;经济危机扩展到文化领域,意为文化领域大量人员失业、企业破产等,但结合材料和史实可知经济大萧条时期电影得到的是一定程度的发展,故B项错误;题干未反映政府的举措,故C项错误;题干中“美国电影热心于制造浪漫爱情、个人英雄、离奇冒险的神话,社会矛盾、经济危机、失业现象作为背景隐约表现”,反映了经济大萧条时期的民众希望用虚拟电影来慰藉心灵,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024484"/>
            <a:ext cx="3157609" cy="756346"/>
          </a:xfrm>
          <a:prstGeom prst="rect">
            <a:avLst/>
          </a:prstGeom>
          <a:noFill/>
          <a:ln w="9525">
            <a:noFill/>
            <a:miter lim="800000"/>
            <a:headEnd/>
            <a:tailEnd/>
          </a:ln>
          <a:effectLst/>
        </p:spPr>
      </p:pic>
      <p:sp>
        <p:nvSpPr>
          <p:cNvPr id="15" name="TextBox 14"/>
          <p:cNvSpPr txBox="1"/>
          <p:nvPr/>
        </p:nvSpPr>
        <p:spPr>
          <a:xfrm>
            <a:off x="2169598" y="298874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突破高考</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880324" y="3708822"/>
            <a:ext cx="20298464" cy="826262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考法1　创设新情境,考查对近代以来世界文学的认识</a:t>
            </a:r>
          </a:p>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典</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例1 [2018·全国卷Ⅱ] 1836年,俄国著名戏剧家果戈理发表剧作《钦差大臣》,剧作描写的是一名小官吏路过某偏僻小城,当地人们误把他当作钦差大臣而竞相巴结、行贿的故事。该作品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A.抨击了资本主义政治腐败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B.揭露了专制体制的腐朽</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C.体现了浪漫主义文学风格</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D.讽刺了拜金主义的风气</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132758"/>
            <a:ext cx="19806652"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3067903"/>
            <a:ext cx="19658184" cy="6185535"/>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本题考查近代以来的欧洲文学。根据材料对果戈理所著《钦差大臣》的描述,结合俄国19世纪30年代沙皇专制统治的史实,可以判断该作品是为了揭露专制政体的腐朽,故B项正确、A项错误。通过对材料信息的解读可以判断出《钦差大臣》是现实主义风格的作品,故C项错误;材料未涉及拜金主义的风气,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7200900"/>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在英国工业化早期,“藐视市政当局成为一种风气”。在当时的文学作品中,谁要描写笨蛋,他就写个市长或镇长;如果他要写一帮傻瓜开会,他就描写市议员们的开会情况。据此可知,当时的英国	(　　)</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A.批判现实主义文学兴起</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B.自由放任之风盛行</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C.产业变革加深了社会对立</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D.政府部门官僚主义严重</a:t>
            </a:r>
          </a:p>
        </p:txBody>
      </p:sp>
    </p:spTree>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39820" y="3132758"/>
            <a:ext cx="19806920" cy="7201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147476" cy="7200900"/>
          </a:xfrm>
          <a:prstGeom prst="rect">
            <a:avLst/>
          </a:prstGeom>
        </p:spPr>
        <p:txBody>
          <a:bodyPr wrap="square">
            <a:spAutoFit/>
          </a:bodyPr>
          <a:lstStyle/>
          <a:p>
            <a:pPr eaLnBrk="1" hangingPunct="1">
              <a:lnSpc>
                <a:spcPct val="150000"/>
              </a:lnSpc>
              <a:buNone/>
            </a:pPr>
            <a:r>
              <a:rPr 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据材料“藐视市政当局成为一种风气”“在当时的文学作品中,谁要描写笨蛋,他就写个市长或镇长”等信息可知,工业革命时期,自由之风盛行,政府对社会生活采取放任态度,故答案为B项。批判现实主义文学的主要特点是揭露、再现社会现实,在材料中未体现,故A项错误;材料未涉及社会对立,故C项错误;“藐视市政当局”及把市长、镇长描述为“笨蛋”体现的是社会言论自由,不能说明政府部门官僚主义严重,故D项错误。</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318452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考法2　依托历史图片,综合考查近代以来世界美术的发展</a:t>
            </a: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典例</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[2016·全国卷Ⅲ] 下图为近代以来具有代表性的美术作品。这四幅作品反映出近代以来	(　　)</a:t>
            </a:r>
          </a:p>
        </p:txBody>
      </p:sp>
      <p:pic>
        <p:nvPicPr>
          <p:cNvPr id="392" name="6qgl3-2.jpg" descr="id:2147496625;FounderCES"/>
          <p:cNvPicPr>
            <a:picLocks noChangeAspect="1"/>
          </p:cNvPicPr>
          <p:nvPr/>
        </p:nvPicPr>
        <p:blipFill>
          <a:blip r:embed="rId4" cstate="print"/>
          <a:stretch>
            <a:fillRect/>
          </a:stretch>
        </p:blipFill>
        <p:spPr>
          <a:xfrm>
            <a:off x="2037518" y="6517134"/>
            <a:ext cx="10420190" cy="3356302"/>
          </a:xfrm>
          <a:prstGeom prst="rect">
            <a:avLst/>
          </a:prstGeom>
        </p:spPr>
      </p:pic>
      <p:pic>
        <p:nvPicPr>
          <p:cNvPr id="393" name="6qgl3-3.jpg" descr="id:2147496632;FounderCES"/>
          <p:cNvPicPr>
            <a:picLocks noChangeAspect="1"/>
          </p:cNvPicPr>
          <p:nvPr/>
        </p:nvPicPr>
        <p:blipFill>
          <a:blip r:embed="rId5" cstate="print"/>
          <a:stretch>
            <a:fillRect/>
          </a:stretch>
        </p:blipFill>
        <p:spPr>
          <a:xfrm>
            <a:off x="12529716" y="6517134"/>
            <a:ext cx="9540752" cy="3720663"/>
          </a:xfrm>
          <a:prstGeom prst="rect">
            <a:avLst/>
          </a:prstGeom>
        </p:spPr>
      </p:pic>
    </p:spTree>
  </p:cSld>
  <p:clrMapOvr>
    <a:masterClrMapping/>
  </p:clrMapOvr>
  <p:transition>
    <p:pull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00" name="文本框 99"/>
          <p:cNvSpPr txBox="1"/>
          <p:nvPr/>
        </p:nvSpPr>
        <p:spPr>
          <a:xfrm>
            <a:off x="2017395" y="2916734"/>
            <a:ext cx="19806285" cy="4154170"/>
          </a:xfrm>
          <a:prstGeom prst="rect">
            <a:avLst/>
          </a:prstGeom>
          <a:noFill/>
          <a:ln w="9525">
            <a:noFill/>
          </a:ln>
        </p:spPr>
        <p:txBody>
          <a:bodyPr wrap="square">
            <a:spAutoFit/>
          </a:bodyPr>
          <a:lstStyle/>
          <a:p>
            <a:pPr marL="0" indent="0">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传统美术流派相继被淘汰</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理性思维的不断深化</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批判精神备受重视的趋势</a:t>
            </a:r>
            <a:endPar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美术流派演变的历程</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9600" y="3061970"/>
            <a:ext cx="19944080" cy="6492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3" name="文本框 2"/>
          <p:cNvSpPr txBox="1"/>
          <p:nvPr/>
        </p:nvSpPr>
        <p:spPr>
          <a:xfrm>
            <a:off x="1880235" y="3149600"/>
            <a:ext cx="19924395" cy="6185535"/>
          </a:xfrm>
          <a:prstGeom prst="rect">
            <a:avLst/>
          </a:prstGeom>
          <a:noFill/>
          <a:ln w="9525">
            <a:noFill/>
          </a:ln>
        </p:spPr>
        <p:txBody>
          <a:bodyPr wrap="square">
            <a:spAutoFit/>
          </a:bodyPr>
          <a:lstStyle/>
          <a:p>
            <a:pPr marL="0" indent="0">
              <a:lnSpc>
                <a:spcPct val="150000"/>
              </a:lnSpc>
            </a:pP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p>
          <a:p>
            <a:pPr marL="0" indent="0">
              <a:lnSpc>
                <a:spcPct val="150000"/>
              </a:lnSpc>
            </a:pP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本题以世界近代以来的美术作品为切入点</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旨在考查学生提取图片信息和运用所学知识解决问题的能力。</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项本身错误</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艺术流派不断出现是艺术发展的特点</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是时代发展在艺术上的反映</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但传统美术流派并没有被全部淘汰</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以上绘画作品与理性思维不断深化没有内在关系</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故排除</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B</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;C</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项仅仅是材料部分作品反映的。故答案为</a:t>
            </a:r>
            <a:r>
              <a:rPr 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D</a:t>
            </a:r>
            <a:r>
              <a:rPr lang="zh-CN"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rPr>
              <a:t>项。</a:t>
            </a:r>
            <a:endParaRPr lang="zh-CN" altLang="en-US" sz="4400" b="0">
              <a:solidFill>
                <a:srgbClr val="A5002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a:t>
              </a:r>
              <a:r>
                <a:rPr lang="zh-CN" altLang="en-US" sz="5200" b="1" dirty="0" smtClean="0">
                  <a:solidFill>
                    <a:srgbClr val="D26333"/>
                  </a:solidFill>
                  <a:latin typeface="微软雅黑" panose="020B0503020204020204" pitchFamily="34" charset="-122"/>
                  <a:ea typeface="微软雅黑" panose="020B0503020204020204" pitchFamily="34" charset="-122"/>
                  <a:sym typeface="+mn-ea"/>
                </a:rPr>
                <a:t>稳拿</a:t>
              </a:r>
              <a:r>
                <a:rPr lang="zh-CN" altLang="en-US" sz="5200" b="1" dirty="0" smtClean="0">
                  <a:solidFill>
                    <a:srgbClr val="D26333"/>
                  </a:solidFill>
                  <a:latin typeface="微软雅黑" panose="020B0503020204020204" pitchFamily="34" charset="-122"/>
                  <a:ea typeface="微软雅黑" panose="020B0503020204020204" pitchFamily="34" charset="-122"/>
                </a:rPr>
                <a:t>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160564" y="4343400"/>
          <a:ext cx="19586176" cy="6926262"/>
        </p:xfrm>
        <a:graphic>
          <a:graphicData uri="http://schemas.openxmlformats.org/drawingml/2006/table">
            <a:tbl>
              <a:tblPr firstRow="1" bandRow="1">
                <a:tableStyleId>{5940675A-B579-460E-94D1-54222C63F5DA}</a:tableStyleId>
              </a:tblPr>
              <a:tblGrid>
                <a:gridCol w="2282729"/>
                <a:gridCol w="17303447"/>
              </a:tblGrid>
              <a:tr h="1072077">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585418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宗教改革(16—17世纪)</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背景:人文精神的推动;长期受天主教会压榨的德意志因为教皇兜售“赎罪券”与天主教会矛盾激化</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实质:披着宗教外衣反对天主教会的思想解放运动和政治运动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内容:马丁·路德在“九十五条论纲”里提出信仰得救</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圣经》高于教皇和教会的主张</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意义:削弱了天主教会的控制;传播和发展人文主义;有利于资本主义的发展</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592681" y="3195955"/>
            <a:ext cx="30181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16734"/>
            <a:ext cx="19788326" cy="923226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变式</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米勒是19世纪法国最杰出的乡村风俗画画家,他主张“面对自然,对景写生”,其代表作有《拾穗者》。该作品	(　　)</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米勒《拾穗者》(1857年)</a:t>
            </a:r>
          </a:p>
        </p:txBody>
      </p:sp>
      <p:pic>
        <p:nvPicPr>
          <p:cNvPr id="395" name="2lls16.jpg" descr="id:2147496646;FounderCES"/>
          <p:cNvPicPr>
            <a:picLocks noChangeAspect="1"/>
          </p:cNvPicPr>
          <p:nvPr/>
        </p:nvPicPr>
        <p:blipFill>
          <a:blip r:embed="rId4" cstate="print"/>
          <a:stretch>
            <a:fillRect/>
          </a:stretch>
        </p:blipFill>
        <p:spPr>
          <a:xfrm>
            <a:off x="5264785" y="5004966"/>
            <a:ext cx="8182610" cy="6028690"/>
          </a:xfrm>
          <a:prstGeom prst="rect">
            <a:avLst/>
          </a:prstGeom>
        </p:spPr>
      </p:pic>
    </p:spTree>
  </p:cSld>
  <p:clrMapOvr>
    <a:masterClrMapping/>
  </p:clrMapOvr>
  <p:transition>
    <p:pull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88742"/>
            <a:ext cx="19788326" cy="4154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A.具有空想社会主义的色彩</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B.是印象派绘画的杰出代表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C.表现出工业时代农民的困境</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D.对现实主义美术有较大影响</a:t>
            </a:r>
          </a:p>
        </p:txBody>
      </p:sp>
    </p:spTree>
  </p:cSld>
  <p:clrMapOvr>
    <a:masterClrMapping/>
  </p:clrMapOvr>
  <p:transition>
    <p:pull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3060750"/>
            <a:ext cx="19806920" cy="58629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023200" y="3204766"/>
            <a:ext cx="19579524" cy="5169535"/>
          </a:xfrm>
          <a:prstGeom prst="rect">
            <a:avLst/>
          </a:prstGeom>
        </p:spPr>
        <p:txBody>
          <a:bodyPr wrap="square">
            <a:spAutoFit/>
          </a:bodyPr>
          <a:lstStyle/>
          <a:p>
            <a:pPr eaLnBrk="1" hangingPunct="1">
              <a:lnSpc>
                <a:spcPct val="150000"/>
              </a:lnSpc>
              <a:buNone/>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p>
          <a:p>
            <a:pPr eaLnBrk="1" hangingPunct="1">
              <a:lnSpc>
                <a:spcPct val="150000"/>
              </a:lnSpc>
              <a:buNone/>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 米勒的《拾穗者》是现实主义美术的代表作品,具有空想社会主义的色彩不合题意,故A项错误;是印象派绘画的杰出代表不合题意,故B项错误;表现出工业时代农民的困境不合题意,故C项错误;对现实主义美术有较大影响符合题意,故D项正确。</a:t>
            </a: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1540"/>
            <a:chOff x="1880324" y="1951606"/>
            <a:chExt cx="7048992" cy="891540"/>
          </a:xfrm>
        </p:grpSpPr>
        <p:sp>
          <p:nvSpPr>
            <p:cNvPr id="12" name="TextBox 11"/>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主题串讲</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3060750"/>
            <a:ext cx="19788326" cy="1245235"/>
          </a:xfrm>
          <a:prstGeom prst="rect">
            <a:avLst/>
          </a:prstGeom>
        </p:spPr>
        <p:txBody>
          <a:bodyPr wrap="square">
            <a:spAutoFit/>
          </a:bodyPr>
          <a:lstStyle/>
          <a:p>
            <a:pPr algn="ctr">
              <a:lnSpc>
                <a:spcPct val="150000"/>
              </a:lnSpc>
            </a:pPr>
            <a:r>
              <a:rPr sz="5000" b="1" dirty="0" smtClean="0">
                <a:solidFill>
                  <a:schemeClr val="tx1">
                    <a:lumMod val="95000"/>
                    <a:lumOff val="5000"/>
                  </a:schemeClr>
                </a:solidFill>
                <a:latin typeface="微软雅黑" panose="020B0503020204020204" pitchFamily="34" charset="-122"/>
                <a:ea typeface="微软雅黑" panose="020B0503020204020204" pitchFamily="34" charset="-122"/>
              </a:rPr>
              <a:t>主题7　科技创新与人类社会的进步</a:t>
            </a:r>
          </a:p>
        </p:txBody>
      </p:sp>
      <p:sp>
        <p:nvSpPr>
          <p:cNvPr id="12" name="矩形 11"/>
          <p:cNvSpPr/>
          <p:nvPr/>
        </p:nvSpPr>
        <p:spPr>
          <a:xfrm>
            <a:off x="1880324" y="5228143"/>
            <a:ext cx="20154448" cy="618553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1.中国古代科技与社会进步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中国古代科技多源于生产生活实践,以应用数学知识、天文、医学、四大发明等为主要内容,其中多数服务于古代农业生产,促进了古代中国社会经济的发展。其中,中国的四大发明传入欧洲,为近代欧洲从封建社会向资本主义社会过渡提供了前提和条件。</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02987"/>
            <a:ext cx="20226456" cy="9232265"/>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2.世界近现代科技与社会进步</a:t>
            </a:r>
            <a:endParaRPr sz="46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(1)牛顿经典力学体系:完成了人类对自然界认识史上的第一次理论大综合,对解释和预见物理现象具有决定性意义。</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达尔文生物进化论:有力地挑战了神创论,极大地促进了欧洲的思想解放;它所揭示的关于自然界辩证发展的规律,为马克思主义唯物辩证法的创立提供了重要的基础;使处于国家危亡时期的中国思想界产生了巨大震动。(3)爱因斯坦的相对论和量子论:打破了传统的绝对时空观;打破了经典力学绝对化的思维,为人们提供了辩证地看待世界的途径。</a:t>
            </a:r>
          </a:p>
          <a:p>
            <a:pPr>
              <a:lnSpc>
                <a:spcPct val="150000"/>
              </a:lnSpc>
            </a:pP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02987"/>
            <a:ext cx="20154448" cy="9232265"/>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(4)量子论:是研究微观世界粒子运动规律的科学。量子论对化学、生物学、医学、考古学、古生物学和地质学等科学领域都产生了重大影响,带来了许多划时代的技术创新,使人类对微观世界的认识有了革命性的进步。</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(5)蒸汽机的发明和电气技术的广泛应用:推动人类社会发生了巨大变革。社会生产力迅速发展、社会结构和世界形势发生巨大变化,人们生活结构也发生了巨变,促进了城市化进程,改变了人们的生活方式,把人类带进了万家灯火、通信便捷的新世界,人们生活更加舒适、多彩。</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(6)第三次科技革命:现代信息技术的广泛应用,带来了一场科技革命,导致了后工业化时代的到来,成为全球化时代的技术特征。</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774742"/>
            <a:ext cx="20298464" cy="932563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3.现代中国的科技发展与社会进步</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　　新中国成立以后,科学技术获得了巨大的发展,无论是在空间技术、生物技术,还是在网络技术等方面,都取得了领先世界的成果。这些科技成就的取得,不仅改善了人民的生活,提高了我国的综合国力,缩小了与世界发达国家的距离,也进一步提高了我国的国际地位。</a:t>
            </a:r>
          </a:p>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4.科技发展与教育、经济的关系与启示</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(1)教育是科技进步的基础,教育的发展推动着科技的进步,科技的进步也推动着教育水平的进一步提高。要把我国建设成社会主义现代化强国,必须大力发展科技和教育。</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国家应把教育摆在优先发展的战略地位,贯彻实施“科教兴国”战略</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a:t>
            </a:r>
          </a:p>
        </p:txBody>
      </p:sp>
    </p:spTree>
  </p:cSld>
  <p:clrMapOvr>
    <a:masterClrMapping/>
  </p:clrMapOvr>
  <p:transition>
    <p:pull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988742"/>
            <a:ext cx="20226456" cy="3138170"/>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(2)国民经济的发展有利于科技的进步,而科技的发展又带动国民经济的提高。国家应该加大对科学研究的投入,并将研究成果迅速转化为生产力,这样才能更快地推动经济的发展,推动整个社会的进步。</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4214649"/>
            <a:ext cx="20298464" cy="7201972"/>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阅读材料,完成下列要求。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材料一　文艺复兴时期工匠地位的提高,使工匠与学者之间的联系得到加强。他们各自都作出了重要贡献。工匠拥有古代的旧技术,并在旧技术上添加了中世纪期间的新发明。同样,学者提供了关于被重新发现的古代、关于中世纪的科学的种种事实、推测及传统做法。地理大发现和海外地区的开辟也促进了科学的发展,商业和工业的发展导致技术上的进步;技术进步转而又促进了科学的发展和受到科学的推动。</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rPr>
              <a:t>航海学校在葡萄牙、西班牙、荷兰和法国相继开办,天文学由于其</a:t>
            </a: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明显的实用</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955283" y="3132758"/>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综合突破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pic>
        <p:nvPicPr>
          <p:cNvPr id="17" name="25分题.EPS" descr="id:2147498022;FounderCES"/>
          <p:cNvPicPr>
            <a:picLocks noChangeAspect="1"/>
          </p:cNvPicPr>
          <p:nvPr/>
        </p:nvPicPr>
        <p:blipFill>
          <a:blip r:embed="rId4" cstate="print"/>
          <a:stretch>
            <a:fillRect/>
          </a:stretch>
        </p:blipFill>
        <p:spPr>
          <a:xfrm>
            <a:off x="5472932" y="3276774"/>
            <a:ext cx="2376265" cy="68662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6496"/>
            <a:ext cx="19866416" cy="8217634"/>
          </a:xfrm>
          <a:prstGeom prst="rect">
            <a:avLst/>
          </a:prstGeom>
        </p:spPr>
        <p:txBody>
          <a:bodyPr wrap="square">
            <a:spAutoFit/>
          </a:bodyPr>
          <a:lstStyle/>
          <a:p>
            <a:pPr>
              <a:lnSpc>
                <a:spcPct val="150000"/>
              </a:lnSpc>
            </a:pPr>
            <a:r>
              <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价值</a:t>
            </a:r>
            <a:r>
              <a:rPr sz="4400" dirty="0" err="1" smtClean="0">
                <a:solidFill>
                  <a:schemeClr val="tx1">
                    <a:lumMod val="95000"/>
                    <a:lumOff val="5000"/>
                  </a:schemeClr>
                </a:solidFill>
                <a:latin typeface="微软雅黑" panose="020B0503020204020204" pitchFamily="34" charset="-122"/>
                <a:ea typeface="微软雅黑" panose="020B0503020204020204" pitchFamily="34" charset="-122"/>
                <a:sym typeface="+mn-ea"/>
              </a:rPr>
              <a:t>而得到认真的研究</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。采矿工业的需求引起动力传送和水泵技术的进步。这是重新开始关心机械原理的起点。同样,冶金业是化学取得显著进步的主要原因。最后,这些领域里的新知识通过大学和印刷品得以促进和流传。</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——摘编自斯塔夫里阿诺斯《全球通史》</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材料二　那时的牛顿,已经是出版了《自然哲学的数学原理》的牛顿,已经是发明了微积分的牛顿。那个时候,他已经成为科学史上神话般的人物。在世界各地,人们对他的力学体系顶礼膜拜,仿佛见到了上帝的启示。尽管牛顿不愧为近代物理学的一级大师,但任何理论都有它的局限性。牛顿在世的时候或许因为他的权威</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1540"/>
            <a:chOff x="1880324" y="1951606"/>
            <a:chExt cx="7048992" cy="891540"/>
          </a:xfrm>
        </p:grpSpPr>
        <p:sp>
          <p:nvSpPr>
            <p:cNvPr id="10" name="TextBox 9"/>
            <p:cNvSpPr txBox="1"/>
            <p:nvPr/>
          </p:nvSpPr>
          <p:spPr>
            <a:xfrm>
              <a:off x="2523266" y="1951606"/>
              <a:ext cx="6406050" cy="891540"/>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graphicFrame>
        <p:nvGraphicFramePr>
          <p:cNvPr id="3" name="表格 2"/>
          <p:cNvGraphicFramePr/>
          <p:nvPr/>
        </p:nvGraphicFramePr>
        <p:xfrm>
          <a:off x="2152302" y="3852838"/>
          <a:ext cx="19594438" cy="7867322"/>
        </p:xfrm>
        <a:graphic>
          <a:graphicData uri="http://schemas.openxmlformats.org/drawingml/2006/table">
            <a:tbl>
              <a:tblPr firstRow="1" bandRow="1">
                <a:tableStyleId>{5940675A-B579-460E-94D1-54222C63F5DA}</a:tableStyleId>
              </a:tblPr>
              <a:tblGrid>
                <a:gridCol w="2284364"/>
                <a:gridCol w="17310074"/>
              </a:tblGrid>
              <a:tr h="87423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特征</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发展历程</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6993092">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启蒙运动(17—18世纪)</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baseline="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baseline="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指导思想:理性主义</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斗争矛头:封建专制制度及宗教思想体系</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内容:理性、民主、自由、平等、科学</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性质:资产阶级反封建的思想解放运动</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5)代表人物及其观点:伏尔泰提倡“天赋人权”,反对君主专制,主张法律面前人人平等;孟德斯鸠反对君主专制,提出“三权分立”学说;卢梭主张社会契约论与人民主权说;康德倡导人权、自由、平等　</a:t>
                      </a:r>
                      <a:endPar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buNone/>
                      </a:pPr>
                      <a:r>
                        <a:rPr lang="en-US" sz="4400" b="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6)历史作用:沉重打击了天主教会和封建统治,解放了思想,发展了人文主义;主张变革社会制度,建立法治社会;为资产阶级建立政权描绘了蓝图</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592681" y="2890049"/>
            <a:ext cx="30181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880324" y="2846497"/>
            <a:ext cx="19788326" cy="6186309"/>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和光环而使其理论中的缺点不致暴露,也不会有多少人去质疑。但真理终有揭晓的一天。</a:t>
            </a: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                                               ——摘编自《</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&lt;</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近代物理学发展史</a:t>
            </a:r>
            <a:r>
              <a:rPr lang="en-US"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&gt;</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读书报告》</a:t>
            </a:r>
            <a:endParaRPr lang="zh-CN" altLang="en-US"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(1)根据材料一、二,概括欧洲近代科技兴起的条件,并结合所学知识说明其影响。</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(2)根据材料二并结合所学知识,说明牛顿受到人们尊敬和膜拜的原因,并以史实说明“真理终有揭晓的一天”。</a:t>
            </a:r>
          </a:p>
        </p:txBody>
      </p:sp>
    </p:spTree>
  </p:cSld>
  <p:clrMapOvr>
    <a:masterClrMapping/>
  </p:clrMapOvr>
  <p:transition>
    <p:pull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2988742"/>
            <a:ext cx="20450272" cy="82089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774995"/>
            <a:ext cx="20162240" cy="9233297"/>
          </a:xfrm>
          <a:prstGeom prst="rect">
            <a:avLst/>
          </a:prstGeom>
        </p:spPr>
        <p:txBody>
          <a:bodyPr wrap="square">
            <a:spAutoFit/>
          </a:bodyPr>
          <a:lstStyle/>
          <a:p>
            <a:pPr>
              <a:lnSpc>
                <a:spcPct val="150000"/>
              </a:lnSpc>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(1)条件:文艺复兴时期工匠和学者的贡献;新航路开辟的需要和推动;中央集权国家的成立及对科学研究的支持;天才科学家的研究和贡献。(任答两点即可)</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影响:推动了人们对世界认识的进步;促进欧洲资本主义的发展和资本主义制度的建立;为欧洲国家进行远洋航行和对外殖民扩张奠定了基础。(任答两点即可)</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(2)原因:牛顿建立经典力学体系,是人类认识自然界的第一次理论大综合,对解释和预见物理现象,具有决定性意义。(言之成理即可)</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说明:20世纪初,爱因斯坦提出相对论,突破了牛顿经典力学中绝对时空观的局限,推动物理学发展到一个新高度。(言之成理即可)</a:t>
            </a: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00524" y="2956936"/>
            <a:ext cx="20450272" cy="9032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44726"/>
            <a:ext cx="20234248" cy="9233297"/>
          </a:xfrm>
          <a:prstGeom prst="rect">
            <a:avLst/>
          </a:prstGeom>
        </p:spPr>
        <p:txBody>
          <a:bodyPr wrap="square">
            <a:spAutoFit/>
          </a:bodyPr>
          <a:lstStyle/>
          <a:p>
            <a:pPr>
              <a:lnSpc>
                <a:spcPct val="150000"/>
              </a:lnSpc>
            </a:pP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问的第一小问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根据材料一“文艺复兴时期工匠地位的提高</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使工匠与学者之间的联系得到加强。他们各自都作出了重要贡献”可得出文艺复兴时期工匠和学者的贡献。根据材料一“地理大发现和海外地区的开辟也促进了科学的发展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商业和工业的发展导致技术上的进步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技术进步转而又促进了科学的发展和受到科学的推动”可得出新航路开辟的需要和推动。根据材料一“航海学校在葡萄牙、西班牙、荷兰和法国相继开办</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天文学由于其明显的实用价值而得到认真的研究”可得出中央集权国家的成立及对科学研究的支持。根据材料二“那时的牛顿</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已经是出版了《自然哲学的数学原理》的牛顿</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已经是发明了微积分的牛顿。那个时候</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他已经成为科学史上神话般的人物”可得出天才科学家的研究和贡献等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第二小问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16734"/>
            <a:ext cx="20234248" cy="8928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44726"/>
            <a:ext cx="20018224" cy="9106339"/>
          </a:xfrm>
          <a:prstGeom prst="rect">
            <a:avLst/>
          </a:prstGeom>
        </p:spPr>
        <p:txBody>
          <a:bodyPr wrap="square">
            <a:spAutoFit/>
          </a:bodyPr>
          <a:lstStyle/>
          <a:p>
            <a:pPr>
              <a:lnSpc>
                <a:spcPct val="150000"/>
              </a:lnSpc>
            </a:pP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根据材料一“学者提供了关于被重新发现的古代、关于中世纪的科学的种种事实、推测及传统做法。地理大发现和海外地区的开辟也促进了科学的发展</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商业和工业的发展导致技术上的进步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技术进步转而又促进了科学的发展和受到科学的推动”可得出推动了人们对世界认识的进步</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然后联系所学可得促进欧洲资本主义的发展和资本主义制度的建立</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为欧洲国家进行远洋航行和对外殖民活动奠定了基础等影响。第</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问的第一小问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根据材料二“那时的牛顿</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已经是出版了《自然哲学的数学原理》的牛顿</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已经是发明了微积分的牛顿。那个时候</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他已经成为科学史上神话般的人物”结合所学可得出牛顿建立经典力学体系</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是人类认识自然界的第一次理论大综合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对解释和预见物理现象</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具有决定性意义</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第二小问</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根据所学作答即可。</a:t>
            </a:r>
            <a:endPar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497099"/>
            <a:ext cx="19788326" cy="2122805"/>
          </a:xfrm>
          <a:prstGeom prst="rect">
            <a:avLst/>
          </a:prstGeom>
        </p:spPr>
        <p:txBody>
          <a:bodyPr wrap="square">
            <a:spAutoFit/>
          </a:bodyPr>
          <a:lstStyle/>
          <a:p>
            <a:pPr>
              <a:lnSpc>
                <a:spcPct val="150000"/>
              </a:lnSpc>
            </a:pPr>
            <a:r>
              <a:rPr 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试练</a:t>
            </a:r>
            <a:r>
              <a:rPr lang="en-US" altLang="zh-CN" sz="44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阅读材料,完成下列要求。</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材料　下面是西方三次科技(工业)革命与同一时期中国社会发展简表。</a:t>
            </a:r>
          </a:p>
        </p:txBody>
      </p:sp>
      <p:grpSp>
        <p:nvGrpSpPr>
          <p:cNvPr id="3" name="组合 15"/>
          <p:cNvGrpSpPr/>
          <p:nvPr/>
        </p:nvGrpSpPr>
        <p:grpSpPr>
          <a:xfrm>
            <a:off x="1955283" y="2846750"/>
            <a:ext cx="3157609" cy="830997"/>
            <a:chOff x="1955283" y="4428902"/>
            <a:chExt cx="3157609" cy="830997"/>
          </a:xfrm>
        </p:grpSpPr>
        <p:pic>
          <p:nvPicPr>
            <p:cNvPr id="13" name="Picture 2"/>
            <p:cNvPicPr>
              <a:picLocks noChangeAspect="1" noChangeArrowheads="1"/>
            </p:cNvPicPr>
            <p:nvPr/>
          </p:nvPicPr>
          <p:blipFill>
            <a:blip r:embed="rId3" cstate="print"/>
            <a:srcRect/>
            <a:stretch>
              <a:fillRect/>
            </a:stretch>
          </p:blipFill>
          <p:spPr bwMode="auto">
            <a:xfrm>
              <a:off x="1955283" y="4483228"/>
              <a:ext cx="3157609" cy="756346"/>
            </a:xfrm>
            <a:prstGeom prst="rect">
              <a:avLst/>
            </a:prstGeom>
            <a:noFill/>
            <a:ln w="9525">
              <a:noFill/>
              <a:miter lim="800000"/>
              <a:headEnd/>
              <a:tailEnd/>
            </a:ln>
            <a:effectLst/>
          </p:spPr>
        </p:pic>
        <p:sp>
          <p:nvSpPr>
            <p:cNvPr id="15" name="TextBox 14"/>
            <p:cNvSpPr txBox="1"/>
            <p:nvPr/>
          </p:nvSpPr>
          <p:spPr>
            <a:xfrm>
              <a:off x="2169598" y="4428902"/>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探究突破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aphicFrame>
        <p:nvGraphicFramePr>
          <p:cNvPr id="4" name="表格 3"/>
          <p:cNvGraphicFramePr/>
          <p:nvPr/>
        </p:nvGraphicFramePr>
        <p:xfrm>
          <a:off x="1955165" y="5668645"/>
          <a:ext cx="19363690" cy="5416961"/>
        </p:xfrm>
        <a:graphic>
          <a:graphicData uri="http://schemas.openxmlformats.org/drawingml/2006/table">
            <a:tbl>
              <a:tblPr firstRow="1" bandRow="1">
                <a:tableStyleId>{5940675A-B579-460E-94D1-54222C63F5DA}</a:tableStyleId>
              </a:tblPr>
              <a:tblGrid>
                <a:gridCol w="8448675"/>
                <a:gridCol w="10915015"/>
              </a:tblGrid>
              <a:tr h="888365">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世界</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中国</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336388">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19世纪40—60年代,英国、法国相继完成工业革命,迫切需要拓展海外市场</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中国出现了“师夷长技以制夷”的思想,洋务运动兴起,民族资本主义产生</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192208">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19世纪末20世纪初,各主要资本主义国家完成第二次工业革命,掀起了瓜分世界的狂潮</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44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实业救国思潮兴起,清政府成为“洋人的朝廷”,康有为、梁启超等人推行戊戌变法,孙中山等人推动辛亥革命爆发</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pic>
        <p:nvPicPr>
          <p:cNvPr id="16" name="12分题.EPS" descr="id:2147498036;FounderCES"/>
          <p:cNvPicPr>
            <a:picLocks noChangeAspect="1"/>
          </p:cNvPicPr>
          <p:nvPr/>
        </p:nvPicPr>
        <p:blipFill>
          <a:blip r:embed="rId4" cstate="print"/>
          <a:stretch>
            <a:fillRect/>
          </a:stretch>
        </p:blipFill>
        <p:spPr>
          <a:xfrm>
            <a:off x="5544940" y="2988742"/>
            <a:ext cx="2246630" cy="6489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9" name="矩形 8"/>
          <p:cNvSpPr/>
          <p:nvPr/>
        </p:nvSpPr>
        <p:spPr>
          <a:xfrm>
            <a:off x="1952079" y="7381230"/>
            <a:ext cx="19788326" cy="2122805"/>
          </a:xfrm>
          <a:prstGeom prst="rect">
            <a:avLst/>
          </a:prstGeom>
        </p:spPr>
        <p:txBody>
          <a:bodyPr wrap="square">
            <a:spAutoFit/>
          </a:bodyPr>
          <a:lstStyle/>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从表中提取相互关联的历史信息,自拟论题,并结合所学知识予以阐述。(要求:写明论题,中外关联,史论结合。)</a:t>
            </a:r>
          </a:p>
        </p:txBody>
      </p:sp>
      <p:graphicFrame>
        <p:nvGraphicFramePr>
          <p:cNvPr id="3" name="表格 2"/>
          <p:cNvGraphicFramePr/>
          <p:nvPr/>
        </p:nvGraphicFramePr>
        <p:xfrm>
          <a:off x="2083841" y="3780830"/>
          <a:ext cx="19446875" cy="3352800"/>
        </p:xfrm>
        <a:graphic>
          <a:graphicData uri="http://schemas.openxmlformats.org/drawingml/2006/table">
            <a:tbl>
              <a:tblPr firstRow="1" bandRow="1">
                <a:tableStyleId>{5940675A-B579-460E-94D1-54222C63F5DA}</a:tableStyleId>
              </a:tblPr>
              <a:tblGrid>
                <a:gridCol w="6470015"/>
                <a:gridCol w="12976860"/>
              </a:tblGrid>
              <a:tr h="670560">
                <a:tc>
                  <a:txBody>
                    <a:bodyPr/>
                    <a:lstStyle/>
                    <a:p>
                      <a:pPr indent="0" algn="ctr">
                        <a:lnSpc>
                          <a:spcPct val="100000"/>
                        </a:lnSpc>
                        <a:buNone/>
                      </a:pPr>
                      <a:r>
                        <a:rPr lang="en-US" sz="4400" b="0" dirty="0" err="1">
                          <a:solidFill>
                            <a:srgbClr val="000000"/>
                          </a:solidFill>
                          <a:latin typeface="微软雅黑" panose="020B0503020204020204" pitchFamily="34" charset="-122"/>
                          <a:ea typeface="微软雅黑" panose="020B0503020204020204" pitchFamily="34" charset="-122"/>
                          <a:cs typeface="方正兰亭黑_GBK" charset="0"/>
                        </a:rPr>
                        <a:t>世界</a:t>
                      </a:r>
                      <a:endParaRPr lang="en-US" altLang="en-US" sz="4400" b="0" dirty="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方正兰亭黑_GBK" charset="0"/>
                        </a:rPr>
                        <a:t>中国</a:t>
                      </a:r>
                      <a:endParaRPr lang="en-US" altLang="en-US" sz="4400" b="0">
                        <a:solidFill>
                          <a:srgbClr val="000000"/>
                        </a:solidFill>
                        <a:latin typeface="微软雅黑" panose="020B0503020204020204" pitchFamily="34" charset="-122"/>
                        <a:ea typeface="微软雅黑" panose="020B0503020204020204" pitchFamily="34" charset="-122"/>
                        <a:cs typeface="方正兰亭黑_GBK" charset="0"/>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r h="2682240">
                <a:tc>
                  <a:txBody>
                    <a:bodyPr/>
                    <a:lstStyle/>
                    <a:p>
                      <a:pPr indent="0">
                        <a:lnSpc>
                          <a:spcPct val="100000"/>
                        </a:lnSpc>
                        <a:buNone/>
                      </a:pPr>
                      <a:r>
                        <a:rPr 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20世纪40—50年代,第三次科技革命开始,时至今日,方兴未艾</a:t>
                      </a:r>
                      <a:endParaRPr lang="en-US" altLang="en-US" sz="4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中国在很多项目中脱颖而出,航天、电子计算机等技术已经走在世界前列;2015年,屠呦呦发现青蒿素治疗疟疾的新疗法,获诺贝尔生理学或医学奖</a:t>
                      </a:r>
                      <a:endParaRPr lang="en-US" altLang="en-US" sz="44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6675" marR="66675" marT="0" marB="0" anchor="ctr">
                    <a:lnL w="12700" cap="flat" cmpd="sng">
                      <a:solidFill>
                        <a:srgbClr val="666666"/>
                      </a:solidFill>
                      <a:prstDash val="solid"/>
                      <a:headEnd type="none" w="med" len="med"/>
                      <a:tailEnd type="none" w="med" len="med"/>
                    </a:lnL>
                    <a:lnR w="12700" cap="flat" cmpd="sng">
                      <a:solidFill>
                        <a:srgbClr val="666666"/>
                      </a:solidFill>
                      <a:prstDash val="solid"/>
                      <a:headEnd type="none" w="med" len="med"/>
                      <a:tailEnd type="none" w="med" len="med"/>
                    </a:lnR>
                    <a:lnT w="12700" cap="flat" cmpd="sng">
                      <a:solidFill>
                        <a:srgbClr val="666666"/>
                      </a:solidFill>
                      <a:prstDash val="solid"/>
                      <a:headEnd type="none" w="med" len="med"/>
                      <a:tailEnd type="none" w="med" len="med"/>
                    </a:lnT>
                    <a:lnB w="12700" cap="flat" cmpd="sng">
                      <a:solidFill>
                        <a:srgbClr val="666666"/>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9678650" y="2700710"/>
            <a:ext cx="3145155" cy="1106805"/>
          </a:xfrm>
          <a:prstGeom prst="rect">
            <a:avLst/>
          </a:prstGeom>
          <a:noFill/>
        </p:spPr>
        <p:txBody>
          <a:bodyPr wrap="square" rtlCol="0">
            <a:spAutoFit/>
          </a:bodyPr>
          <a:lstStyle/>
          <a:p>
            <a:pPr>
              <a:lnSpc>
                <a:spcPct val="150000"/>
              </a:lnSpc>
            </a:pPr>
            <a:r>
              <a:rPr lang="zh-CN" altLang="en-US" sz="4400" dirty="0">
                <a:latin typeface="微软雅黑" panose="020B0503020204020204" pitchFamily="34" charset="-122"/>
                <a:ea typeface="微软雅黑" panose="020B0503020204020204" pitchFamily="34" charset="-122"/>
              </a:rPr>
              <a:t>（续表）</a:t>
            </a:r>
          </a:p>
        </p:txBody>
      </p:sp>
    </p:spTree>
  </p:cSld>
  <p:clrMapOvr>
    <a:masterClrMapping/>
  </p:clrMapOvr>
  <p:transition>
    <p:pull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872532" y="2994218"/>
            <a:ext cx="20306256" cy="8059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2532" y="2829485"/>
            <a:ext cx="20018224" cy="9232265"/>
          </a:xfrm>
          <a:prstGeom prst="rect">
            <a:avLst/>
          </a:prstGeom>
        </p:spPr>
        <p:txBody>
          <a:bodyPr wrap="square">
            <a:spAutoFit/>
          </a:bodyPr>
          <a:lstStyle/>
          <a:p>
            <a:pPr>
              <a:lnSpc>
                <a:spcPct val="150000"/>
              </a:lnSpc>
            </a:pPr>
            <a:r>
              <a:rPr 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论题:科技革命对近现代中国社会产生了巨大影响。</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阐述:前两次工业革命中,西方列强迫切需要开拓海外市场,于是依仗其先进的科技,从政治、经济、军事等方面开始和加强对中国的侵略,使中国逐步沦为半殖民地社会。</a:t>
            </a: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为挽救民族危机,中国人开始探索救亡图存之路,不断向西方学习,逐步走向近代化。在经济方面,洋务企业和民族资本主义产生并得到发展;在思想文化方面,“中体西用”的洋务思想、维新思想、民主革命思想在中国相继产生;在政治方面,戊戌变法和辛亥革命相继开展,是民主政治的实践。</a:t>
            </a:r>
          </a:p>
          <a:p>
            <a:pPr>
              <a:lnSpc>
                <a:spcPct val="150000"/>
              </a:lnSpc>
            </a:pP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944540" y="2916734"/>
            <a:ext cx="20090232" cy="43903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944540" y="2916734"/>
            <a:ext cx="19946216" cy="4154170"/>
          </a:xfrm>
          <a:prstGeom prst="rect">
            <a:avLst/>
          </a:prstGeom>
        </p:spPr>
        <p:txBody>
          <a:bodyPr wrap="square">
            <a:spAutoFit/>
          </a:bodyPr>
          <a:lstStyle/>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新中国成立后尤其是改革开放后,我国积极抓住第三次科技革命的机遇,顺应经济全球化的浪潮,在航天、电子计算机、高铁、移动支付、共享单车和网购等诸多领域取得了杰出成就,大大加速了中国社会主义现代化建设的进程。</a:t>
            </a:r>
            <a:endPar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所以,科技革命对近现代中国社会产生了巨大影响。</a:t>
            </a:r>
            <a:endParaRPr lang="en-US" altLang="zh-CN" sz="4400" dirty="0"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7"/>
          <p:cNvGrpSpPr/>
          <p:nvPr/>
        </p:nvGrpSpPr>
        <p:grpSpPr>
          <a:xfrm>
            <a:off x="1880324" y="1951606"/>
            <a:ext cx="7048992" cy="892552"/>
            <a:chOff x="1880324" y="1951606"/>
            <a:chExt cx="7048992" cy="892552"/>
          </a:xfrm>
        </p:grpSpPr>
        <p:sp>
          <p:nvSpPr>
            <p:cNvPr id="12" name="TextBox 11"/>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主题关联  突破大题</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3"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Tree>
  </p:cSld>
  <p:clrMapOvr>
    <a:masterClrMapping/>
  </p:clrMapOvr>
  <p:transition>
    <p:pull di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324" y="3927629"/>
            <a:ext cx="20442480" cy="9278620"/>
          </a:xfrm>
          <a:prstGeom prst="rect">
            <a:avLst/>
          </a:prstGeom>
        </p:spPr>
        <p:txBody>
          <a:bodyPr wrap="square">
            <a:spAutoFit/>
          </a:bodyPr>
          <a:lstStyle/>
          <a:p>
            <a:pPr algn="ctr">
              <a:lnSpc>
                <a:spcPct val="150000"/>
              </a:lnSpc>
            </a:pPr>
            <a:r>
              <a:rPr lang="zh-CN" altLang="en-US" sz="4600" b="1" dirty="0" smtClean="0">
                <a:solidFill>
                  <a:prstClr val="black">
                    <a:lumMod val="95000"/>
                    <a:lumOff val="5000"/>
                  </a:prstClr>
                </a:solidFill>
                <a:latin typeface="微软雅黑" panose="020B0503020204020204" pitchFamily="34" charset="-122"/>
                <a:ea typeface="微软雅黑" panose="020B0503020204020204" pitchFamily="34" charset="-122"/>
              </a:rPr>
              <a:t>比较说明类开放试题</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[设问类型] </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给出两个(或两个以上)材料(或图片),让考生通过比较,提取信息(或变迁信息,或不同信息等)并加以说明。</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[答案模板] </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(1)如果两个材料(或图片)是不同时期的,重点提取两个材料(或图片)所表示的时间段内的变化,即此时间段内的历史变迁情况,变化可从政治、经济、文化等多角度进行思考。</a:t>
            </a: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srcRect/>
          <a:stretch>
            <a:fillRect/>
          </a:stretch>
        </p:blipFill>
        <p:spPr bwMode="auto">
          <a:xfrm>
            <a:off x="1955283" y="3475116"/>
            <a:ext cx="3157609" cy="756346"/>
          </a:xfrm>
          <a:prstGeom prst="rect">
            <a:avLst/>
          </a:prstGeom>
          <a:noFill/>
          <a:ln w="9525">
            <a:noFill/>
            <a:miter lim="800000"/>
            <a:headEnd/>
            <a:tailEnd/>
          </a:ln>
          <a:effectLst/>
        </p:spPr>
      </p:pic>
      <p:sp>
        <p:nvSpPr>
          <p:cNvPr id="15" name="TextBox 14"/>
          <p:cNvSpPr txBox="1"/>
          <p:nvPr/>
        </p:nvSpPr>
        <p:spPr>
          <a:xfrm>
            <a:off x="2169598" y="3420790"/>
            <a:ext cx="2646878" cy="830997"/>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题型突破</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solidFill>
                <a:prstClr val="black"/>
              </a:solidFill>
            </a:endParaRPr>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教师专用栏目</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3" cstate="print"/>
            <a:srcRect/>
            <a:stretch>
              <a:fillRect/>
            </a:stretch>
          </p:blipFill>
          <p:spPr bwMode="auto">
            <a:xfrm>
              <a:off x="1880324" y="2160556"/>
              <a:ext cx="500062" cy="500062"/>
            </a:xfrm>
            <a:prstGeom prst="rect">
              <a:avLst/>
            </a:prstGeom>
            <a:noFill/>
            <a:ln w="9525">
              <a:noFill/>
              <a:miter lim="800000"/>
              <a:headEnd/>
              <a:tailEnd/>
            </a:ln>
            <a:effectLst/>
          </p:spPr>
        </p:pic>
      </p:grpSp>
      <p:sp>
        <p:nvSpPr>
          <p:cNvPr id="12" name="矩形 11"/>
          <p:cNvSpPr/>
          <p:nvPr/>
        </p:nvSpPr>
        <p:spPr>
          <a:xfrm>
            <a:off x="1880235" y="2922905"/>
            <a:ext cx="19704685" cy="6185535"/>
          </a:xfrm>
          <a:prstGeom prst="rect">
            <a:avLst/>
          </a:prstGeom>
        </p:spPr>
        <p:txBody>
          <a:bodyPr wrap="square">
            <a:spAutoFit/>
          </a:bodyPr>
          <a:lstStyle/>
          <a:p>
            <a:pPr algn="l">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(2)如果两个材料(或图片)是关于不同国家(或地区)的,重点在于提取横向比较信息,即对两个国家(或地区)的不同之处的信息。</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(3)在提取信息时一般提取表层信息,有时也需要提取表层信息所反映出的深层信息。</a:t>
            </a:r>
          </a:p>
          <a:p>
            <a:pPr>
              <a:lnSpc>
                <a:spcPct val="150000"/>
              </a:lnSpc>
            </a:pPr>
            <a:r>
              <a:rPr sz="4400" dirty="0" smtClean="0">
                <a:solidFill>
                  <a:prstClr val="black">
                    <a:lumMod val="95000"/>
                    <a:lumOff val="5000"/>
                  </a:prstClr>
                </a:solidFill>
                <a:latin typeface="微软雅黑" panose="020B0503020204020204" pitchFamily="34" charset="-122"/>
                <a:ea typeface="微软雅黑" panose="020B0503020204020204" pitchFamily="34" charset="-122"/>
              </a:rPr>
              <a:t>(4)进行说明时重点分析现象(或不同、变化)的原因及其反映的趋势。</a:t>
            </a:r>
          </a:p>
          <a:p>
            <a:pPr>
              <a:lnSpc>
                <a:spcPct val="150000"/>
              </a:lnSpc>
            </a:pPr>
            <a:endParaRPr sz="4400" dirty="0" smtClean="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15"/>
          <p:cNvGrpSpPr/>
          <p:nvPr/>
        </p:nvGrpSpPr>
        <p:grpSpPr>
          <a:xfrm>
            <a:off x="1880324" y="1951606"/>
            <a:ext cx="7048992" cy="892552"/>
            <a:chOff x="1880324" y="1951606"/>
            <a:chExt cx="7048992" cy="892552"/>
          </a:xfrm>
        </p:grpSpPr>
        <p:sp>
          <p:nvSpPr>
            <p:cNvPr id="10" name="TextBox 9"/>
            <p:cNvSpPr txBox="1"/>
            <p:nvPr/>
          </p:nvSpPr>
          <p:spPr>
            <a:xfrm>
              <a:off x="2523266" y="1951606"/>
              <a:ext cx="6406050" cy="892552"/>
            </a:xfrm>
            <a:prstGeom prst="rect">
              <a:avLst/>
            </a:prstGeom>
            <a:noFill/>
          </p:spPr>
          <p:txBody>
            <a:bodyPr wrap="square" rtlCol="0">
              <a:spAutoFit/>
            </a:bodyPr>
            <a:lstStyle/>
            <a:p>
              <a:r>
                <a:rPr lang="zh-CN" altLang="en-US" sz="5200" b="1" dirty="0" smtClean="0">
                  <a:solidFill>
                    <a:srgbClr val="D26333"/>
                  </a:solidFill>
                  <a:latin typeface="微软雅黑" panose="020B0503020204020204" pitchFamily="34" charset="-122"/>
                  <a:ea typeface="微软雅黑" panose="020B0503020204020204" pitchFamily="34" charset="-122"/>
                </a:rPr>
                <a:t>考点吃透  稳拿满分</a:t>
              </a:r>
              <a:endParaRPr lang="zh-CN" altLang="en-US" sz="5200" b="1" dirty="0">
                <a:solidFill>
                  <a:srgbClr val="D26333"/>
                </a:solidFill>
                <a:latin typeface="微软雅黑" panose="020B0503020204020204" pitchFamily="34" charset="-122"/>
                <a:ea typeface="微软雅黑" panose="020B0503020204020204" pitchFamily="34" charset="-122"/>
              </a:endParaRPr>
            </a:p>
          </p:txBody>
        </p:sp>
        <p:pic>
          <p:nvPicPr>
            <p:cNvPr id="11" name="Picture 3"/>
            <p:cNvPicPr>
              <a:picLocks noChangeAspect="1" noChangeArrowheads="1"/>
            </p:cNvPicPr>
            <p:nvPr/>
          </p:nvPicPr>
          <p:blipFill>
            <a:blip r:embed="rId2" cstate="print"/>
            <a:srcRect/>
            <a:stretch>
              <a:fillRect/>
            </a:stretch>
          </p:blipFill>
          <p:spPr bwMode="auto">
            <a:xfrm>
              <a:off x="1880324" y="2160556"/>
              <a:ext cx="500062" cy="500062"/>
            </a:xfrm>
            <a:prstGeom prst="rect">
              <a:avLst/>
            </a:prstGeom>
            <a:noFill/>
            <a:ln w="9525">
              <a:noFill/>
              <a:miter lim="800000"/>
              <a:headEnd/>
              <a:tailEnd/>
            </a:ln>
            <a:effectLst/>
          </p:spPr>
        </p:pic>
      </p:grpSp>
      <p:pic>
        <p:nvPicPr>
          <p:cNvPr id="13" name="Picture 2"/>
          <p:cNvPicPr>
            <a:picLocks noChangeAspect="1" noChangeArrowheads="1"/>
          </p:cNvPicPr>
          <p:nvPr/>
        </p:nvPicPr>
        <p:blipFill>
          <a:blip r:embed="rId3" cstate="print"/>
          <a:srcRect/>
          <a:stretch>
            <a:fillRect/>
          </a:stretch>
        </p:blipFill>
        <p:spPr bwMode="auto">
          <a:xfrm>
            <a:off x="1955283" y="3436207"/>
            <a:ext cx="3157609" cy="756346"/>
          </a:xfrm>
          <a:prstGeom prst="rect">
            <a:avLst/>
          </a:prstGeom>
          <a:noFill/>
          <a:ln w="9525">
            <a:noFill/>
            <a:miter lim="800000"/>
            <a:headEnd/>
            <a:tailEnd/>
          </a:ln>
          <a:effectLst/>
        </p:spPr>
      </p:pic>
      <p:sp>
        <p:nvSpPr>
          <p:cNvPr id="15" name="TextBox 14"/>
          <p:cNvSpPr txBox="1"/>
          <p:nvPr/>
        </p:nvSpPr>
        <p:spPr>
          <a:xfrm>
            <a:off x="2169598" y="3381881"/>
            <a:ext cx="2621280" cy="829945"/>
          </a:xfrm>
          <a:prstGeom prst="rect">
            <a:avLst/>
          </a:prstGeom>
          <a:noFill/>
        </p:spPr>
        <p:txBody>
          <a:bodyPr wrap="none" rtlCol="0">
            <a:spAutoFit/>
          </a:bodyPr>
          <a:lstStyle/>
          <a:p>
            <a:r>
              <a:rPr lang="zh-CN" altLang="en-US" sz="4800" dirty="0" smtClean="0">
                <a:solidFill>
                  <a:prstClr val="white"/>
                </a:solidFill>
                <a:latin typeface="微软雅黑" panose="020B0503020204020204" pitchFamily="34" charset="-122"/>
                <a:ea typeface="微软雅黑" panose="020B0503020204020204" pitchFamily="34" charset="-122"/>
              </a:rPr>
              <a:t>深化理解</a:t>
            </a:r>
            <a:endParaRPr lang="zh-CN" altLang="en-US" sz="4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880324" y="4404254"/>
            <a:ext cx="19788326" cy="7200900"/>
          </a:xfrm>
          <a:prstGeom prst="rect">
            <a:avLst/>
          </a:prstGeom>
        </p:spPr>
        <p:txBody>
          <a:bodyPr wrap="square">
            <a:spAutoFit/>
          </a:bodyPr>
          <a:lstStyle/>
          <a:p>
            <a:pPr>
              <a:lnSpc>
                <a:spcPct val="150000"/>
              </a:lnSpc>
            </a:pPr>
            <a:r>
              <a:rPr sz="4600" b="1" dirty="0" smtClean="0">
                <a:solidFill>
                  <a:schemeClr val="tx1">
                    <a:lumMod val="95000"/>
                    <a:lumOff val="5000"/>
                  </a:schemeClr>
                </a:solidFill>
                <a:latin typeface="微软雅黑" panose="020B0503020204020204" pitchFamily="34" charset="-122"/>
                <a:ea typeface="微软雅黑" panose="020B0503020204020204" pitchFamily="34" charset="-122"/>
              </a:rPr>
              <a:t>1.人文精神内涵的丰富与演变</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(1)古希腊先哲的精神觉醒时期:重心是探究人活着的意义是什么。智者学派将人置于世界和社会的中心,强调人的价值和作用;苏格拉底更加注重人的伦理道德和知识的作用。</a:t>
            </a:r>
          </a:p>
          <a:p>
            <a:pPr>
              <a:lnSpc>
                <a:spcPct val="150000"/>
              </a:lnSpc>
            </a:pPr>
            <a:r>
              <a:rPr sz="4400" dirty="0" smtClean="0">
                <a:solidFill>
                  <a:schemeClr val="tx1">
                    <a:lumMod val="95000"/>
                    <a:lumOff val="5000"/>
                  </a:schemeClr>
                </a:solidFill>
                <a:latin typeface="微软雅黑" panose="020B0503020204020204" pitchFamily="34" charset="-122"/>
                <a:ea typeface="微软雅黑" panose="020B0503020204020204" pitchFamily="34" charset="-122"/>
              </a:rPr>
              <a:t>(2)文艺复兴时期:重心是探究人应该过怎样的生活。批判神权统治,鼓吹人性解放和思想自由。</a:t>
            </a:r>
          </a:p>
          <a:p>
            <a:pPr>
              <a:lnSpc>
                <a:spcPct val="150000"/>
              </a:lnSpc>
            </a:pPr>
            <a:endParaRPr sz="44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2839</Words>
  <Application>WPS 演示</Application>
  <PresentationFormat>自定义</PresentationFormat>
  <Paragraphs>502</Paragraphs>
  <Slides>89</Slides>
  <Notes>23</Notes>
  <HiddenSlides>0</HiddenSlides>
  <MMClips>0</MMClips>
  <ScaleCrop>false</ScaleCrop>
  <HeadingPairs>
    <vt:vector size="4" baseType="variant">
      <vt:variant>
        <vt:lpstr>主题</vt:lpstr>
      </vt:variant>
      <vt:variant>
        <vt:i4>1</vt:i4>
      </vt:variant>
      <vt:variant>
        <vt:lpstr>幻灯片标题</vt:lpstr>
      </vt:variant>
      <vt:variant>
        <vt:i4>89</vt:i4>
      </vt:variant>
    </vt:vector>
  </HeadingPairs>
  <TitlesOfParts>
    <vt:vector size="9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2019-02-15T07:00:20Z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