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108"/>
  </p:notesMasterIdLst>
  <p:handoutMasterIdLst>
    <p:handoutMasterId r:id="rId109"/>
  </p:handoutMasterIdLst>
  <p:sldIdLst>
    <p:sldId id="329" r:id="rId3"/>
    <p:sldId id="289" r:id="rId4"/>
    <p:sldId id="651" r:id="rId5"/>
    <p:sldId id="652" r:id="rId6"/>
    <p:sldId id="653" r:id="rId7"/>
    <p:sldId id="654" r:id="rId8"/>
    <p:sldId id="1195" r:id="rId9"/>
    <p:sldId id="660" r:id="rId10"/>
    <p:sldId id="661" r:id="rId11"/>
    <p:sldId id="1196" r:id="rId12"/>
    <p:sldId id="662" r:id="rId13"/>
    <p:sldId id="290" r:id="rId14"/>
    <p:sldId id="663" r:id="rId15"/>
    <p:sldId id="664" r:id="rId16"/>
    <p:sldId id="665" r:id="rId17"/>
    <p:sldId id="667" r:id="rId18"/>
    <p:sldId id="668" r:id="rId19"/>
    <p:sldId id="1197" r:id="rId20"/>
    <p:sldId id="1198" r:id="rId21"/>
    <p:sldId id="683" r:id="rId22"/>
    <p:sldId id="684" r:id="rId23"/>
    <p:sldId id="685" r:id="rId24"/>
    <p:sldId id="686" r:id="rId25"/>
    <p:sldId id="689" r:id="rId26"/>
    <p:sldId id="690" r:id="rId27"/>
    <p:sldId id="1148" r:id="rId28"/>
    <p:sldId id="1149" r:id="rId29"/>
    <p:sldId id="694" r:id="rId30"/>
    <p:sldId id="1199" r:id="rId31"/>
    <p:sldId id="695" r:id="rId32"/>
    <p:sldId id="696" r:id="rId33"/>
    <p:sldId id="697" r:id="rId34"/>
    <p:sldId id="698" r:id="rId35"/>
    <p:sldId id="699" r:id="rId36"/>
    <p:sldId id="1200" r:id="rId37"/>
    <p:sldId id="700" r:id="rId38"/>
    <p:sldId id="702" r:id="rId39"/>
    <p:sldId id="1154" r:id="rId40"/>
    <p:sldId id="1152" r:id="rId41"/>
    <p:sldId id="1153" r:id="rId42"/>
    <p:sldId id="1155" r:id="rId43"/>
    <p:sldId id="1165" r:id="rId44"/>
    <p:sldId id="1157" r:id="rId45"/>
    <p:sldId id="1158" r:id="rId46"/>
    <p:sldId id="1159" r:id="rId47"/>
    <p:sldId id="1201" r:id="rId48"/>
    <p:sldId id="1212" r:id="rId49"/>
    <p:sldId id="1213" r:id="rId50"/>
    <p:sldId id="1202" r:id="rId51"/>
    <p:sldId id="1203" r:id="rId52"/>
    <p:sldId id="1205" r:id="rId53"/>
    <p:sldId id="1206" r:id="rId54"/>
    <p:sldId id="1207" r:id="rId55"/>
    <p:sldId id="1208" r:id="rId56"/>
    <p:sldId id="1209" r:id="rId57"/>
    <p:sldId id="1210" r:id="rId58"/>
    <p:sldId id="1211" r:id="rId59"/>
    <p:sldId id="1215" r:id="rId60"/>
    <p:sldId id="1216" r:id="rId61"/>
    <p:sldId id="1217" r:id="rId62"/>
    <p:sldId id="1218" r:id="rId63"/>
    <p:sldId id="1219" r:id="rId64"/>
    <p:sldId id="1220" r:id="rId65"/>
    <p:sldId id="1221" r:id="rId66"/>
    <p:sldId id="1222" r:id="rId67"/>
    <p:sldId id="1223" r:id="rId68"/>
    <p:sldId id="1224" r:id="rId69"/>
    <p:sldId id="1225" r:id="rId70"/>
    <p:sldId id="1230" r:id="rId71"/>
    <p:sldId id="1231" r:id="rId72"/>
    <p:sldId id="1233" r:id="rId73"/>
    <p:sldId id="1234" r:id="rId74"/>
    <p:sldId id="1235" r:id="rId75"/>
    <p:sldId id="1236" r:id="rId76"/>
    <p:sldId id="1237" r:id="rId77"/>
    <p:sldId id="1238" r:id="rId78"/>
    <p:sldId id="1241" r:id="rId79"/>
    <p:sldId id="1242" r:id="rId80"/>
    <p:sldId id="1243" r:id="rId81"/>
    <p:sldId id="1244" r:id="rId82"/>
    <p:sldId id="737" r:id="rId83"/>
    <p:sldId id="738" r:id="rId84"/>
    <p:sldId id="739" r:id="rId85"/>
    <p:sldId id="740" r:id="rId86"/>
    <p:sldId id="741" r:id="rId87"/>
    <p:sldId id="1166" r:id="rId88"/>
    <p:sldId id="1247" r:id="rId89"/>
    <p:sldId id="1248" r:id="rId90"/>
    <p:sldId id="742" r:id="rId91"/>
    <p:sldId id="744" r:id="rId92"/>
    <p:sldId id="745" r:id="rId93"/>
    <p:sldId id="1249" r:id="rId94"/>
    <p:sldId id="746" r:id="rId95"/>
    <p:sldId id="747" r:id="rId96"/>
    <p:sldId id="750" r:id="rId97"/>
    <p:sldId id="748" r:id="rId98"/>
    <p:sldId id="749" r:id="rId99"/>
    <p:sldId id="1168" r:id="rId100"/>
    <p:sldId id="1169" r:id="rId101"/>
    <p:sldId id="751" r:id="rId102"/>
    <p:sldId id="752" r:id="rId103"/>
    <p:sldId id="753" r:id="rId104"/>
    <p:sldId id="1170" r:id="rId105"/>
    <p:sldId id="827" r:id="rId106"/>
    <p:sldId id="828" r:id="rId107"/>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3028" autoAdjust="0"/>
  </p:normalViewPr>
  <p:slideViewPr>
    <p:cSldViewPr>
      <p:cViewPr>
        <p:scale>
          <a:sx n="33" d="100"/>
          <a:sy n="33" d="100"/>
        </p:scale>
        <p:origin x="-1092" y="-474"/>
      </p:cViewPr>
      <p:guideLst>
        <p:guide orient="horz" pos="4196"/>
        <p:guide pos="7484"/>
      </p:guideLst>
    </p:cSldViewPr>
  </p:slideViewPr>
  <p:notesTextViewPr>
    <p:cViewPr>
      <p:scale>
        <a:sx n="100" d="100"/>
        <a:sy n="100" d="100"/>
      </p:scale>
      <p:origin x="0" y="0"/>
    </p:cViewPr>
  </p:notesTextViewPr>
  <p:sorterViewPr>
    <p:cViewPr>
      <p:scale>
        <a:sx n="90" d="100"/>
        <a:sy n="90" d="100"/>
      </p:scale>
      <p:origin x="0" y="128538"/>
    </p:cViewPr>
  </p:sorterViewPr>
  <p:notesViewPr>
    <p:cSldViewPr>
      <p:cViewPr varScale="1">
        <p:scale>
          <a:sx n="67" d="100"/>
          <a:sy n="67" d="100"/>
        </p:scale>
        <p:origin x="-284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handoutMaster" Target="handoutMasters/handoutMaster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2019/2/15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81.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1"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模块二</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lumMod val="95000"/>
                    <a:lumOff val="5000"/>
                  </a:schemeClr>
                </a:solidFill>
                <a:latin typeface="微软雅黑" panose="020B0503020204020204" pitchFamily="34" charset="-122"/>
                <a:ea typeface="微软雅黑" panose="020B0503020204020204" pitchFamily="34" charset="-122"/>
              </a:rPr>
              <a:t>专题六　西方代议制的确立与社会主义运动的发展</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3139321"/>
            <a:chOff x="8666934" y="9466714"/>
            <a:chExt cx="13930410" cy="3139321"/>
          </a:xfrm>
        </p:grpSpPr>
        <p:sp>
          <p:nvSpPr>
            <p:cNvPr id="13" name="TextBox 12"/>
            <p:cNvSpPr txBox="1"/>
            <p:nvPr/>
          </p:nvSpPr>
          <p:spPr>
            <a:xfrm>
              <a:off x="9024124" y="9466714"/>
              <a:ext cx="13573220" cy="3138170"/>
            </a:xfrm>
            <a:prstGeom prst="rect">
              <a:avLst/>
            </a:prstGeom>
            <a:noFill/>
          </p:spPr>
          <p:txBody>
            <a:bodyPr wrap="square" rtlCol="0">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3" action="ppaction://hlinksldjump"/>
                </a:rPr>
                <a:t>体系构建   宏观把握</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5" action="ppaction://hlinksldjump"/>
                </a:rPr>
                <a:t>主题关联   突破大题</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2</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872532" y="2772718"/>
            <a:ext cx="20090232" cy="7200900"/>
          </a:xfrm>
          <a:prstGeom prst="rect">
            <a:avLst/>
          </a:prstGeom>
          <a:noFill/>
        </p:spPr>
        <p:txBody>
          <a:bodyPr wrap="square" rtlCol="0" anchor="t">
            <a:spAutoFit/>
          </a:bodyPr>
          <a:lstStyle/>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(3)四个趋势</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①延续性:从《大宪章》到《权利法案》,从英国早期内阁的形成到责任制内阁的完善。</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②渐进性:1689年确立议会权力高于王权原则;1721年形成责任制内阁;1832年工业资产阶级分享政治权利;19世纪中期以后选举权逐步扩大,并逐步实现普选。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③创新性:如君主立宪制、责任制内阁、两党制都具有开创性。</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④法制化:英国政治制度的不断变化与法制化进程密切相关。</a:t>
            </a:r>
            <a:endParaRPr lang="zh-CN" altLang="en-US" dirty="0"/>
          </a:p>
        </p:txBody>
      </p:sp>
      <p:grpSp>
        <p:nvGrpSpPr>
          <p:cNvPr id="3"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19806920" cy="85515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3132758"/>
            <a:ext cx="19147476" cy="821690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论题:英、法、美、德民主制度具有多样性。</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阐述:近代英、法、美、德四国先后建立了资产阶级民主制度,但是具体制度各不相同。英国建立的是君主立宪制度,法国最终确立了民主共和制,美国确立了三权分立的共和制,德国则是君主立宪制度。即使都是君主立宪制度,英德也有不同:英国的议会居于权力中心地位,国王逐渐“统而不治”;德国则是皇帝掌握国家最高权力。四国民主制度的不同是由多种因素决定的:四国的资本主义发展程度不同,例如英国资本主义经济发展程度较高,德国较低;各国的阶级力量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3243956"/>
            <a:ext cx="20306256" cy="8313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3060750"/>
            <a:ext cx="20090232" cy="10248960"/>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比不同,例如德国的容克地主力量强大,资产阶级力量较弱;各国的历史传统不同,英国很早就有限制王权的传统,德国则保留了普鲁士的专制主义和军国主义传统,美国是英国的殖民地,没有经历过封建社会。</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总之,英、法、美、德国情不同,这就形成了各具特点的政治制度,呈现出多样性的特点。</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示例二:</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论题:法律在英、法、美、德民主制度的建立、发展中起了重要作用。</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阐述:英国经过资产阶级革命,1689年颁布《权利法案》,确立了君主立制,1701年</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132758"/>
            <a:ext cx="20090232" cy="766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268786"/>
            <a:ext cx="20090232" cy="8217634"/>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的《王位继承法》则发展了君主立宪制。法国通过大革命暴力推翻封建统治,颁布《人权宣言》,随后又经历了激烈的国内政治斗争,于1875年颁布法兰西第三共和国宪法,最终确立了共和政体;美国通过独立战争摆脱英国的殖民统治,建立美利坚合众国,1787年颁布了美利坚合众国宪法,建立民主共和制,后又不断通过宪法修正案巩固和完善了民主制度;德国通过三次王朝战争建立了德意志帝国,颁布了1871年宪法,确立了资产阶级民主政治。</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总之,英、法、美、德国情不同,走上民主政治的道路不同,但法律都在其民主政治</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8215" y="2916734"/>
            <a:ext cx="20084549" cy="4109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77580" y="2863215"/>
            <a:ext cx="20013176" cy="4154170"/>
          </a:xfrm>
          <a:prstGeom prst="rect">
            <a:avLst/>
          </a:prstGeom>
          <a:noFill/>
        </p:spPr>
        <p:txBody>
          <a:bodyPr wrap="square" rtlCol="0" anchor="t">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的确立和完善中起了重要作用,从而保证了政治的稳定与经济的发展。</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根据设问“围绕四国近代历史发展的特点”,即观点与论述必须同时呈现四国的特点,可以得出:英、法、美、德民主制度的多样性;法律在英、法、美、德民主制度的建立、发展中起了重要作用;四国制度具有创新性、民族特色等特征。</a:t>
            </a:r>
            <a:endParaRPr lang="zh-CN" altLang="en-US" dirty="0"/>
          </a:p>
        </p:txBody>
      </p:sp>
      <p:grpSp>
        <p:nvGrpSpPr>
          <p:cNvPr id="3"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4068862"/>
            <a:ext cx="20370472" cy="10293985"/>
          </a:xfrm>
          <a:prstGeom prst="rect">
            <a:avLst/>
          </a:prstGeom>
        </p:spPr>
        <p:txBody>
          <a:bodyPr wrap="square">
            <a:spAutoFit/>
          </a:bodyPr>
          <a:lstStyle/>
          <a:p>
            <a:pPr algn="ctr">
              <a:lnSpc>
                <a:spcPct val="150000"/>
              </a:lnSpc>
            </a:pPr>
            <a:r>
              <a:rPr lang="zh-CN" altLang="en-US" sz="4600" b="1" dirty="0" smtClean="0">
                <a:solidFill>
                  <a:prstClr val="black">
                    <a:lumMod val="95000"/>
                    <a:lumOff val="5000"/>
                  </a:prstClr>
                </a:solidFill>
                <a:latin typeface="微软雅黑" panose="020B0503020204020204" pitchFamily="34" charset="-122"/>
                <a:ea typeface="微软雅黑" panose="020B0503020204020204" pitchFamily="34" charset="-122"/>
              </a:rPr>
              <a:t>信息说明类试题</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[题型解读] 信息说明类试题是高考文综第42题的常见题型,这类题型背景材料短小,但蕴含信息丰富;考生的阅读量小,但思维含量大;命题空间和灵活度大,切入口可大可小。由考生自己提取信息,然后进行说明。</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[解题方法]</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(1)首先,认真审题,分析题目设问要求,找出答题的主旨和切入点。</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(2)其次,仔细观察审阅题目材料,联系题目背景,找出信息,尽量使所提取的信息精练、科学、紧扣材料。</a:t>
            </a: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5" name="TextBox 14"/>
          <p:cNvSpPr txBox="1"/>
          <p:nvPr/>
        </p:nvSpPr>
        <p:spPr>
          <a:xfrm>
            <a:off x="2169598" y="342079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917240"/>
            <a:ext cx="20082440" cy="4154170"/>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(3)最后,进行说明,主要围绕信息反映的实质性内容、特点以及信息出现的背景及影响等方面进行简要说明。</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(4)另外,答题时注意答题格式,做到要点化、段落化、序号化。</a:t>
            </a:r>
          </a:p>
          <a:p>
            <a:pPr>
              <a:lnSpc>
                <a:spcPct val="150000"/>
              </a:lnSpc>
            </a:pPr>
            <a:endParaRPr lang="zh-CN" altLang="en-US"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626"/>
            <a:ext cx="20154448"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在英国乔治一世、乔治二世统治期间,国王不出席内阁会议成为惯例,内阁只需把讨论情况通知国王。1714 年后,国王基本没有否决过议会的议案。这反映了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A.议会监督的对象发生变化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B.国王和议会矛盾渐趋缓和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C.责任制内阁不断完善</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D.君主立宪制在逐步完善</a:t>
            </a: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16734"/>
            <a:ext cx="20306256" cy="65055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20162240"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反映了国王、内阁与议会的关系,故A项错误;根据所学可知,1689年《权利法案》确立了议会至上的原则,国王权力受到限制,故B项错误;责任制内阁于1721年开始逐渐形成,故C项错误;材料“国王不出席内阁会议成为惯例,内阁只需把讨论情况通知国王。1714年后,国王基本没有否决过议会的议案”,反映了英国君主立宪制确立并不断发展的过程,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8"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718"/>
            <a:ext cx="20226456" cy="8216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1841年,保守党第一任领袖罗伯特·皮尔率领保守党获得大选胜利,迫使维多利亚女王同意其组阁,这被后世学者认为是责任制内阁确立的标志。材料说明,当时英国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A.君主立宪政体确立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B.代议制不断完善</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C.政党政治开始形成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D.王权已完全丧失</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3132758"/>
            <a:ext cx="19806920" cy="65062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3200" y="3060750"/>
            <a:ext cx="19939564"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英国君主立宪政体确立的标志是1689年《权利法案》的颁布,故A项错误;责任制内阁的确立进一步削弱了国王的行政权,表明英国代议制不断完善,故B项正确;材料反映的是英国建立了责任制内阁,不能体现政党政治开始形成,故C项错误;英国国王虽然丧失了行政权,但仍然是国家元首、英联邦的象征,责任制内阁的建立不能表明王权完全丧失,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916734"/>
            <a:ext cx="19788326" cy="618553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2.近代化下英国制度创新的意义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(1)政治方面:揭开了欧美资产阶级革命时代的序幕;率先完成了政治制度的近代化,实现了民主和法治,英国由此进入长期稳定发展的时期。</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(2)经济方面:为工业革命首先在英国开展创造了政治前提,并成为英国能够在一个相当长的时间内主导世界市场和世界经济发展的重要因素。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(3)文化方面:推动了思想解放和近代科学的发展。</a:t>
            </a: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718"/>
            <a:ext cx="20082440"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英国责任制内阁确立后的很长一段时期,在大选中获胜的党派组阁,政府官职就由该党成员担任。1850年进行了文官制度改革,规定负责具体行政事务的官员不得参选议员,不能介入党派活动。这种变化说明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A.议会被政党操控阻碍民主政治发展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B.文官制度是英国民主制改革的根本</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C.文官制度改革目的是保证施政措施的连续性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D.责任制内阁不具备分权制衡的特征</a:t>
            </a:r>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16734"/>
            <a:ext cx="20018224" cy="6004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700710"/>
            <a:ext cx="19874208"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结合所学,英国的权力中心在议会,政党通过议会选出执政党促进民主政治发展,故A项错误;英国民主制改革的根本在于其君主立宪政体的确立,故B项错误;由材料“规定负责具体行政事务的官员不得参选议员,不能介入党派活动”可知文官成为政府中不参与党派之争的人,有利于保证政策的稳定性与连续性,故C项正确;责任制内阁具有分权制衡的特征,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72532" y="2836738"/>
            <a:ext cx="20162240" cy="7201972"/>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4     1839年,保守党领袖皮尔应邀组建内阁,但他坚持要求女王的内务人员也换成保守党的人。女王愤然回绝,皮尔也拒不组阁。后来在女王丈夫的调停下,采取折中办法,换掉了宫内的一半侍从,“寝宫危机”才宣告结束。</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这反映了英国</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A.女王权力受到内阁制约</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B.民主政体的日趋完善</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C.践行分权与制衡的原则</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D.国家权力中心的转移</a:t>
            </a:r>
          </a:p>
        </p:txBody>
      </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2988742"/>
            <a:ext cx="19806920" cy="80352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08746"/>
            <a:ext cx="19730192" cy="8216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寝宫危机”真正反映的是议会权力大于王权,故A项错误;“保守党领袖皮尔应邀组建内阁,但他坚持要求女王的内务人员也换成保守党的人。女王愤然回绝,皮尔也拒不组阁。后来在女王丈夫的调停下,采取折中办法,换掉了宫内的一半侍从,‘寝宫危机’才宣告结束”既体现了议会权力比王权大的事实,也体现民主体制内部的协调性,故B项正确;“后来在女王丈夫的调停下,采取折中办法”不属于制衡的内容,故C项错误;英国权力中心转移发生于“光荣革命”后,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6"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07" name="2LLS11.EPS" descr="id:2147496078;FounderCES"/>
          <p:cNvPicPr>
            <a:picLocks noChangeAspect="1"/>
          </p:cNvPicPr>
          <p:nvPr/>
        </p:nvPicPr>
        <p:blipFill>
          <a:blip r:embed="rId3" cstate="print"/>
          <a:stretch>
            <a:fillRect/>
          </a:stretch>
        </p:blipFill>
        <p:spPr>
          <a:xfrm>
            <a:off x="1814195" y="3930015"/>
            <a:ext cx="20134580" cy="603631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
                                        </p:tgtEl>
                                        <p:attrNameLst>
                                          <p:attrName>style.visibility</p:attrName>
                                        </p:attrNameLst>
                                      </p:cBhvr>
                                      <p:to>
                                        <p:strVal val="visible"/>
                                      </p:to>
                                    </p:set>
                                    <p:animEffect transition="in" filter="blinds(horizontal)">
                                      <p:cBhvr>
                                        <p:cTn id="12" dur="500"/>
                                        <p:tgtEl>
                                          <p:spTgt spid="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024484"/>
            <a:ext cx="3157609" cy="756346"/>
          </a:xfrm>
          <a:prstGeom prst="rect">
            <a:avLst/>
          </a:prstGeom>
          <a:noFill/>
          <a:ln w="9525">
            <a:noFill/>
            <a:miter lim="800000"/>
            <a:headEnd/>
            <a:tailEnd/>
          </a:ln>
          <a:effectLst/>
        </p:spPr>
      </p:pic>
      <p:sp>
        <p:nvSpPr>
          <p:cNvPr id="15" name="TextBox 14"/>
          <p:cNvSpPr txBox="1"/>
          <p:nvPr/>
        </p:nvSpPr>
        <p:spPr>
          <a:xfrm>
            <a:off x="2169598" y="3021841"/>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958414" y="3708822"/>
            <a:ext cx="20220374"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　依托历史现象,深刻理解英国君主立宪制确立的过程</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[2016·全国卷Ⅰ] 1702年英国国王威廉三世去世,安妮女王即位。当时议会内部存在两个党派,安妮厌恶占多数席位的辉格党,于是解除了辉格党人的行政要职,代之以托利党人。这说明在当时英国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A.议会无权制约国王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B.君主立宪制尚未完善</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C.内阁制已基本确立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D.《权利法案》遭到破坏</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75305"/>
            <a:ext cx="20306256" cy="81943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7256"/>
            <a:ext cx="20162240" cy="8217634"/>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从材料中“安妮女王</a:t>
            </a:r>
            <a:r>
              <a:rPr lang="en-US" altLang="zh-CN" sz="4400" dirty="0" smtClean="0">
                <a:solidFill>
                  <a:srgbClr val="A50021"/>
                </a:solidFill>
                <a:latin typeface="宋体" panose="02010600030101010101" pitchFamily="2" charset="-122"/>
                <a:cs typeface="Times New Roman" panose="02020603050405020304" pitchFamily="18" charset="0"/>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除了辉格党人的行政要职,代之以托利党人”可知,国王仍然拥有行政大权,仍然能够干涉政务。从深层次上讲,这是因为此时君主立宪制尚未完善,一直到责任制内阁形成,国王才真正无实权,成为虚君,英国君主立宪制才走向完善,故选B项。1702年是在《权利法案》颁布之后,《权利法案》等法律文件规定议会有权制约国王,故A项错误;英国责任制内阁于1721年开始逐渐形成,不符合材料时间限制,故C项错误;《权利法案》颁布后,国王仍然拥有行政大权,安妮女王解除辉格党人的行政要职并没有破坏《权利法案》,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226456" cy="6185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有学者说,英国自1688年“光荣革命”以后,国家“主治者的意志与国民的意志历来所有的差异概被消灭”。这反映出英国	(　　)</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A.国王仍执掌国家最高权力</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B.国民可以直接管理国家事务</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C.代议制民主政治得到发展</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D.以政治妥协调和阶级利益</a:t>
            </a:r>
          </a:p>
        </p:txBody>
      </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060750"/>
            <a:ext cx="19806920" cy="72275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658184" cy="7200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altLang="zh-CN" sz="4400" dirty="0" smtClean="0">
                <a:solidFill>
                  <a:srgbClr val="A50021"/>
                </a:solidFill>
              </a:rPr>
              <a:t>C　</a:t>
            </a:r>
          </a:p>
          <a:p>
            <a:pPr eaLnBrk="1" hangingPunct="1">
              <a:lnSpc>
                <a:spcPct val="150000"/>
              </a:lnSpc>
              <a:buNone/>
            </a:pPr>
            <a:r>
              <a:rPr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 “光荣革命”后英国的国家权力中心已经由国王转移到议会,故A项错误;英国在革命后实行的是资产阶级代议制,国民并不能直接管理国家事务,故B项错误;“主治者”是指议会,它是国民选举出来的代议制机关,代表选民的利益,英国“光荣革命”后实行资产阶级代议制,所以主治者意志与国民意志的差异概被消灭,故C项正确;题干强调的是革命后议会的权力超过了国王,没有反映英国以政治妥协调和阶级利益,故D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235" y="2851879"/>
            <a:ext cx="19817715" cy="6185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1832年,英国进行议会改革,56个衰败选区被废除,30个较小的选区失去一个席位。在伦敦和其他新兴城市,新设了40多个选区。这反映出英国(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A.工业资产阶级掌握了政权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B.长期的腐败问题得以解决</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C.工人阶级获得议会选举权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D.工业革命推动了政治变革</a:t>
            </a:r>
          </a:p>
        </p:txBody>
      </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67812" y="2955116"/>
            <a:ext cx="19806920" cy="70904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44726"/>
            <a:ext cx="19730192" cy="7200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56个衰败选区被废除,30个较小的选区失去一个席位。在伦敦和其他新兴城市,新设了40多个选区”,为英国工业资产阶级掌握政权提供了机会,不能说明其已经掌权,故A项错误;材料反映的不是政治腐败,故B项错误;根据所学可知,1832年议会改革为工业资产阶级分享政治权利打开了大门,没有为工人阶级提供方便,故C项错误;根据所学可知,工业革命后,工业资产阶级兴起,成为社会的重要力量,从而推动了议会改革,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1880324" y="2597556"/>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考点二　美国共和制的确立</a:t>
            </a: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3" cstate="print"/>
          <a:srcRect/>
          <a:stretch>
            <a:fillRect/>
          </a:stretch>
        </p:blipFill>
        <p:spPr bwMode="auto">
          <a:xfrm>
            <a:off x="1955283" y="3658050"/>
            <a:ext cx="3157609" cy="756346"/>
          </a:xfrm>
          <a:prstGeom prst="rect">
            <a:avLst/>
          </a:prstGeom>
          <a:noFill/>
          <a:ln w="9525">
            <a:noFill/>
            <a:miter lim="800000"/>
            <a:headEnd/>
            <a:tailEnd/>
          </a:ln>
          <a:effectLst/>
        </p:spPr>
      </p:pic>
      <p:sp>
        <p:nvSpPr>
          <p:cNvPr id="15" name="TextBox 14"/>
          <p:cNvSpPr txBox="1"/>
          <p:nvPr/>
        </p:nvSpPr>
        <p:spPr>
          <a:xfrm>
            <a:off x="2169598" y="360372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aphicFrame>
        <p:nvGraphicFramePr>
          <p:cNvPr id="5" name="表格 4"/>
          <p:cNvGraphicFramePr/>
          <p:nvPr/>
        </p:nvGraphicFramePr>
        <p:xfrm>
          <a:off x="2385695" y="4577080"/>
          <a:ext cx="19096355" cy="8046720"/>
        </p:xfrm>
        <a:graphic>
          <a:graphicData uri="http://schemas.openxmlformats.org/drawingml/2006/table">
            <a:tbl>
              <a:tblPr firstRow="1" bandRow="1">
                <a:tableStyleId>{5940675A-B579-460E-94D1-54222C63F5DA}</a:tableStyleId>
              </a:tblPr>
              <a:tblGrid>
                <a:gridCol w="3231253"/>
                <a:gridCol w="15865102"/>
              </a:tblGrid>
              <a:tr h="67056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具体表现</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69392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1787年宪法颁布(确立)</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背景:独立后的美国是松散的邦联,影响了国家的主权独立和统一</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内容:美国是联邦制国家,联邦权力高于各州权力</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联邦政府拥有政治、经济、军事和外交大权;各州在不违背宪法的前提下制定地方法律;立法权、司法权和行政权三权分立</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意义:是第一部比较完整的资产阶级成文宪法;突出“分权与制衡”的原则,体现了一定的民主精神</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1168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19世纪后形成两党制(完善)</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特点:民主党、共和党两党对垒,交替执政,其本质都是资产阶级政党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意义:美国两党制在推进美国的政治建设进程中发挥了重要作用</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436207"/>
            <a:ext cx="3157609" cy="756346"/>
          </a:xfrm>
          <a:prstGeom prst="rect">
            <a:avLst/>
          </a:prstGeom>
          <a:noFill/>
          <a:ln w="9525">
            <a:noFill/>
            <a:miter lim="800000"/>
            <a:headEnd/>
            <a:tailEnd/>
          </a:ln>
          <a:effectLst/>
        </p:spPr>
      </p:pic>
      <p:sp>
        <p:nvSpPr>
          <p:cNvPr id="15" name="TextBox 14"/>
          <p:cNvSpPr txBox="1"/>
          <p:nvPr/>
        </p:nvSpPr>
        <p:spPr>
          <a:xfrm>
            <a:off x="2169598" y="3381881"/>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045479"/>
            <a:ext cx="20442480"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1.美国1787年宪法体现的原则与妥协</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(1)原则</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①分权制衡原则:美国政府由立法、行政、司法三个平等、独立的部门组成,三权分立,互相制约。</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②主权在民原则:由人民选举代表管理国家,以代议制为基础;总统和国会议员都由民选产生,实行任期制;1791年颁布宪法修正案,增加了10条内容,其中规定了人民的基本权利。</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80235" y="2952115"/>
            <a:ext cx="20008850" cy="8170545"/>
          </a:xfrm>
          <a:prstGeom prst="rect">
            <a:avLst/>
          </a:prstGeom>
          <a:noFill/>
        </p:spPr>
        <p:txBody>
          <a:bodyPr wrap="square" rtlCol="0" anchor="t">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③联邦制原则:美国国家结构上实行联邦制中央集权原则。联邦政府的权力是各州赋予的,但联邦的地位高于各州的地位,同时各州也有处理本州内部事务的权力。</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④共和制原则:宪法规定所有的公职向人民开放,总统和国会议员都是通过民选产生的;国家和政府应该为公共利益服务,不为个人谋利益。</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(2)妥协</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①在中央与地方的关系上:在加强中央政府权力的同时,允许各州在行政上仍保持一定的独立性。</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a:p>
        </p:txBody>
      </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836420" y="3071495"/>
            <a:ext cx="20029805" cy="4154170"/>
          </a:xfrm>
          <a:prstGeom prst="rect">
            <a:avLst/>
          </a:prstGeom>
          <a:noFill/>
        </p:spPr>
        <p:txBody>
          <a:bodyPr wrap="square" rtlCol="0" anchor="t">
            <a:spAutoFit/>
          </a:bodyPr>
          <a:lstStyle/>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②在大州和小州的利益冲突上:参议员每州两名,满足小州的利益要求;众议员根据各州人口比例选出,照顾了大州的利益。</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③在南北方关系上:这部宪法没有废除南方的奴隶制度,还把5个黑人折合为3个白人来计算南方各州的人口总数,兼顾了南北方的利益,协调了南北方之间的矛盾。</a:t>
            </a:r>
            <a:endParaRPr lang="zh-CN" altLang="en-US"/>
          </a:p>
        </p:txBody>
      </p:sp>
      <p:grpSp>
        <p:nvGrpSpPr>
          <p:cNvPr id="3"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01493"/>
            <a:ext cx="20226456" cy="9232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线索一　西方代议制的确立</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英国1689年《权利法案》颁布以后,逐步确立了议会至上的君主立宪制,形成了责任制内阁。美国独立后,颁布1787年宪法,确立了联邦制、总统制共和制、三权分立制政体。</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线索二　西方代议制的拓展</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18世纪60年代至19世纪70年代,第一次工业革命时期,法国颁布1875年宪法,确立了议会制共和政体;德国颁布1871年帝国宪法,确立了君主立宪政体。</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2988742"/>
            <a:ext cx="19788326" cy="516953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美国1787年宪法规定:未经国会同意,各州“不得对进出口货物征收进口税或间接税”“未经国会同意,不得在和平时期保持军队或战舰。不得与他州或外国缔结协定或盟约”。这些规定体现的原则是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A.联邦制	B.共和制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C.分权制	D.权力制衡</a:t>
            </a:r>
          </a:p>
        </p:txBody>
      </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15791"/>
            <a:ext cx="19946216" cy="54895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132758"/>
            <a:ext cx="19802200" cy="5169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中强调的是中央政府对关税、军事和地方各州的控制,体现的是联邦制原则,故A项正确;共和制指国家元首由选举产生,保证民主,材料未体现,故B项错误;材料体现的是中央的权力,不是分权,故C项错误;材料中体现的是中央政府的权力,未体现权力制衡,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730512" cy="9233297"/>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下述纪律和程序的确立是为了	(　　)</a:t>
            </a:r>
          </a:p>
          <a:p>
            <a:pPr algn="ct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美国1787年制宪会议确立的三条纪律和程序</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endPar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A.营造协商和妥协的辩论环境</a:t>
            </a:r>
          </a:p>
          <a:p>
            <a:pPr algn="l">
              <a:lnSpc>
                <a:spcPct val="150000"/>
              </a:lnSpc>
            </a:pP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B.建立起强大的中央政府</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a:lnSpc>
                <a:spcPct val="150000"/>
              </a:lnSpc>
            </a:pP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C.保证会议如期完成制宪任务</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a:lnSpc>
                <a:spcPct val="150000"/>
              </a:lnSpc>
            </a:pP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D.确保顺利修补邦联条款</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p:nvPr/>
        </p:nvGraphicFramePr>
        <p:xfrm>
          <a:off x="1944540" y="5004966"/>
          <a:ext cx="18930401" cy="2808312"/>
        </p:xfrm>
        <a:graphic>
          <a:graphicData uri="http://schemas.openxmlformats.org/drawingml/2006/table">
            <a:tbl>
              <a:tblPr firstRow="1" bandRow="1">
                <a:tableStyleId>{5940675A-B579-460E-94D1-54222C63F5DA}</a:tableStyleId>
              </a:tblPr>
              <a:tblGrid>
                <a:gridCol w="1260151"/>
                <a:gridCol w="17670250"/>
              </a:tblGrid>
              <a:tr h="1152128">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rPr>
                        <a:t>(</a:t>
                      </a:r>
                      <a:r>
                        <a:rPr lang="en-US" sz="4400" b="0" dirty="0">
                          <a:solidFill>
                            <a:srgbClr val="000000"/>
                          </a:solidFill>
                          <a:latin typeface="微软雅黑" panose="020B0503020204020204" pitchFamily="34" charset="-122"/>
                          <a:ea typeface="微软雅黑" panose="020B0503020204020204" pitchFamily="34" charset="-122"/>
                          <a:cs typeface="NEU-BZ-S92" charset="0"/>
                        </a:rPr>
                        <a:t>1</a:t>
                      </a:r>
                      <a:r>
                        <a:rPr 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会议以闭门方式举行,以保证与会者能畅所欲言</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92088">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a:t>
                      </a:r>
                      <a:r>
                        <a:rPr lang="en-US" sz="4400" b="0">
                          <a:solidFill>
                            <a:srgbClr val="000000"/>
                          </a:solidFill>
                          <a:latin typeface="微软雅黑" panose="020B0503020204020204" pitchFamily="34" charset="-122"/>
                          <a:ea typeface="微软雅黑" panose="020B0503020204020204" pitchFamily="34" charset="-122"/>
                          <a:cs typeface="NEU-BZ-S92" charset="0"/>
                        </a:rPr>
                        <a:t>2</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FZ-S92" charset="0"/>
                        </a:rPr>
                        <a:t>　</a:t>
                      </a: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所有问题的决议必须以州为单位来投票</a:t>
                      </a:r>
                      <a:endParaRPr lang="en-US" altLang="en-US" sz="4400" b="0" dirty="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864096">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a:t>
                      </a:r>
                      <a:r>
                        <a:rPr lang="en-US" sz="4400" b="0">
                          <a:solidFill>
                            <a:srgbClr val="000000"/>
                          </a:solidFill>
                          <a:latin typeface="微软雅黑" panose="020B0503020204020204" pitchFamily="34" charset="-122"/>
                          <a:ea typeface="微软雅黑" panose="020B0503020204020204" pitchFamily="34" charset="-122"/>
                          <a:cs typeface="NEU-BZ-S92" charset="0"/>
                        </a:rPr>
                        <a:t>3</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FZ-S92" charset="0"/>
                        </a:rPr>
                        <a:t>　</a:t>
                      </a: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投票的结果以当时在场的州的总数的大多数的意愿为准</a:t>
                      </a:r>
                      <a:endParaRPr lang="en-US" altLang="en-US" sz="4400" b="0" dirty="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44215"/>
            <a:ext cx="20306256" cy="8241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060750"/>
            <a:ext cx="20090232" cy="8216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保证与会者能畅所欲言”是保证与会者能够自由协商,“以州为单位来投票”并且“以当时在场的州的总数的大多数的意愿为准”,可以为各州达成协议提供一个妥协的程序,故这三条纪律和程序制定的目的应该是为制宪会议营造一个协商和妥协的辩论环境,故A项正确;确立这三条纪律和程序是为了建立起强大的中央政府的说法明显错误,故B项错误;纪律和程序的制定是为了保证会议如期完成制宪任务的说法未体现材料主旨,故C项错误;1787年制宪会议并不是为了修补邦联条款,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2718"/>
            <a:ext cx="20298464" cy="10248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2.英美资产阶级政体的异同及出现差异的原因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相同点:都是资产阶级当政的资本主义国家政体;都实行普选制;都实行立法、行政、司法“三权分立”的制度(只不过分权程度不同而已);都是资本主义国家的政权组织形式;都是建立在生产资料资本主义私有制基础之上,为资产阶级服务的。</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(2)不同点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①君主立宪制是资产阶级与封建势力互相妥协的产物。而民主共和制是资产阶级革命比较彻底的结果。</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②君主立宪制设君主为国家元首,世袭产生,没有任期限制,是终身制。而民主共和制不设君主,国家元首由选举产生,有一定的任期。</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2718"/>
            <a:ext cx="19788326" cy="7200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③ 君主立宪制的国王(或王后)无实权,而民主共和制的国家元首掌握大权。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(3)主要原因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①英:原是君主专制国家,有王权受议会限制的传统;君主立宪制的确立是通过不流血的“光荣革命”达到新旧势力妥协的结果;资本主义发展程度较低。</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②美:没有封建传统的国家,有反专制、追求民主自由的思想传统;受启蒙思想的影响,通过民族独立战争形式创建(开国元勋反对君主制);资本主义发展程度较高。</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71565" y="2916734"/>
            <a:ext cx="20135215" cy="9232265"/>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学者亨廷顿认为:美国是个将都铎式</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地方政府权重,依赖民兵,行政、立法、司法职能混合,国王和议会互相制衡,等</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的政治制度和大众参与融于一个政治制度之中的国家;而在欧洲,权威的合理化和机构的分离却明显地先于政治参与的扩大</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该学者意作表明</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A.美国现代政治制度深受英国的影响</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B.欧美的政治制度是两条不同的发展道路</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C.美国的政治制度优于欧洲国家</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D.现代欧洲国家政体更能体现民权</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01677"/>
            <a:ext cx="20306256" cy="6439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3132758"/>
            <a:ext cx="19802200"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题干强调的是美国政体与欧洲政体的不同,非两者之间的联系,故A项错误;题干反映的是美国政治制度与欧洲政治制度的不同,故B项正确;题干没有比较美国政体与欧洲政体优劣之处,且它们都是资产阶级代议制,适应各自的国情,不存在优劣之分,故C项错误;由题干中“在欧洲,权威的合理化和机构的分离却明显地先于政治参与的扩大”,推知欧洲政治制度强调精英式民主,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72072"/>
            <a:ext cx="3157609" cy="756346"/>
          </a:xfrm>
          <a:prstGeom prst="rect">
            <a:avLst/>
          </a:prstGeom>
          <a:noFill/>
          <a:ln w="9525">
            <a:noFill/>
            <a:miter lim="800000"/>
            <a:headEnd/>
            <a:tailEnd/>
          </a:ln>
          <a:effectLst/>
        </p:spPr>
      </p:pic>
      <p:sp>
        <p:nvSpPr>
          <p:cNvPr id="15" name="TextBox 14"/>
          <p:cNvSpPr txBox="1"/>
          <p:nvPr/>
        </p:nvSpPr>
        <p:spPr>
          <a:xfrm>
            <a:off x="2169598" y="291774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567842"/>
            <a:ext cx="19788326"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结合史实,考查美国共和制的权力结构</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[2017·全国卷Ⅱ] 1800年,美国总统、联邦党人亚当斯要求政见不同的内阁成员皮克林辞职,遭到皮克林拒绝,于是亚当斯将其免职。皮克林因此成为美国历史上第一位被总统免职的内阁成员。亚当斯此举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A.加强了联邦政府的行政权力</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B.体现了总统与内阁之间权限不明</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C.行使了宪法赋予总统的职权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D.反映了联邦党与其他党派的斗争</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244215"/>
            <a:ext cx="20234248" cy="7465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2532" y="3132758"/>
            <a:ext cx="20108545" cy="7200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本题以美国总统亚当斯罢免内阁成员为切入点,旨在考查学生核心素养之史料实证、历史理解能力</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依据美国宪法的规定,总统作为政府首脑有权任免内阁成员,故亚当斯免去皮克林的内阁职务,是在行使宪法赋予总统的职权,故C项正确</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此题未涉及联邦政府与各州的关系问题,故A项表述与题干材料无关,排除;亚当斯此举正是在行使宪法赋予总统的权力,故B项中所说“总统与内阁之间权限不明”是错误的,排除;D项中所说的党派矛盾在题干中没有体现,故排除。</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298464" cy="4154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线索三　社会主义从空想到科学、从理论到实践</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1848年《共产党宣言》的发表标志着马克思主义的诞生,国际工人运动有了科学理论指导。巴黎公社是无产阶级建立政权的第一次伟大尝试,但昙花一现。十月革命一举成功,建立了世界上第一个社会主义国家,社会主义最终变为现实。</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4" y="2916734"/>
            <a:ext cx="20082529" cy="8216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按照美国宪法,法案在完成参、众两院的立法程序后,必须经总统签字才能生效,而总统则有权否决法案,或在规定的十天期限内不签字</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。如果总统否决或不签字,国会需要再对法案投票,如果有三分之二议员投赞成票,总统的否决可被推翻,法案自动成为法律,这样的运作程序表明	(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A.国会对总统行政权形成有力的制衡</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B.国会的立法权受到总统的有力限制</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C.国会在立法实践中起最终决定作用</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D.参、众两院协调一致是立法的关键</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44215"/>
            <a:ext cx="20234248" cy="70218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3064510"/>
            <a:ext cx="20160615" cy="7200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材料论述的是总统对国会立法的制衡,故A项错误;根据材料“法案在完成参、众两院的立法程序后,必须经总统签字才能生效</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总统否决或不签字,国会需要再对法案投票,如果有三分之二议员投赞成票,总统的否决可被推翻”可知,享有立法权的国会,受到有行政权的总统的制约,故B项正确;材料的主旨是体现美国的分权制衡,故C项错误;材料反映的是总统与国会的制衡关系,不强调参、众两院协调一致,故D项错误。</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72532" y="2844726"/>
            <a:ext cx="20306256"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创设新情境,考查对美国联邦制共和制的理解</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[2018·海南卷] 1874年美国选举之后,民主党控制了众议院,立即开始搜集关于执政的共和党腐败的资料,总统格兰特的许多内阁成员因此被迫辞职。由此可知,当时美国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A.总统享有的权力受到限制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B.两党秉持不同阶级立场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C.国会开始成为权力的中心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D.两党制体现了制衡原则</a:t>
            </a:r>
          </a:p>
        </p:txBody>
      </p:sp>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88251" y="3244215"/>
            <a:ext cx="19930497" cy="6329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3059430"/>
            <a:ext cx="20132040" cy="6185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材料中在野党因控制众议院“立即开始搜集关于执政的共和党腐败的资料”,使许多内阁成员因为腐败而被迫辞职</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这说明当时美国民主党利用众议院制衡共和党,两党相互制衡,但与总统享有的权力受到限制无关,故A项错误、D项正确</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。美国的两党都是资产阶级政党,秉持相同的阶级立场,故B项错误;当时美国实行三权分立原则,国会只是立法权的中心,不是行政权和司法权的中心,故C项错误。</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2533" y="2811145"/>
            <a:ext cx="20162240"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1786年,美国国会建议,国会将有权控制国内外贸易,自行规定并征收税款,惩罚不缴欠款的州。</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各州必须向国会选派议员,对公然反抗国会管辖的州可以使用武力以外的所有强制手段</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这表明美国</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A.意识到邦联制的弊端</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B.不断完善联邦制政体</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C.改变了中央的软弱无力</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D.确立了三权分立的原则</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3244215"/>
            <a:ext cx="20162240" cy="6178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3237230"/>
            <a:ext cx="20083164" cy="6185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美国独立后实行松散的邦联制,国家无权征税,也不掌握军队,各州的权力很大</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1786年美国还没制定宪法,仍实行邦联制,材料反映当时美国已经意识到邦联制的弊端,故A项正确;联邦制是在1787年宪法中确立的,故B项错误;美国改变了中央的软弱无力也是在1787年宪法颁布后,故C项错误;1787年宪法确立了三权分立的原则,故D项错误。</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1880324" y="2597556"/>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考点三　资产阶级代议制在欧洲大陆的拓展</a:t>
            </a: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3" cstate="print"/>
          <a:srcRect/>
          <a:stretch>
            <a:fillRect/>
          </a:stretch>
        </p:blipFill>
        <p:spPr bwMode="auto">
          <a:xfrm>
            <a:off x="1955283" y="3658050"/>
            <a:ext cx="3157609" cy="756346"/>
          </a:xfrm>
          <a:prstGeom prst="rect">
            <a:avLst/>
          </a:prstGeom>
          <a:noFill/>
          <a:ln w="9525">
            <a:noFill/>
            <a:miter lim="800000"/>
            <a:headEnd/>
            <a:tailEnd/>
          </a:ln>
          <a:effectLst/>
        </p:spPr>
      </p:pic>
      <p:sp>
        <p:nvSpPr>
          <p:cNvPr id="15" name="TextBox 14"/>
          <p:cNvSpPr txBox="1"/>
          <p:nvPr/>
        </p:nvSpPr>
        <p:spPr>
          <a:xfrm>
            <a:off x="2169598" y="360372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901825" y="4389755"/>
            <a:ext cx="11228070" cy="1029064"/>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法国共和制的确立</a:t>
            </a:r>
            <a:endParaRPr lang="zh-CN" altLang="en-US" sz="4600" b="1"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p:nvPr/>
        </p:nvGraphicFramePr>
        <p:xfrm>
          <a:off x="2239010" y="5711825"/>
          <a:ext cx="19429730" cy="3829645"/>
        </p:xfrm>
        <a:graphic>
          <a:graphicData uri="http://schemas.openxmlformats.org/drawingml/2006/table">
            <a:tbl>
              <a:tblPr firstRow="1" bandRow="1">
                <a:tableStyleId>{5940675A-B579-460E-94D1-54222C63F5DA}</a:tableStyleId>
              </a:tblPr>
              <a:tblGrid>
                <a:gridCol w="4098018"/>
                <a:gridCol w="15331712"/>
              </a:tblGrid>
              <a:tr h="765929">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具体表现</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063716">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法国共和制的确立过程(1789—1875年)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法国大革命后,君主制与共和制的斗争反反复复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。1870年普法战争失败后,法兰西第三共和国成立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2)1875年,国民议会以一票的微弱优势通过了法兰西第三共和国宪法,从法律上正式确立了共和政体</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linds(horizontal)">
                                      <p:cBhvr>
                                        <p:cTn id="18" dur="500"/>
                                        <p:tgtEl>
                                          <p:spTgt spid="100"/>
                                        </p:tgtEl>
                                      </p:cBhvr>
                                    </p:animEffect>
                                  </p:childTnLst>
                                </p:cTn>
                              </p:par>
                            </p:childTnLst>
                          </p:cTn>
                        </p:par>
                        <p:par>
                          <p:cTn id="19" fill="hold">
                            <p:stCondLst>
                              <p:cond delay="500"/>
                            </p:stCondLst>
                            <p:childTnLst>
                              <p:par>
                                <p:cTn id="20" presetID="3" presetClass="entr" presetSubtype="1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00"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p:nvPr/>
        </p:nvGraphicFramePr>
        <p:xfrm>
          <a:off x="2121535" y="4068862"/>
          <a:ext cx="19429730" cy="3600400"/>
        </p:xfrm>
        <a:graphic>
          <a:graphicData uri="http://schemas.openxmlformats.org/drawingml/2006/table">
            <a:tbl>
              <a:tblPr firstRow="1" bandRow="1">
                <a:tableStyleId>{5940675A-B579-460E-94D1-54222C63F5DA}</a:tableStyleId>
              </a:tblPr>
              <a:tblGrid>
                <a:gridCol w="3423405"/>
                <a:gridCol w="16006325"/>
              </a:tblGrid>
              <a:tr h="360040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法兰西第三共和国宪法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(1875年)</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(1)内容:行政权归总统,总统是国家元首和军队最高统帅,由议会选出;经众议院同意有权任命内阁,经参议院同意有权解散众议院;立法权归参议院和众议院组成的议会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意义:资产阶级共和政体的确立和巩固为法国资本主义的进一步发展奠定了基础</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9382740" y="3106073"/>
            <a:ext cx="214566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7695" y="2772718"/>
            <a:ext cx="12041505" cy="1029064"/>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德意志帝国君主立宪制的确立</a:t>
            </a:r>
            <a:endParaRPr lang="zh-CN" altLang="en-US" sz="4600" b="1"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nvGraphicFramePr>
        <p:xfrm>
          <a:off x="1970405" y="3924846"/>
          <a:ext cx="19822160" cy="8235975"/>
        </p:xfrm>
        <a:graphic>
          <a:graphicData uri="http://schemas.openxmlformats.org/drawingml/2006/table">
            <a:tbl>
              <a:tblPr firstRow="1" bandRow="1">
                <a:tableStyleId>{5940675A-B579-460E-94D1-54222C63F5DA}</a:tableStyleId>
              </a:tblPr>
              <a:tblGrid>
                <a:gridCol w="2854455"/>
                <a:gridCol w="16967705"/>
              </a:tblGrid>
              <a:tr h="859815">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具体表现</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8224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德国统一(19世纪六七十年代)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(1)背景:19世纪中期,德意志四分五裂的政治状态,阻碍了资本主义的发展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过程:在俾斯麦的领导下,普鲁士通过三次王朝战争,完成了德国的统一</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意义:结束了德意志政治上四分五裂的状态;推动了德意志资本主义经济的发展;改变了欧洲传统的政治格局</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35280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德意志帝国宪法颁布(1871年)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(1)概述:皇帝掌握国家大权,是国家元首和军队统帅;宰相主持内阁工作,由皇帝任命,只对皇帝负责;议会是立法机构,由联邦议会和帝国议会组成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意义:德意志确立了君主立宪制政体;普鲁士的专制传统带到了统一后的德意志,造成了德国资产阶级民主改革的保守和不彻底</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04766"/>
            <a:ext cx="3157609" cy="756346"/>
          </a:xfrm>
          <a:prstGeom prst="rect">
            <a:avLst/>
          </a:prstGeom>
          <a:noFill/>
          <a:ln w="9525">
            <a:noFill/>
            <a:miter lim="800000"/>
            <a:headEnd/>
            <a:tailEnd/>
          </a:ln>
          <a:effectLst/>
        </p:spPr>
      </p:pic>
      <p:sp>
        <p:nvSpPr>
          <p:cNvPr id="15" name="TextBox 14"/>
          <p:cNvSpPr txBox="1"/>
          <p:nvPr/>
        </p:nvSpPr>
        <p:spPr>
          <a:xfrm>
            <a:off x="2169598" y="3132758"/>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045479"/>
            <a:ext cx="19788326"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1.法国共和制艰难确立的原因及特点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(1)原因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①小农经济长期大量存在,是君主制长期存在的经济基础。</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②法国是典型的封建君主专制国家,主张君主专制的传统势力较为强大。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③资本主义发展相对薄弱,资产阶级力量弱小。</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375600"/>
            <a:ext cx="3157609" cy="756346"/>
          </a:xfrm>
          <a:prstGeom prst="rect">
            <a:avLst/>
          </a:prstGeom>
          <a:noFill/>
          <a:ln w="9525">
            <a:noFill/>
            <a:miter lim="800000"/>
            <a:headEnd/>
            <a:tailEnd/>
          </a:ln>
          <a:effectLst/>
        </p:spPr>
      </p:pic>
      <p:sp>
        <p:nvSpPr>
          <p:cNvPr id="15" name="TextBox 14"/>
          <p:cNvSpPr txBox="1"/>
          <p:nvPr/>
        </p:nvSpPr>
        <p:spPr>
          <a:xfrm>
            <a:off x="2169598" y="432127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5633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考点一　英国君主立宪制的确立</a:t>
            </a:r>
          </a:p>
        </p:txBody>
      </p:sp>
      <p:graphicFrame>
        <p:nvGraphicFramePr>
          <p:cNvPr id="4" name="表格 3"/>
          <p:cNvGraphicFramePr/>
          <p:nvPr/>
        </p:nvGraphicFramePr>
        <p:xfrm>
          <a:off x="2160564" y="5365006"/>
          <a:ext cx="19946216" cy="7040880"/>
        </p:xfrm>
        <a:graphic>
          <a:graphicData uri="http://schemas.openxmlformats.org/drawingml/2006/table">
            <a:tbl>
              <a:tblPr firstRow="1" bandRow="1">
                <a:tableStyleId>{5940675A-B579-460E-94D1-54222C63F5DA}</a:tableStyleId>
              </a:tblPr>
              <a:tblGrid>
                <a:gridCol w="4471927"/>
                <a:gridCol w="15474289"/>
              </a:tblGrid>
              <a:tr h="864096">
                <a:tc>
                  <a:txBody>
                    <a:bodyPr/>
                    <a:lstStyle/>
                    <a:p>
                      <a:pPr indent="0" algn="ctr">
                        <a:lnSpc>
                          <a:spcPct val="15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具体表现</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040560">
                <a:tc>
                  <a:txBody>
                    <a:bodyPr/>
                    <a:lstStyle/>
                    <a:p>
                      <a:pPr indent="0">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1688年“光荣革命”(君主立宪制确立的政治前提)</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背景:英国资本主义发展;国王詹姆士一世和查理一世厉行专制;资产阶级和新贵族的利益受到侵犯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内容:英国议会邀请詹姆士二世的女儿玛丽和她的丈夫荷兰执政威廉承袭英国王位,共同统治英国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意义:英国资产阶级确立了统治地位;有利于英国资本主义的发展,为英国工业革命的开展奠定了基础</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80235" y="2952115"/>
            <a:ext cx="20008850" cy="5123180"/>
          </a:xfrm>
          <a:prstGeom prst="rect">
            <a:avLst/>
          </a:prstGeom>
          <a:noFill/>
        </p:spPr>
        <p:txBody>
          <a:bodyPr wrap="square" rtlCol="0" anchor="t">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(2)特点</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①法国共和政体历经曲折和反复最终确立,是一种不太完善的代议制。</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②铲除专制主义,实现政治民主化,以法治取代人治,以民主取代专制是法国共和政体的基本特征。</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a:p>
        </p:txBody>
      </p: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3060750"/>
            <a:ext cx="20004350"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1792年4月反法战争开始后,法军节节败退,法国人民紧急行动起来。各地纷纷成立义勇军,开赴前线。8月10日,巴黎人民再次起义,推翻了君主政体。9月2日,法国军队在凡尔登附近两次打退普鲁士军队的进攻,最终把敌人赶出法国领土,法国革命得救了。材料旨在强调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A.法国最终确立了共和政体</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B.人民群众推动了革命进程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C.法国消除了君主复辟危险</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D.外国武装干涉势力的强大</a:t>
            </a:r>
          </a:p>
        </p:txBody>
      </p:sp>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67812" y="2948111"/>
            <a:ext cx="20454992" cy="8177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16734"/>
            <a:ext cx="20234248" cy="8216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根据所学可知,法国共和政体的确立过程异常曲折,共和制的最终确立是在1875年法兰西第三共和国宪法颁布后,故A项错误;材料“法国人民紧急行动起来</a:t>
            </a:r>
            <a:r>
              <a:rPr lang="en-US" altLang="zh-CN" sz="4400" dirty="0" smtClean="0">
                <a:solidFill>
                  <a:srgbClr val="A50021"/>
                </a:solidFill>
                <a:latin typeface="宋体" panose="02010600030101010101" pitchFamily="2" charset="-122"/>
                <a:cs typeface="Times New Roman" panose="02020603050405020304" pitchFamily="18" charset="0"/>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巴黎人民再次起义”体现了每次法国革命遇到危机,人民群众都站出来推动革命的进程,故B项正确;根据所学可知即便是法兰西第三共和国宪法颁布后,君主仍然有复辟的可能,直到共和派掌握了关键职务,才消除了君主复辟的危险,故C项错误;材料中突出反映的是人民群众对革命的推动,没有涉及外国武装干涉势力的强大,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235" y="2916734"/>
            <a:ext cx="20307935" cy="618553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法国1875年宪法赋予总统的权力在1879年发生了变化,格雷维总统明确了政府对议会负责的原则,议会则由全体男性公民普选产生。这一规定说明(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A.法国确立了资产阶级共和政体</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B.法国成为资本主义代议制国家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C.议会开始成为法国权力的中心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D.法国实现了三权分立政治体制</a:t>
            </a:r>
          </a:p>
        </p:txBody>
      </p:sp>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3060750"/>
            <a:ext cx="20166960" cy="73448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3200" y="2988742"/>
            <a:ext cx="19939564" cy="7200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根据所学可知标志法国确立资产阶级共和政体的是1875年宪法,并非是1879年的“变化”,故A项错误;根据所学可知标志着法国最终成为资本主义代议制国家的事件也是1875年宪法的颁布,并非1879年的“变化”,故B项错误;材料“总统明确了政府对议会负责的原则,议会则由全体男性公民普选产生”体现了政府对议会负责,议会开始成为法国权力的中心,故C项正确;根据所学可知法国是议会制民主共和制,并非典型的三权分立政治体制,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916734"/>
            <a:ext cx="19788326"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2.近代德意志帝国政治的特点及成因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(1)特点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①德国的议会权力很小,帝国议会甚至不能自行通过任何一项对政府不利的法案,体现了浓厚的专制主义和军国主义色彩。</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②德意志帝国是披着议会外衣的半专制国家,在这个国家里,普鲁士贵族居于统治地位,资产阶级在政治上处于从属地位。</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916634"/>
            <a:ext cx="19788326" cy="7200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(2)原因</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①德国是容克地主阶级通过王朝战争实现统一的,统一后,保留了浓厚的军国主义传统和专制残余。</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②资产阶级与工人阶级力量不够强大,因此德国的民主制度具有先天不足的缺陷。资产阶级不敢也不愿行使对皇权的制约与监督权,在涉及国家发展的一些重大方针问题上经常“缺位”,使得民主制度徒有其表。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47035"/>
            <a:ext cx="20135215"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1871年《德意志帝国宪法》第三十二条规定:“</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帝国议会议员,就其议员职位而论,不得领取任何薪俸或报酬</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这反映了德意志帝国</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A.议员素质较低,议会无实权的事实</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B.民主政治制度得以建立的社会特征</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C.经济发展水平低,资产阶级力量弱小</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D.军国主义、专制主义的传统仍然浓厚</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244215"/>
            <a:ext cx="19806920" cy="42665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923415" y="3050540"/>
            <a:ext cx="19685000" cy="4154170"/>
          </a:xfrm>
          <a:prstGeom prst="rect">
            <a:avLst/>
          </a:prstGeom>
          <a:noFill/>
          <a:ln w="9525">
            <a:noFill/>
          </a:ln>
        </p:spPr>
        <p:txBody>
          <a:bodyPr wrap="square">
            <a:spAutoFit/>
          </a:bodyPr>
          <a:lstStyle/>
          <a:p>
            <a:pPr marL="0" indent="0">
              <a:lnSpc>
                <a:spcPct val="150000"/>
              </a:lnSpc>
            </a:pPr>
            <a:r>
              <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材料中德意志帝国的帝国议会议员“不得领取任何薪俸或报酬”</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这与议员素质、经济发展水平和专制主义制度无关</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体现了德意志确立的资产阶级代议制的特点</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故直接排除</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三项</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答案为</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a:t>
            </a:r>
            <a:endPar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47035"/>
            <a:ext cx="20135215" cy="9232265"/>
          </a:xfrm>
          <a:prstGeom prst="rect">
            <a:avLst/>
          </a:prstGeom>
          <a:noFill/>
          <a:ln w="9525">
            <a:noFill/>
          </a:ln>
        </p:spPr>
        <p:txBody>
          <a:bodyPr wrap="square">
            <a:spAutoFit/>
          </a:bodyPr>
          <a:lstStyle/>
          <a:p>
            <a:pPr marL="0" indent="0">
              <a:lnSpc>
                <a:spcPct val="150000"/>
              </a:lnSpc>
            </a:pP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1871年《德意志帝国宪法》规定,联邦议会拥有广泛的立法权,官吏任命权、条约缔结权和国家防卫权,是帝国事务运转的总枢纽;帝国议会按普遍、秘密、直选的方法产生,不拥有任何行政监督权,任何法案都必须经过联邦议会和皇帝的批准才能生效。这说明	(　　)</a:t>
            </a:r>
          </a:p>
          <a:p>
            <a:pPr marL="0" indent="0">
              <a:lnSpc>
                <a:spcPct val="150000"/>
              </a:lnSpc>
            </a:pP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A.议会立法权的不完善</a:t>
            </a:r>
          </a:p>
          <a:p>
            <a:pPr marL="0" indent="0">
              <a:lnSpc>
                <a:spcPct val="150000"/>
              </a:lnSpc>
            </a:pP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B.议会是国家统一的象征</a:t>
            </a:r>
          </a:p>
          <a:p>
            <a:pPr marL="0" indent="0">
              <a:lnSpc>
                <a:spcPct val="150000"/>
              </a:lnSpc>
            </a:pP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C.联邦议会权力高于帝国议会</a:t>
            </a:r>
          </a:p>
          <a:p>
            <a:pPr marL="0" indent="0">
              <a:lnSpc>
                <a:spcPct val="150000"/>
              </a:lnSpc>
            </a:pP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D.帝国政治的专制主义特征</a:t>
            </a:r>
          </a:p>
          <a:p>
            <a:pPr marL="0" indent="0">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971002" y="2988742"/>
            <a:ext cx="350393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1996836" y="3965138"/>
          <a:ext cx="20109944" cy="4568220"/>
        </p:xfrm>
        <a:graphic>
          <a:graphicData uri="http://schemas.openxmlformats.org/drawingml/2006/table">
            <a:tbl>
              <a:tblPr firstRow="1" bandRow="1">
                <a:tableStyleId>{5940675A-B579-460E-94D1-54222C63F5DA}</a:tableStyleId>
              </a:tblPr>
              <a:tblGrid>
                <a:gridCol w="5506654"/>
                <a:gridCol w="14603290"/>
              </a:tblGrid>
              <a:tr h="1134053">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具体表现</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434167">
                <a:tc>
                  <a:txBody>
                    <a:bodyPr/>
                    <a:lstStyle/>
                    <a:p>
                      <a:pPr indent="0" algn="l">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1689年《权利法案》(立法权由国王向议会转移)</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l">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光荣革命”后,议会的权力大增</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内容:以明确的法律条文,限制国王的权力,保证议会的立法权、财政权等权力</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意义:议会的权力日益超过国王的权力,国王逐渐处于“统而不治”的地位,英国的君主立宪制确立起来</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244215"/>
            <a:ext cx="19806920" cy="5991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923415" y="3050540"/>
            <a:ext cx="19685000" cy="6185535"/>
          </a:xfrm>
          <a:prstGeom prst="rect">
            <a:avLst/>
          </a:prstGeom>
          <a:noFill/>
          <a:ln w="9525">
            <a:noFill/>
          </a:ln>
        </p:spPr>
        <p:txBody>
          <a:bodyPr wrap="square">
            <a:spAutoFit/>
          </a:bodyPr>
          <a:lstStyle/>
          <a:p>
            <a:pPr marL="0" indent="0">
              <a:lnSpc>
                <a:spcPct val="150000"/>
              </a:lnSpc>
            </a:pPr>
            <a:r>
              <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　</a:t>
            </a:r>
          </a:p>
          <a:p>
            <a:pPr marL="0" indent="0">
              <a:lnSpc>
                <a:spcPct val="150000"/>
              </a:lnSpc>
            </a:pPr>
            <a:r>
              <a:rPr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 帝国议会由成年男子选举产生,但作用很小,与材料中“不拥有任何行政监督权”“任何法案都必须经过联邦议会和皇帝的批准才能生效”相符,故A项正确;普鲁士通过三次王朝战争,完成了德国的统一大业,1871年初德意志帝国建立,故B项错误;C项只是表象,不能从本质上说明问题,故C项错误;德意志帝国专制主义特征直接表现在皇帝掌握国家大权,与材料中“议会”不符,故D项错误。</a:t>
            </a: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59092"/>
            <a:ext cx="3157609" cy="756346"/>
          </a:xfrm>
          <a:prstGeom prst="rect">
            <a:avLst/>
          </a:prstGeom>
          <a:noFill/>
          <a:ln w="9525">
            <a:noFill/>
            <a:miter lim="800000"/>
            <a:headEnd/>
            <a:tailEnd/>
          </a:ln>
          <a:effectLst/>
        </p:spPr>
      </p:pic>
      <p:sp>
        <p:nvSpPr>
          <p:cNvPr id="15" name="TextBox 14"/>
          <p:cNvSpPr txBox="1"/>
          <p:nvPr/>
        </p:nvSpPr>
        <p:spPr>
          <a:xfrm>
            <a:off x="2169598" y="320476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926617"/>
            <a:ext cx="19788326"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依托主干知识,综合考查近代法国政体的演变及其影响</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[2016·全国卷Ⅲ] 1875年以后,法国确立了共和政体,议会处于政治运行的中心,党派林立,内阁更迭频繁。1958年,戴高乐就任总统,修改宪法,规定总统拥有任命总理、解散议会等权力。这一政治体制的变化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A.有利于政局稳定</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B.确立了总统国家元首的地位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C.剥夺了议会的主要权力</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D.有助于两党制的形成</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075305"/>
            <a:ext cx="20306044" cy="6972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847256"/>
            <a:ext cx="19946216" cy="7200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法国政体演变为切入点,旨在考查学生分析问题的能力。材料的核心信息突出了法国不同时期政体差异与政局变化的关系。1875年到1958年,法国政党林立,内阁更迭频繁;1958年,则是扩大了总统权力,着眼点是改变前一时期的政治状况,稳定政局。故答案为A项。B项错误,1875年宪法规定法国总统为国家元首;C项错在把总统解散议会和总统剥夺议会权力这两个概念混淆;法国是多党制国家,故排除D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844726"/>
            <a:ext cx="19788326" cy="415417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法兰西第三共和国宪法规定:总统有权召开两院的特别会议。在会议的闭会期间,如果两院有绝对多数要求开会,总统也必须召集两院。这说明	(　　)</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A.总统有控制议会的权力	B.总统是国家权力的中心</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C.行政权与立法权相制约	D.行政权力高于立法权力</a:t>
            </a:r>
          </a:p>
        </p:txBody>
      </p:sp>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16734"/>
            <a:ext cx="19806920" cy="72275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772718"/>
            <a:ext cx="19586176" cy="7200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altLang="zh-CN" sz="4400" dirty="0" smtClean="0">
                <a:solidFill>
                  <a:srgbClr val="A50021"/>
                </a:solidFill>
              </a:rPr>
              <a:t>C　</a:t>
            </a:r>
          </a:p>
          <a:p>
            <a:pPr eaLnBrk="1" hangingPunct="1">
              <a:lnSpc>
                <a:spcPct val="150000"/>
              </a:lnSpc>
              <a:buNone/>
            </a:pPr>
            <a:r>
              <a:rPr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 根据材料“在会议的闭会期间,如果两院有绝对多数要求开会,总统也必须召集两院”可知,总统并没有控制议会的权力,故A项错误;根据所学可知,在法兰西第三共和国宪法体系之内,处于国家权力中心的是议会而非总统,故B项错误;材料内容反映了法兰西第三共和国宪法规定立法权和行政权具有相互制约的特点,故C项正确;根据材料“在会议的闭会期间,如果两院有绝对多数要求开会,总统也必须召集两院”可知,行政权并没有凌驾于立法权之上,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8537"/>
            <a:ext cx="19788326" cy="724725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依托历史史实,综合考查对德意志帝国政治特征的理解</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[2013·新课标全国卷Ⅱ] 19世纪晚期德国的现代化进程中,经济突飞猛进与政治民主发展滞后形成巨大反差。出现这种现象的原因在于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A.皇权与贵族结盟掌握政权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B.国家分裂阻碍政治民主化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C.经济发展消解政治改革诉求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D.对外战争影响国内民主进程</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1"/>
            <a:ext cx="20162240"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23887"/>
            <a:ext cx="20018224"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altLang="zh-CN" sz="4400" dirty="0" smtClean="0">
                <a:solidFill>
                  <a:srgbClr val="A50021"/>
                </a:solidFill>
              </a:rPr>
              <a:t>A　</a:t>
            </a:r>
          </a:p>
          <a:p>
            <a:pPr eaLnBrk="1" hangingPunct="1">
              <a:lnSpc>
                <a:spcPct val="150000"/>
              </a:lnSpc>
              <a:buNone/>
            </a:pPr>
            <a:r>
              <a:rPr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 本题考查德意志帝国的政治体制。伴随着第二次工业革命的进行,德国经济迅速发展。而1871年德意志帝国宪法的颁布,带有浓厚的专制色彩,使德意志帝国成为容克贵族和资产阶级联合专政的君主立宪制国家。1871年德意志通过三次王朝战争,实现了德意志的统一,排除B项;C项不符合历史唯物主义“经济决定政治“的基本原理;D项表述有误。故本题应选A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8537"/>
            <a:ext cx="20226456" cy="7200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变</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式2     近代普鲁士容克贵族实行长子继承制,即爵位、土地全部由长子继承,而其余子嗣则需要自谋出路。为了消化这些多余的贵族,国家鼓励参军,让他们凭借军功获得爵位。这导致的结果是近代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A.德意志统一后军事快速发展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B.德国政治有很强的保守性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C.普鲁士的资产阶级力量弱小</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D.普鲁士贵族操纵德国联邦议会</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132758"/>
            <a:ext cx="20162240" cy="5184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20018224" cy="5169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altLang="zh-CN" sz="4400" dirty="0" smtClean="0">
                <a:solidFill>
                  <a:srgbClr val="A50021"/>
                </a:solidFill>
              </a:rPr>
              <a:t>B　</a:t>
            </a:r>
          </a:p>
          <a:p>
            <a:pPr eaLnBrk="1" hangingPunct="1">
              <a:lnSpc>
                <a:spcPct val="150000"/>
              </a:lnSpc>
              <a:buNone/>
            </a:pPr>
            <a:r>
              <a:rPr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 材料未涉及德意志统一,故A项错误;容克贵族势力较大体现了德国政治的保守性,与材料中“容克贵族实行长子继承制……其余子嗣……凭借军功获得爵位”相符,故B项正确;材料中提到“容克贵族”,但未涉及资产阶级的力量,故C项错误;D项在材料中未体现,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1880324" y="2597556"/>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考点四　社会主义运动的发展</a:t>
            </a: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3" cstate="print"/>
          <a:srcRect/>
          <a:stretch>
            <a:fillRect/>
          </a:stretch>
        </p:blipFill>
        <p:spPr bwMode="auto">
          <a:xfrm>
            <a:off x="1955283" y="3658050"/>
            <a:ext cx="3157609" cy="756346"/>
          </a:xfrm>
          <a:prstGeom prst="rect">
            <a:avLst/>
          </a:prstGeom>
          <a:noFill/>
          <a:ln w="9525">
            <a:noFill/>
            <a:miter lim="800000"/>
            <a:headEnd/>
            <a:tailEnd/>
          </a:ln>
          <a:effectLst/>
        </p:spPr>
      </p:pic>
      <p:sp>
        <p:nvSpPr>
          <p:cNvPr id="15" name="TextBox 14"/>
          <p:cNvSpPr txBox="1"/>
          <p:nvPr/>
        </p:nvSpPr>
        <p:spPr>
          <a:xfrm>
            <a:off x="2169598" y="360372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aphicFrame>
        <p:nvGraphicFramePr>
          <p:cNvPr id="5" name="表格 4"/>
          <p:cNvGraphicFramePr/>
          <p:nvPr/>
        </p:nvGraphicFramePr>
        <p:xfrm>
          <a:off x="1987550" y="4549140"/>
          <a:ext cx="20407262" cy="8087728"/>
        </p:xfrm>
        <a:graphic>
          <a:graphicData uri="http://schemas.openxmlformats.org/drawingml/2006/table">
            <a:tbl>
              <a:tblPr firstRow="1" bandRow="1">
                <a:tableStyleId>{5940675A-B579-460E-94D1-54222C63F5DA}</a:tableStyleId>
              </a:tblPr>
              <a:tblGrid>
                <a:gridCol w="2477270"/>
                <a:gridCol w="17929992"/>
              </a:tblGrid>
              <a:tr h="676418">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历史阶段</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05851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马克思主义诞生(由空想到科学)</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历史背景:资本主义社会的弊端日益暴露;三大工人运动奠定阶级基础;空想社会主义奠定思想基础</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2)历史进程:1848年《共产党宣言》阐明了社会历史发展的客观规律;揭示了无产阶级的历史使命;号召全世界无产者联合起来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3)历史影响:国际无产阶级运动有了科学理论的指导,是19世纪最重大的理论成果,深刻改变了人类历史进程</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705673">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巴黎公社(由理论到实践)</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历史背景:普法战争法国惨败,资产阶级临时政府投降卖国,镇压人民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历史进程:建立公社委员会,没收逃亡资本家的工厂,交给工人合作社管理等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历史影响:是无产阶级建立政权的第一次伟大尝试,留下了宝贵的经验教训</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88555" y="3204766"/>
          <a:ext cx="19874209" cy="9216821"/>
        </p:xfrm>
        <a:graphic>
          <a:graphicData uri="http://schemas.openxmlformats.org/drawingml/2006/table">
            <a:tbl>
              <a:tblPr firstRow="1" bandRow="1">
                <a:tableStyleId>{5940675A-B579-460E-94D1-54222C63F5DA}</a:tableStyleId>
              </a:tblPr>
              <a:tblGrid>
                <a:gridCol w="3449103"/>
                <a:gridCol w="16425106"/>
              </a:tblGrid>
              <a:tr h="722155">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具体表现</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051289">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18世纪初责任制内阁确立(行政权由国王向内阁转移)</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背景:英国很早就有国王在宫中召集大臣等开会、商讨国家大事的传统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内容:内阁的首脑是首相,内阁成员是各部大臣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内阁成员集体负责,与首相共进退</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如果议会通过对政府的不信任案,内阁就要垮台</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意义:内阁逐渐成为英国政治权力的中心,英国成为典型的君主立宪制国家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首相握有行政与立法大权,事实上成为国家的领导者</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800746">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1832年议会改革(议会主导权向工业资产阶级转移)</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背景:工业革命后,工业资产阶级要求获得更多的政治权利</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内容:富有农民和城镇有产者获得选举权;新兴工业城市的代表席位增加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影响:工业资产阶级获得了更多的议席,大大加强了在议会中的作用,为资本主义的进一步发展提供了保障</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802524" y="2124646"/>
            <a:ext cx="350393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9382740" y="2736850"/>
            <a:ext cx="214566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2111900" y="3919628"/>
          <a:ext cx="19778856" cy="5036690"/>
        </p:xfrm>
        <a:graphic>
          <a:graphicData uri="http://schemas.openxmlformats.org/drawingml/2006/table">
            <a:tbl>
              <a:tblPr firstRow="1" bandRow="1">
                <a:tableStyleId>{5940675A-B579-460E-94D1-54222C63F5DA}</a:tableStyleId>
              </a:tblPr>
              <a:tblGrid>
                <a:gridCol w="2352920"/>
                <a:gridCol w="17425936"/>
              </a:tblGrid>
              <a:tr h="101333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历史阶段</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018142">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十月革命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由理论到现实</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历史背景:俄国是帝国主义链条上最薄弱的环节;俄国无产阶级有革命政党的领导、有成熟的领袖;一战激化了国内矛盾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历史进程:二月革命推翻沙皇统治</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四月提纲》指明正确方向;七月流血事件使列宁抛弃和平过渡的幻想;十月革命建立苏维埃政权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历史影响:建立世界上第一个无产阶级专政的国家;鼓舞了国际无产阶级运动和民族解放运动;开辟了人类历史的新纪元</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04766"/>
            <a:ext cx="3157609" cy="756346"/>
          </a:xfrm>
          <a:prstGeom prst="rect">
            <a:avLst/>
          </a:prstGeom>
          <a:noFill/>
          <a:ln w="9525">
            <a:noFill/>
            <a:miter lim="800000"/>
            <a:headEnd/>
            <a:tailEnd/>
          </a:ln>
          <a:effectLst/>
        </p:spPr>
      </p:pic>
      <p:sp>
        <p:nvSpPr>
          <p:cNvPr id="15" name="TextBox 14"/>
          <p:cNvSpPr txBox="1"/>
          <p:nvPr/>
        </p:nvSpPr>
        <p:spPr>
          <a:xfrm>
            <a:off x="2169598" y="3132758"/>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045479"/>
            <a:ext cx="20370472" cy="1227963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对《共产党宣言》的正确理解</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(1)基本内容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①阐述了马克思主义的基本原理,阐明了社会历史发展的客观规律。它充分肯定资本主义制度取代封建制度的进步作用,也说明随着社会化生产的发展,资本主义必将被共产主义所取代。</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②阐明了共产党的性质和特点,规定了党的纲领、目标和无产阶级专政的基本思想,以及革命斗争的策略。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③批判了种种假社会主义思潮,分析了它们产生的历史条件及其本质和客观作用。</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00524" y="2772718"/>
            <a:ext cx="20810312" cy="9233297"/>
          </a:xfrm>
          <a:prstGeom prst="rect">
            <a:avLst/>
          </a:prstGeom>
          <a:noFill/>
        </p:spPr>
        <p:txBody>
          <a:bodyPr wrap="square" rtlCol="0" anchor="t">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④指出阶级斗争在阶级社会中推动历史发展的重要作用,揭示了无产阶级的历史使命是用暴力推翻资产阶级的统治,建立无产阶级政权,发展生产力,进而建设社会主义、共产主义社会。</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⑤号召全世界无产者联合起来,同资产阶级进行斗争。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(2)历史意义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①第一次较为系统地阐述了马克思主义的基本原理,标志着马克思主义的诞生。</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②使社会主义理论从空想变成科学,成为国际无产阶级的思想武器。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③工人运动开始有了科学理论的指导,国际工人运动蓬勃发展,形成不可抗拒的潮流。</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④推动资本主义国家的社会改良。</a:t>
            </a:r>
            <a:endParaRPr lang="zh-CN" altLang="en-US" dirty="0"/>
          </a:p>
        </p:txBody>
      </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2916734"/>
            <a:ext cx="19788326" cy="7200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1872—1893年,马克思、恩格斯为《共产党宣言》在各国出版先后撰写了7篇序言,每一篇序言都是针对各个国家不同时期的特点和不同国情,对宣言的有关内容进行了补充、完善和修改。这表明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A.19世纪末欧洲不具备实行无产阶级革命的条件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B.马克思主义可以直接用于指导各国的革命运动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C.马克思、恩格斯思想灵活多变、缺乏普世价值</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D.要用历史的、发展的眼光对待《共产党宣言》</a:t>
            </a:r>
          </a:p>
        </p:txBody>
      </p:sp>
    </p:spTree>
  </p:cSld>
  <p:clrMapOvr>
    <a:masterClrMapping/>
  </p:clrMapOvr>
  <p:transition>
    <p:pull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40687"/>
            <a:ext cx="19806920" cy="89490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29485"/>
            <a:ext cx="19730192" cy="923226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据材料信息可知,马克思和恩格斯所写的序言“都是针对各个国家不同时期的特点和不同国情,对宣言的有关内容进行了补充、完善和修改”。这说明两人强调要以发展的眼光解读《共产党宣言》,故答案为D项。19世纪末,第二次工业革命的开展、工人运动的发展及马克思主义理论的形成,都说明在19世纪末欧洲已具备进行无产阶级社会主义革命的条件,故A项错误;材料涉及的是马克思主义理论的发展与完善,没有提到马克思主义可以“直接用于指导各国的革命运动”的相关信息,故B项错误;马克思和恩格斯的思想“缺乏普世价值”这一说法与史实不符,故C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2861" y="2844726"/>
            <a:ext cx="20163919"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《共产党宣言》的序言多是根据历史的发展不断做的修改补充,如1872年序言:“这些原理的实际运用</a:t>
            </a:r>
            <a:r>
              <a:rPr sz="4400" dirty="0" smtClean="0">
                <a:solidFill>
                  <a:schemeClr val="tx1">
                    <a:lumMod val="95000"/>
                    <a:lumOff val="5000"/>
                  </a:schemeClr>
                </a:solidFill>
                <a:latin typeface="宋体" panose="02010600030101010101" pitchFamily="2" charset="-122"/>
              </a:rPr>
              <a: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随时随地都要以当时的历史条件为转移,所以第二章末尾提出的那些革命措施根本没有特别的意义。如果是在今天,这一段在许多方面都会有不同的写法了。”这体现出,马克思和恩格斯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A.具有自我批判与革新的精神</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B.主张从历史条件出发研究问题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C.始终关注科学社会主义运动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D.将理论运用与历史发展相结合</a:t>
            </a:r>
          </a:p>
        </p:txBody>
      </p:sp>
    </p:spTree>
  </p:cSld>
  <p:clrMapOvr>
    <a:masterClrMapping/>
  </p:clrMapOvr>
  <p:transition>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2885440"/>
            <a:ext cx="20306044" cy="90512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703746"/>
            <a:ext cx="20234248" cy="923226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材料“多是根据历史的发展不断做的修改补充”“这些原理的实际运用</a:t>
            </a:r>
            <a:r>
              <a:rPr lang="en-US" altLang="zh-CN" sz="4400" dirty="0" smtClean="0">
                <a:solidFill>
                  <a:srgbClr val="A50021"/>
                </a:solidFill>
                <a:latin typeface="宋体" panose="02010600030101010101" pitchFamily="2" charset="-122"/>
                <a:cs typeface="Times New Roman" panose="02020603050405020304" pitchFamily="18" charset="0"/>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随时随地都要以当时的历史条件为转移,所以第二章末尾提出的那些革命措施根本没有特别的意义”说明马克思和恩格斯具有自我批判与革新精神,故答案为A项;马克思和恩格斯关于《共产党宣言》序言“多是根据历史的发展不断做的修改补充”的论述,是强调理论应与时俱进,而非“主张从历史条件出发研究问题”,故B项错误;材料不能体现两人“始终关注科学社会主义运动”,故C项错误;材料虽体现理论运用与历史发展相结合,但主要是反映了马克思和恩格斯随着时代条件的变化而不断修改马克思主义理论,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88742"/>
            <a:ext cx="3157609" cy="756346"/>
          </a:xfrm>
          <a:prstGeom prst="rect">
            <a:avLst/>
          </a:prstGeom>
          <a:noFill/>
          <a:ln w="9525">
            <a:noFill/>
            <a:miter lim="800000"/>
            <a:headEnd/>
            <a:tailEnd/>
          </a:ln>
          <a:effectLst/>
        </p:spPr>
      </p:pic>
      <p:sp>
        <p:nvSpPr>
          <p:cNvPr id="15" name="TextBox 14"/>
          <p:cNvSpPr txBox="1"/>
          <p:nvPr/>
        </p:nvSpPr>
        <p:spPr>
          <a:xfrm>
            <a:off x="2169598" y="2949833"/>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564806"/>
            <a:ext cx="20298464"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　依托历史现象,深刻理解马克思革命理论的发展与影响</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[2018·全国卷Ⅰ] 1847年6月,正义者同盟改名为共产主义者同盟,以“全世界无产者,联合起来”的新口号代替“人人皆兄弟”的旧口号,并规定同盟的目的是:“通过传播财产公有的理论并尽快地求其实现,使人类得到解放。”</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这一变化说明</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A.共产主义者同盟接受了马克思的革命理论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B.马克思主义的诞生推动了无产阶级的斗争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C.工人运动在欧洲的主要资本主义国家开始兴起</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D.无产阶级与资产阶级的矛盾成为社会主要矛盾</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75305"/>
            <a:ext cx="20378264" cy="82663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847256"/>
            <a:ext cx="20162240" cy="8217634"/>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主要考查学生获取和解读材料信息,并联系所学知识说明、分析历史现象的能力。共产主义者同盟用“全世界无产者,联合起来”的国际主义口号代替“人人皆兄弟”的旧口号,以建立无阶级、无私有制的新社会为目的,说明其接受了科学社会主义理论,故A项正确;1848年《共产党宣言》的发表,标志着马克思主义的诞生,B项与题干时间信息不符;19世纪三四十年代,欧洲三大工人运动兴起,C项说法错误;随着工业革命的开展,无产阶级与资产阶级的矛盾日趋尖锐,但此时资本主义仍处于上升阶段,两大阶级间的矛盾尚未成为社会主要矛盾,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916734"/>
            <a:ext cx="19788326" cy="6185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     </a:t>
            </a: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恩格斯在晚年不但高度评价了股份制企业的制度模式,还认为它是从私有制向真正的公有制过渡的模式。这反映出恩格斯	(　　)</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A.借鉴资本主义私有模式</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B.放弃了“暴力革命”的理论</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C.认同资本主义运行模式</a:t>
            </a:r>
          </a:p>
          <a:p>
            <a:pPr>
              <a:lnSpc>
                <a:spcPct val="150000"/>
              </a:lnSpc>
            </a:pPr>
            <a:r>
              <a:rPr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D.对共产主义理论自我反思</a:t>
            </a: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88742"/>
            <a:ext cx="3157609" cy="756346"/>
          </a:xfrm>
          <a:prstGeom prst="rect">
            <a:avLst/>
          </a:prstGeom>
          <a:noFill/>
          <a:ln w="9525">
            <a:noFill/>
            <a:miter lim="800000"/>
            <a:headEnd/>
            <a:tailEnd/>
          </a:ln>
          <a:effectLst/>
        </p:spPr>
      </p:pic>
      <p:sp>
        <p:nvSpPr>
          <p:cNvPr id="15" name="TextBox 14"/>
          <p:cNvSpPr txBox="1"/>
          <p:nvPr/>
        </p:nvSpPr>
        <p:spPr>
          <a:xfrm>
            <a:off x="2169598" y="2950885"/>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72532" y="3852838"/>
            <a:ext cx="20874528" cy="7201972"/>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1.英国君主立宪制形成过程中的三个转移、四大特点、四个趋势</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(1)三个转移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①立法权由国王转移到议会(《权利法案》颁布)。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②行政权由国王转移到内阁(责任制内阁形成)。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③民主政治权利由贵族转移到工业资产阶级(1832年议会改革),并下移到全体公民。</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20090232" cy="641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88742"/>
            <a:ext cx="19730192"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altLang="zh-CN" sz="4400" dirty="0" smtClean="0">
                <a:solidFill>
                  <a:srgbClr val="A50021"/>
                </a:solidFill>
              </a:rPr>
              <a:t>D　</a:t>
            </a:r>
          </a:p>
          <a:p>
            <a:pPr eaLnBrk="1" hangingPunct="1">
              <a:lnSpc>
                <a:spcPct val="150000"/>
              </a:lnSpc>
              <a:buNone/>
            </a:pPr>
            <a:r>
              <a:rPr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 作为无产阶级革命导师,恩格斯对股份制的高度评价不能体现其主张实行私有制,故A项错误;材料没有提到恩格斯对“暴力革命”的否定,故B项错误;恩格斯对“股份制企业的制度模式”高度评价,并非认同资本主义运行模式,故C项错误;恩格斯对股份制的高度评价反映了他对实现共产主义途径的思考,属于对共产主义理论的自我反思,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060750"/>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主题6　中西方政治制度的创新与变革</a:t>
            </a:r>
          </a:p>
        </p:txBody>
      </p:sp>
      <p:sp>
        <p:nvSpPr>
          <p:cNvPr id="12" name="矩形 11"/>
          <p:cNvSpPr/>
          <p:nvPr/>
        </p:nvSpPr>
        <p:spPr>
          <a:xfrm>
            <a:off x="1880324" y="5214039"/>
            <a:ext cx="20370472" cy="7200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1.古代中西方政治制度的传承与创新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中国古代政治制度的演变路径:中国古代政治制度植根于农耕文明和宗法关系的土壤中,虽然随着生产力的发展而传承创新,具有鲜明的时代特征,但始终围绕“一元论”的权力中心展开,具有突出的“人治”特征。从“天下共主”到君主专制,从分封制到中央集权,权力一元、国家一统、家国同构的观念贯穿始终。</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(2)古希腊罗马政治制度的演变路径:古希腊罗马文明是西方文明是源头,古希腊由</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19794408" cy="10248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集权制到民主制,古罗马由公民法到万民法的完备法律体系和其中蕴含的自然法理念,都是商品经济发展的产物。小国寡民的希腊培育出直接民主和城邦利益至上的公民精神,罗马共和国发展成广土众民的罗马帝国,贡献给世界的是宽容与法制精神。</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(3)中西古代政治制度的不同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从路径上看,中西方古代政治制度起源和形成有两条不同的路径,即专制主义路径和民主主义路径。前者演变为“主权在君”,具有任命制、终身制和集权制等特征;后者演变为“主权在民”,具有选举制、任期制和分权制等特征。</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3060750"/>
            <a:ext cx="20370472" cy="9233297"/>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从政府起源和权力上看,中国古人认为政府起源于“受命于天”的君主,“君权神授”要求“君主专制”;西方古人认为政府起源于人们为了摆脱混乱的“自然状态”而达成的“相互约定”,权力具有“公共性”特征并以权力的相互制衡为主。</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从政府制度主体地位上看,中国古人认为君主是“天之子”,其权力是至高无上的,官吏只是为服务君主而设立的“事君之臣”,民众只是“君父”的子民,必须仰仗君父之爱而安乐;西方古人认为各级统治者只是选举出来的“执政官”,官吏是由于社会分工的需要而产生的“公职人员”,民众是有权参与国家事务的公民。</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20370472" cy="1024896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从政府制度设计上看,中国古代的制度设计是把个体置于依附关系的网络中,网络关系的核心是家庭关系中人伦“情理”规则的放大,起决定作用的是政治权力;在古代西方,制度的设计是把个体看成独立的个体,个体在制度中的地位是由个体的能力和财产决定的,个体与个体之间的关系必须通过契约以及法的形式来约束和保护。</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2.近现代西方民主制度传承与创新的路径</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(1)近代西方资产阶级民主政治:近代西方资产阶级民主政治传承了古希腊罗马的民主法制精神,在资本主义发展的推动下不断发展完善,以代议制为核心,依据各自</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不同的国情实行了不同的民主政体。将传统惯例和现实需要相结合</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形成了英国君主立</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92910"/>
            <a:ext cx="20298464" cy="1024896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宪制、德国君主立宪制、法国议会制共和制</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新崛起的美国则创造了一种全新的政体</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联邦制共和制。</a:t>
            </a:r>
            <a:endPar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(2)全面理解西方民主政治中的分权制衡原则</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内涵:分权制衡是近现代西方国家普遍运用在政治体制和其他国家管理活动中的重要法理;制衡学说源于分权思想,本质是以权力约束权力。其中,主张立法、行政、司法三权分立说是西方权力相互制衡的基本原则。</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②起源:分权思想起源于古希腊、古罗马,深受欧洲启蒙思想家的影响,最终形成于资产阶级革命时期,是近代资产阶级革命的产物。</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940560" y="2916734"/>
            <a:ext cx="20238228" cy="8216900"/>
          </a:xfrm>
          <a:prstGeom prst="rect">
            <a:avLst/>
          </a:prstGeom>
          <a:noFill/>
        </p:spPr>
        <p:txBody>
          <a:bodyPr wrap="square" rtlCol="0" anchor="t">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③与权力监督的区别:权力监督是封建专制社会的产物,权力监督是主要的甚至是唯一的权力约束;在民主政治中,权力约束最主要的形式是权力制衡,权力监督只是一种从属的权力约束方式。</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④作用:近代法制产生后,以权力制衡为核心的法制原则替代权力监督,成为民主政治最主要的制度保障。</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无产阶级民主的构想与实践:工业革命在推动社会生产力迅速发展、人类文明走向整体的同时,也导致社会分化成两大对立的阶级——资产阶级和无产阶级。两大阶级之间的对立和斗争,一方面,推动了资本主义民主政治的不断完善;另一方</a:t>
            </a:r>
            <a:endParaRPr lang="zh-CN" altLang="en-US" sz="4400" dirty="0"/>
          </a:p>
        </p:txBody>
      </p:sp>
      <p:grpSp>
        <p:nvGrpSpPr>
          <p:cNvPr id="3"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940560" y="2844726"/>
            <a:ext cx="20022204" cy="9233297"/>
          </a:xfrm>
          <a:prstGeom prst="rect">
            <a:avLst/>
          </a:prstGeom>
          <a:noFill/>
        </p:spPr>
        <p:txBody>
          <a:bodyPr wrap="square" rtlCol="0" anchor="t">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面,也为人类追求公平公正的社会理想提供了动力。在此基础上,马克思主义提出了未来共产主义社会的美好理想,并指明了实现这一美好理想的道路。巴黎公社是无产阶级建立政权的第一次伟大尝试。俄国十月革命后建立了世界上第一个社会主义国家,将民主政治发展到人民当家作主的新高度。</a:t>
            </a:r>
          </a:p>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3.近现代中国民主政治的探索与尝试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近代中国处于半殖民地半封建社会的屈辱中,先进中国人汲取传统文化的优秀资源,积极学习西方,在民族资本主义发展的推动下,经过戊戌变法、辛亥革命,实现了政治制度由君主专制向民主共和的转变,资产阶级为捍卫和发展民主共和制</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度进行了不懈的努力。中国共产党在民族民主革命的实践中</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形成了一系列具有开创意义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endParaRPr>
          </a:p>
        </p:txBody>
      </p:sp>
      <p:grpSp>
        <p:nvGrpSpPr>
          <p:cNvPr id="3"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940560" y="2877185"/>
            <a:ext cx="20022204" cy="8217634"/>
          </a:xfrm>
          <a:prstGeom prst="rect">
            <a:avLst/>
          </a:prstGeom>
          <a:noFill/>
        </p:spPr>
        <p:txBody>
          <a:bodyPr wrap="square" rtlCol="0" anchor="t">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的民主政治制度</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苏维埃制度、</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实行“三三制”原则的抗日民主政权、统一战线、民族区域自治等</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新中国的成立,为民主政治的实现提供了坚实的基础。中国共产党依据中国国情和民主革命斗争的实践,借鉴各国民主政治制度的优势,建立了中国特色社会主义民主政治制度——人民代表大会制度、中国共产党领导的多党合作和政治协商制度、民族区域自治制度。虽经历“左”倾错误的冲击、破坏,但最终走上了“依法治国”的健康道路。为完成祖国统一大业提出的“一国两制”构想,展示了中国民主政治建设坚定原则性和高度灵活性相统一的特色。</a:t>
            </a:r>
            <a:endParaRPr lang="zh-CN" altLang="en-US" sz="4400" dirty="0"/>
          </a:p>
        </p:txBody>
      </p:sp>
      <p:grpSp>
        <p:nvGrpSpPr>
          <p:cNvPr id="3"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4142894"/>
            <a:ext cx="19788326" cy="7200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材料一　中国古代监察制度萌芽于夏商周时期。秦汉时期,我国古代监察体系初步建立。魏晋至隋朝,御史台是国家最高监察机构。唐朝设立了台院、殿院、察院,三者共同构成了一个严密的监察系统,此外,还建立了系统的谏官制度。宋代沿袭唐制,又在地方上的州内设通判监察行政,设提点刑狱司专司刑讼,设转运使监督财政,大大加强了中央对地方的控制。明朝初年,中央台、殿、察三院合并为都察院,同时,设置独立于都察院的六科给事中监察六部活动,科道并立,地方设按察使司。清朝形成了“科道合一”的监察体系,进一步加强了中央集权。</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至此,我国古代</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955283" y="3420790"/>
            <a:ext cx="5893913" cy="830997"/>
            <a:chOff x="1955283" y="4428902"/>
            <a:chExt cx="5893913"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400924" y="4428902"/>
              <a:ext cx="2448272" cy="830997"/>
            </a:xfrm>
            <a:prstGeom prst="rect">
              <a:avLst/>
            </a:prstGeom>
            <a:noFill/>
          </p:spPr>
          <p:txBody>
            <a:bodyPr wrap="square" rtlCol="0">
              <a:spAutoFit/>
            </a:bodyPr>
            <a:lstStyle/>
            <a:p>
              <a:endParaRPr lang="zh-CN" altLang="en-US" sz="4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pic>
        <p:nvPicPr>
          <p:cNvPr id="17" name="25分题.EPS" descr="id:2147498022;FounderCES"/>
          <p:cNvPicPr>
            <a:picLocks noChangeAspect="1"/>
          </p:cNvPicPr>
          <p:nvPr/>
        </p:nvPicPr>
        <p:blipFill>
          <a:blip r:embed="rId4" cstate="print"/>
          <a:stretch>
            <a:fillRect/>
          </a:stretch>
        </p:blipFill>
        <p:spPr>
          <a:xfrm>
            <a:off x="5472932" y="3564806"/>
            <a:ext cx="2045970" cy="59118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226456" cy="7200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(2)四大特点</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①以责任制内阁为核心。</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②国王是“统而不治”的虚君,是象征性的国家元首,首相是最高行政首脑。</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③内阁对议会负责,由议会下院选举中取得多数席位的政党组建,由多数党领袖担任首相。</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④以代议制为基础,议会掌握国家主权。</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02987"/>
            <a:ext cx="20298464" cy="11264622"/>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监</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察制度实现了高度的严密统一</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。在我国古代封建社会,监察权力来源于皇权。中国古代监察制度虽然具有其独特性,但也难免会受到当时社会历史条件的限制,具有其局限性。</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——摘编自高丹《中国古代监察制度探析》</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材料二　相对来说,英国有着一套比较完整、灵活的监察制度。议会监察,是西方现代监察体制的核心,最具权威性与代表性。议会监察,是“民意代表机关”对政府施政、财政、人事等其他法定事项的监督检查,包括:同意、纠正、纠举、弹劾、审计,以及为完成这些任务所必需的质询、视察和调查、投不信任票等事前防</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止</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事中纠正和中止</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事后惩戒和救济等监控规程。在此基础上</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英国各部门、各行业、各地区</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3204766"/>
            <a:ext cx="19788326" cy="4154984"/>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又相继成立了</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各种不同的监督机构,构成了一个多行业、多地区、多层次、多渠道的监督网络,以教育、防范、惩处为手段,以保护和促进商品经济的发展和巩固政治权力为目标的反腐败机制。</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——摘编自张恒《英国监察制度:在漫长曲折的道路上逐步形成》</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14398" y="2844726"/>
            <a:ext cx="19788326" cy="3138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(1)根据材料一并结合所学知识,概括中国古代监察制度发展的特点。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(2)根据材料一、二并结合所学知识,概括指出古代中国和近代英国监察制度效能的差异,并简要分析导致差异的主要原因。</a:t>
            </a:r>
          </a:p>
        </p:txBody>
      </p:sp>
    </p:spTree>
  </p:cSld>
  <p:clrMapOvr>
    <a:masterClrMapping/>
  </p:clrMapOvr>
  <p:transition>
    <p:pull dir="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19806652" cy="86737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7395" y="3205480"/>
            <a:ext cx="19521170" cy="821690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(1)特点:历史悠久;监察权从属于皇权;监察体系渐进式发展;监察与进谏并行;等等。</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(2)差异:依附于皇权的古代中国监察制度的监察效能十分有限;近代英国监察制度对于防止行政权力的滥用和误用,遏制腐败,建立廉洁、高效政府起到了十分重要的作用。</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原因:①中国:君主专制下是垂直单线式的监察体制,不能体现民意且缺乏舆论监督;为君主专制统治服务的儒家思想束缚了人们的思想,致使监察制度缺乏相关的理论探索及支持;集权、专制更能保证小农经济发展和政治稳定。②英国:资本主</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68080" y="2988742"/>
            <a:ext cx="20382716"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36004"/>
            <a:ext cx="20162240" cy="9233297"/>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义民主制度下,机构的监察权来自于法律和制度,且“多管齐下”;发达的资本主义经济为其提供物质基础;启蒙思想影响深远,且近代英国监督网络健全,工作效率高。</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第(1)问,据材料一“中国古代监察制度萌芽于夏商周时期”得出历史悠久;据材料一“监察权力来源于皇权”得出监察权从属于皇权;据材料一“中国古代监察制度萌芽于</a:t>
            </a:r>
            <a:r>
              <a:rPr sz="4400" dirty="0" smtClean="0">
                <a:solidFill>
                  <a:srgbClr val="A50021"/>
                </a:solidFill>
                <a:latin typeface="宋体" panose="02010600030101010101" pitchFamily="2"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至此,我国古代监察制度实现了高度的严密统一”得出监察体系渐进式发展;据材料一“三者共同构成了一个严密的监察系统,此外,还建立了系统的谏官制度”得出监察与进谏并行。第(2)</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问的第一小问,据材料一</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“监察权力来源于皇权”“难免会受到当时社会历史条件的限制</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具有其局限性”</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材料二“相对来说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英国有着一套比较完整、灵活的监察制度”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结合所学分析即可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第二小问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据材料一</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44215"/>
            <a:ext cx="19951148" cy="42810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134276"/>
            <a:ext cx="19874208" cy="4154984"/>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“难免会受到当时社会历史条件的限制</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具有其局限性”并结合所学得出中国方面的原因</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据材料二“议会监察,是西方现代监察体制的核心,最具权威性与代表性</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”“又相继成立了各种不同的监督机构,构成了一个多行业、多地区、多层次、多渠道的监督网络”并结合所学得出英国方面的原因。</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712364"/>
            <a:ext cx="19788326" cy="212280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完成下列要求。</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　</a:t>
            </a:r>
          </a:p>
        </p:txBody>
      </p:sp>
      <p:grpSp>
        <p:nvGrpSpPr>
          <p:cNvPr id="3" name="组合 15"/>
          <p:cNvGrpSpPr/>
          <p:nvPr/>
        </p:nvGrpSpPr>
        <p:grpSpPr>
          <a:xfrm>
            <a:off x="1955283" y="2918505"/>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5" name="表格 4"/>
          <p:cNvGraphicFramePr/>
          <p:nvPr/>
        </p:nvGraphicFramePr>
        <p:xfrm>
          <a:off x="2040255" y="5869062"/>
          <a:ext cx="20130135" cy="5244465"/>
        </p:xfrm>
        <a:graphic>
          <a:graphicData uri="http://schemas.openxmlformats.org/drawingml/2006/table">
            <a:tbl>
              <a:tblPr firstRow="1" bandRow="1">
                <a:tableStyleId>{5940675A-B579-460E-94D1-54222C63F5DA}</a:tableStyleId>
              </a:tblPr>
              <a:tblGrid>
                <a:gridCol w="1751965"/>
                <a:gridCol w="7887335"/>
                <a:gridCol w="10490835"/>
              </a:tblGrid>
              <a:tr h="88582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国家</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nchorCtr="1">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gridSpan="2">
                  <a:txBody>
                    <a:bodyPr/>
                    <a:lstStyle/>
                    <a:p>
                      <a:pPr indent="0" algn="ctr">
                        <a:lnSpc>
                          <a:spcPct val="100000"/>
                        </a:lnSpc>
                        <a:buNone/>
                      </a:pPr>
                      <a:r>
                        <a:rPr lang="en-US" sz="4400" b="0" dirty="0" err="1" smtClean="0">
                          <a:solidFill>
                            <a:srgbClr val="000000"/>
                          </a:solidFill>
                          <a:latin typeface="微软雅黑" panose="020B0503020204020204" pitchFamily="34" charset="-122"/>
                          <a:ea typeface="微软雅黑" panose="020B0503020204020204" pitchFamily="34" charset="-122"/>
                          <a:cs typeface="方正兰亭黑_GBK" charset="0"/>
                        </a:rPr>
                        <a:t>事件</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nchorCtr="1">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435864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英国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nchorCtr="1">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1688年,“光荣革命”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1689</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年,《权利法案》颁布,君主立宪制确立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1701</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年,《王位继承法》颁布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1721</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年,沃波尔主持内阁会议,开创了多数党领袖组阁的先例</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nchorCtr="1">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1747年,君主不再行使立法否决权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1765—1840</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年,工业革命开展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1832</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年议会改革,新兴工业资产阶级进入议会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世纪中叶,两党制度形成</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nchorCtr="1">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pic>
        <p:nvPicPr>
          <p:cNvPr id="16" name="12分题.EPS" descr="id:2147498036;FounderCES"/>
          <p:cNvPicPr>
            <a:picLocks noChangeAspect="1"/>
          </p:cNvPicPr>
          <p:nvPr/>
        </p:nvPicPr>
        <p:blipFill>
          <a:blip r:embed="rId4" cstate="print"/>
          <a:stretch>
            <a:fillRect/>
          </a:stretch>
        </p:blipFill>
        <p:spPr>
          <a:xfrm>
            <a:off x="5544940" y="3060750"/>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802524" y="2414270"/>
            <a:ext cx="349250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graphicFrame>
        <p:nvGraphicFramePr>
          <p:cNvPr id="8" name="表格 7"/>
          <p:cNvGraphicFramePr/>
          <p:nvPr/>
        </p:nvGraphicFramePr>
        <p:xfrm>
          <a:off x="2053590" y="3521074"/>
          <a:ext cx="19909174" cy="5817772"/>
        </p:xfrm>
        <a:graphic>
          <a:graphicData uri="http://schemas.openxmlformats.org/drawingml/2006/table">
            <a:tbl>
              <a:tblPr firstRow="1" bandRow="1">
                <a:tableStyleId>{5940675A-B579-460E-94D1-54222C63F5DA}</a:tableStyleId>
              </a:tblPr>
              <a:tblGrid>
                <a:gridCol w="1816667"/>
                <a:gridCol w="7867371"/>
                <a:gridCol w="10225136"/>
              </a:tblGrid>
              <a:tr h="1123852">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国家</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grid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事件</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4029242">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法国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1789年,法国大革命爆发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1791</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年,颁布宪法,确立君主立宪制度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1792</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年,法兰西第一共和国成立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1804</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年,法兰西第一帝国建立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1815</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年,波旁王朝复辟</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1830</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年,七月王朝建立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1848</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年,法兰西第二共和国建立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1852</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法兰西第二帝国成立</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1870</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年,法兰西第三共和国成立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1875</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年,法兰西第三共和国宪法颁布</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838416" y="2268662"/>
            <a:ext cx="349250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grpSp>
        <p:nvGrpSpPr>
          <p:cNvPr id="3"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5" name="表格 4"/>
          <p:cNvGraphicFramePr/>
          <p:nvPr/>
        </p:nvGraphicFramePr>
        <p:xfrm>
          <a:off x="2160565" y="3204766"/>
          <a:ext cx="19802199" cy="8910815"/>
        </p:xfrm>
        <a:graphic>
          <a:graphicData uri="http://schemas.openxmlformats.org/drawingml/2006/table">
            <a:tbl>
              <a:tblPr firstRow="1" bandRow="1">
                <a:tableStyleId>{5940675A-B579-460E-94D1-54222C63F5DA}</a:tableStyleId>
              </a:tblPr>
              <a:tblGrid>
                <a:gridCol w="1440159"/>
                <a:gridCol w="9289032"/>
                <a:gridCol w="9073008"/>
              </a:tblGrid>
              <a:tr h="864095">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国家</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gridSpan="2">
                  <a:txBody>
                    <a:bodyPr/>
                    <a:lstStyle/>
                    <a:p>
                      <a:pPr indent="0" algn="ctr">
                        <a:lnSpc>
                          <a:spcPct val="100000"/>
                        </a:lnSpc>
                        <a:buNone/>
                      </a:pPr>
                      <a:r>
                        <a:rPr lang="en-US" sz="4400" b="0" dirty="0" err="1" smtClean="0">
                          <a:solidFill>
                            <a:srgbClr val="000000"/>
                          </a:solidFill>
                          <a:latin typeface="微软雅黑" panose="020B0503020204020204" pitchFamily="34" charset="-122"/>
                          <a:ea typeface="微软雅黑" panose="020B0503020204020204" pitchFamily="34" charset="-122"/>
                          <a:cs typeface="方正兰亭黑_GBK" charset="0"/>
                        </a:rPr>
                        <a:t>事件</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3816424">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美国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1775—1783年,美国独立战争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1787</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年,费城制宪会议草拟新宪法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1789</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年,美国联邦政府成立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1810</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年,明确了最高法院有权宣告州的立法违宪</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1861—1865年,南北战争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1865</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年、1868年,宪法第13、14条修正案,废除奴隶制,肯定了联邦法律至上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1900</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年,美国工业生产能力位列世界第一</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329317">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德国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19世纪30年代,德意志开始工业革命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1864</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年,普鲁士联合奥地利对丹麦发动战争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1866</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年,对奥地利发动战争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1870</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年,对法战争</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1871年,德意志统一,建立德意志帝国。</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颁布宪法,确立君主立宪制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1913</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年,德国工业生产值超过英法,仅次于美国</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1" y="2950845"/>
            <a:ext cx="19874208" cy="3139321"/>
          </a:xfrm>
          <a:prstGeom prst="rect">
            <a:avLst/>
          </a:prstGeom>
          <a:noFill/>
          <a:ln w="9525">
            <a:noFill/>
          </a:ln>
        </p:spPr>
        <p:txBody>
          <a:bodyPr wrap="square">
            <a:spAutoFit/>
          </a:bodyPr>
          <a:lstStyle/>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上表为近代英、法、美、德四国历史事件简表</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部分</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从表中提取相关信息,围绕四国近代历史发展的特点,自拟论题,并结合所学知识予以阐述</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要求:写明论题,阐述须史论结合</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2958</Words>
  <Application>WPS 演示</Application>
  <PresentationFormat>自定义</PresentationFormat>
  <Paragraphs>596</Paragraphs>
  <Slides>105</Slides>
  <Notes>19</Notes>
  <HiddenSlides>0</HiddenSlides>
  <MMClips>0</MMClips>
  <ScaleCrop>false</ScaleCrop>
  <HeadingPairs>
    <vt:vector size="4" baseType="variant">
      <vt:variant>
        <vt:lpstr>主题</vt:lpstr>
      </vt:variant>
      <vt:variant>
        <vt:i4>2</vt:i4>
      </vt:variant>
      <vt:variant>
        <vt:lpstr>幻灯片标题</vt:lpstr>
      </vt:variant>
      <vt:variant>
        <vt:i4>105</vt:i4>
      </vt:variant>
    </vt:vector>
  </HeadingPairs>
  <TitlesOfParts>
    <vt:vector size="107" baseType="lpstr">
      <vt:lpstr>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2019-02-15T07:00:36Z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