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notesMasterIdLst>
    <p:notesMasterId r:id="rId22"/>
  </p:notesMasterIdLst>
  <p:sldIdLst>
    <p:sldId id="560" r:id="rId2"/>
    <p:sldId id="561" r:id="rId3"/>
    <p:sldId id="562" r:id="rId4"/>
    <p:sldId id="563" r:id="rId5"/>
    <p:sldId id="564" r:id="rId6"/>
    <p:sldId id="565" r:id="rId7"/>
    <p:sldId id="566" r:id="rId8"/>
    <p:sldId id="567" r:id="rId9"/>
    <p:sldId id="568" r:id="rId10"/>
    <p:sldId id="569" r:id="rId11"/>
    <p:sldId id="570" r:id="rId12"/>
    <p:sldId id="571" r:id="rId13"/>
    <p:sldId id="572" r:id="rId14"/>
    <p:sldId id="573" r:id="rId15"/>
    <p:sldId id="574" r:id="rId16"/>
    <p:sldId id="575" r:id="rId17"/>
    <p:sldId id="576" r:id="rId18"/>
    <p:sldId id="577" r:id="rId19"/>
    <p:sldId id="578" r:id="rId20"/>
    <p:sldId id="579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E20000"/>
    <a:srgbClr val="FFE389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7" autoAdjust="0"/>
    <p:restoredTop sz="94559" autoAdjust="0"/>
  </p:normalViewPr>
  <p:slideViewPr>
    <p:cSldViewPr>
      <p:cViewPr varScale="1">
        <p:scale>
          <a:sx n="85" d="100"/>
          <a:sy n="85" d="100"/>
        </p:scale>
        <p:origin x="-1116" y="-84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2019-3-20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3276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2508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90649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3748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53358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73681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2544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1297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pPr/>
              <a:t>3/20/2019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524809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体系构建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随堂演练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5738301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/>
              <a:pPr/>
              <a:t>3/20/2019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3" r:id="rId13"/>
    <p:sldLayoutId id="2147483661" r:id="rId14"/>
    <p:sldLayoutId id="2147483664" r:id="rId15"/>
    <p:sldLayoutId id="2147483665" r:id="rId16"/>
    <p:sldLayoutId id="2147483666" r:id="rId17"/>
    <p:sldLayoutId id="2147483667" r:id="rId18"/>
    <p:sldLayoutId id="2147483654" r:id="rId19"/>
    <p:sldLayoutId id="2147483656" r:id="rId20"/>
    <p:sldLayoutId id="2147483657" r:id="rId21"/>
    <p:sldLayoutId id="2147483658" r:id="rId22"/>
    <p:sldLayoutId id="2147483659" r:id="rId23"/>
  </p:sldLayoutIdLst>
  <p:hf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9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2833421"/>
            <a:ext cx="6948264" cy="1049864"/>
          </a:xfrm>
        </p:spPr>
        <p:txBody>
          <a:bodyPr/>
          <a:lstStyle/>
          <a:p>
            <a:r>
              <a:rPr lang="zh-CN" altLang="zh-CN" sz="3000" dirty="0"/>
              <a:t>专题二　中国古代文明的成熟与</a:t>
            </a:r>
            <a:r>
              <a:rPr lang="zh-CN" altLang="zh-CN" sz="3000" dirty="0" smtClean="0"/>
              <a:t>繁荣</a:t>
            </a:r>
            <a:r>
              <a:rPr lang="en-US" altLang="zh-CN" sz="3000" dirty="0" smtClean="0"/>
              <a:t/>
            </a:r>
            <a:br>
              <a:rPr lang="en-US" altLang="zh-CN" sz="3000" dirty="0" smtClean="0"/>
            </a:br>
            <a:r>
              <a:rPr lang="en-US" altLang="zh-CN" sz="3000" dirty="0"/>
              <a:t> </a:t>
            </a:r>
            <a:r>
              <a:rPr lang="en-US" altLang="zh-CN" sz="3000" dirty="0" smtClean="0"/>
              <a:t>       ——</a:t>
            </a:r>
            <a:r>
              <a:rPr lang="zh-CN" altLang="zh-CN" sz="3000" dirty="0"/>
              <a:t>魏晋南北朝、隋唐、宋元</a:t>
            </a:r>
          </a:p>
        </p:txBody>
      </p:sp>
    </p:spTree>
    <p:extLst>
      <p:ext uri="{BB962C8B-B14F-4D97-AF65-F5344CB8AC3E}">
        <p14:creationId xmlns:p14="http://schemas.microsoft.com/office/powerpoint/2010/main" xmlns="" val="147490804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思想文化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程朱理学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是万物本原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存天理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灭人欲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格物致知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陆九渊的心学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心即理也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求理方法是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发明本心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毕昇发明了活字印刷术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火药被广泛运用于军事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指南针应用于航海。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郭守敬制成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编制《授时历》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王祯著有《农书》。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219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倡导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有意无法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风俗画的代表作是《清明上河图》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文人山水画成为独立画种。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戏曲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杂剧在北方兴盛起来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标志着中国古代戏曲的成熟。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宋代文学以词为代表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元代以散曲和杂剧为代表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宋元时期出现话本。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4410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椭圆 8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2" name="椭圆 11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3611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三国</a:t>
            </a:r>
            <a:r>
              <a:rPr lang="zh-CN" altLang="en-US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曹魏政权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在改革选官制度时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采取了不少抑制、打击世族势力的措施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随着世家大族势力的不断发展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曹魏政权又设置了由世家大族出身的中正官去掌握地方选举。这表明曹魏实施的九品中正制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在执行过程中标准发生了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相对于察举制具有历史进步性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在事实上不能选拔出有用之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有缓和中央与地方矛盾的意图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051720" y="2671224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890261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材料没有涉及九品中正制执行过程中的标准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材料没有涉及九品中正制和察举制的比较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根据材料也得不出不能选拔出有用之才的结论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采取了不少抑制、打击世族势力的措施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随着世家大族势力的不断发展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曹魏政权又设置了由世家大族出身的中正官去掌握地方选举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可知九品中正制有缓和中央与地方矛盾的意图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186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5" name="椭圆 14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椭圆 15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椭圆 16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7381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士大夫把《老子》《庄子》和《周易》称为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的研究和解说产生了玄学。玄学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是对逃避现实思想的集中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是理学的思想理论来源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以儒家思想统治地位的巩固为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是儒道思想杂糅的产物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364088" y="1878769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143601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魏晋玄学指魏晋时期以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思想为骨架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从两汉烦琐的经学中解放出来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企图调和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的一种特定的哲学思潮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用思辨的方法讨论关于天地万物存在的根据的问题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逃避现实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来描述是不准确的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理学思想的核心是儒学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并杂糅了佛学和道学思想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魏晋时期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佛学和道学兴起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儒学的地位受到挑战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玄学是以道家为核心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杂糅了儒学和其他思想而成的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1197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5" name="椭圆 14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椭圆 15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2380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宰相大多出自世家大族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朝堂之上可以坐着与皇帝议论国家大事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谓之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坐而论道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。宋朝时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大臣多出自科举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坐而论道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的资格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在皇帝面前必须直立奏对。这表明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贵族执政退出历史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舞台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官僚政治体制的不断完善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君主专制统治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登峰造极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选官制度发生重大变化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755301" y="2268946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53010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宋朝时选官依然存在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恩荫制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从汉唐宰相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到宋朝大臣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体现了君主专制的不断加强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从汉唐宰相多出自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世家大族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到宋朝大臣多出自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科举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体现了官僚政治体制的不断完善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君主专制达到顶峰的标志是清朝军机处的设立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时间不符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唐、宋时期选官制度均是科举制度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并未发生重大变化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3452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椭圆 11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5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6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87236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是北宋赋税结构变化表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从中反映的问题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你认为合理的是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3761456"/>
              </p:ext>
            </p:extLst>
          </p:nvPr>
        </p:nvGraphicFramePr>
        <p:xfrm>
          <a:off x="508000" y="2461723"/>
          <a:ext cx="8128000" cy="2127263"/>
        </p:xfrm>
        <a:graphic>
          <a:graphicData uri="http://schemas.openxmlformats.org/presentationml/2006/ole">
            <p:oleObj spid="_x0000_s55298" name="文档" r:id="rId8" imgW="3893887" imgH="1019124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11633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农业税的变化反映了北宋时期农业生产受到削弱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赋税收入不断增加使北宋政府长期保持财政充裕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非农业税的激增反映了北宋政府抑商政策的松动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土地兼并严重直接导致了北宋时期农业税的变化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椭圆 15">
            <a:hlinkClick r:id="rId9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51520" y="3607736"/>
            <a:ext cx="8640960" cy="3061624"/>
            <a:chOff x="251520" y="1404463"/>
            <a:chExt cx="8640960" cy="3061624"/>
          </a:xfrm>
        </p:grpSpPr>
        <p:grpSp>
          <p:nvGrpSpPr>
            <p:cNvPr id="21" name="组合 20"/>
            <p:cNvGrpSpPr/>
            <p:nvPr/>
          </p:nvGrpSpPr>
          <p:grpSpPr>
            <a:xfrm>
              <a:off x="251520" y="1404463"/>
              <a:ext cx="8640960" cy="3061624"/>
              <a:chOff x="251520" y="-640736"/>
              <a:chExt cx="8640960" cy="3061624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251520" y="-640736"/>
                <a:ext cx="8640960" cy="2744618"/>
                <a:chOff x="251520" y="-640736"/>
                <a:chExt cx="8640960" cy="2744618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251520" y="-640736"/>
                  <a:ext cx="8640960" cy="274461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82111" y="-6407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508000" y="1736563"/>
              <a:ext cx="8128000" cy="24006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农业税的比重相对下降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不能推断出农业生产受到削弱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北宋政府仍然是以农立国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赋税收入不断增加不等于能长期保持财政充裕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财政是否充裕还要考虑支出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非农业税的激增反映了北宋商品经济的发展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这说明政府抑商政策松动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项正确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依据材料无法推断北宋时期农业税变化的原因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项错误。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29" name="组合 28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539552" y="5053511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C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774970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3167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朱熹曾指出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仁义根于人心之固有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天理之公也。利心生于物我之相形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人欲之私也。循天理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则不求利而自无不利。殉人欲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则求利未得而害已随之。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据此可知朱熹主张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天理与人欲不可兼得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仁义与天理是后天养成的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天理与义利相辅相成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一切私利是社会混乱的根源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652120" y="2204864"/>
            <a:ext cx="442750" cy="4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431696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循天理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则不求利而自无不利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可知天理与义利是相辅相成的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两者有着内在的统一性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三项与材料主旨不符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均排除。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398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世纪初日本学者指出宋代是中国的大变革时期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并产生了较大的国际反响。阅读材料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沉睡海底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年的宋代古沉船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南海一号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被打捞出水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南海一号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是迄今为止世界上发现的海上沉船中年代最早、船体最大、保存最完整的远洋贸易商船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是见证海上丝绸之路的历史文物。据考证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我国近海有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000—3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艘沉船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以宋元时期居多。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詹子庆《中国古代史参考资料》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434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3536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若说近世史应从什么时候开始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这应当是宋以后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宋代发生了商业革命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北宋以后堪称近代史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洛学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复兴古学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千载不传之学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重放光明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与西洋文艺复兴时代知识人的自觉不无相似之处。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某日本学者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但对中国历史和世界历史而言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最重要的事实是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宋朝时的名副其实的商业革命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丝毫未对中国社会产生爆炸性的影响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而西方与此相应的商业革命却对西方社会产生了爆炸性的影响。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斯塔夫里阿诺斯《全球通史》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8450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27587"/>
            <a:ext cx="8128000" cy="41264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分别指出材料二中宋代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复兴古学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的主要表现。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商业革命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海外贸易兴盛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突破了空间和时间的限制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草市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已经具有比较完备的饮食服务设施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商业活动不再受到官府的直接监管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出现世界上最早的纸币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交子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复兴古学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复兴儒学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发展成理学。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材料二中日本学者把宋代与西方的文艺复兴时期相提并论。请用史实各举一例分别说明宋代在文学、艺术方面所取得的成就。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文学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宋词。艺术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北宋四大书法家都以行书名世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《清明上河图》。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4514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pic>
        <p:nvPicPr>
          <p:cNvPr id="3" name="Z03.eps" descr="id:214748669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27584" y="1241909"/>
            <a:ext cx="7416824" cy="513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361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你认为宋朝的商业革命未对中国社会产生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爆炸性的影响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的主要原因是什么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自然经济长期占主导地位。政治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重农抑商阻碍商业发展。文化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宋明理学的保守性使社会陷于僵化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科举制度限制了新观念的萌发等。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490617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商业革命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是指宋代商品经济繁荣的表现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根据所学知识回答即可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复兴古学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就是复兴儒学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后发展成理学。第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联系所学知识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举例说明宋代在文学、艺术方面所取得的成就。第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首先要清楚宋朝的商业革命未对中国社会产生爆炸性影响的含义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也就是宋代的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商业革命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未能加速封建制度的解体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促进资本主义的发展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再从政治、经济、文化等方面多角度分析。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781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5901446"/>
              </p:ext>
            </p:extLst>
          </p:nvPr>
        </p:nvGraphicFramePr>
        <p:xfrm>
          <a:off x="508000" y="1245086"/>
          <a:ext cx="8128000" cy="5280258"/>
        </p:xfrm>
        <a:graphic>
          <a:graphicData uri="http://schemas.openxmlformats.org/presentationml/2006/ole">
            <p:oleObj spid="_x0000_s54274" name="文档" r:id="rId4" imgW="3946425" imgH="25631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11004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50284"/>
            <a:ext cx="8128000" cy="58631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一、魏晋南北朝时期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政治制度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中央机构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尚书省最先握有实权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继而又有中书省、门下省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逐步形成三省体制。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选官制度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实行九品中正制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世家大族子弟依靠门第即可步入仕途。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社会经济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实行均田制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出现耕耙耱技术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翻车用于灌溉。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发明灌钢法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北朝烧出成熟的白瓷。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北方商业一度遭到破坏。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文化成就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佛教、道教的广泛传播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直接冲击儒学的正统地位。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《齐民要术》是我国现存最早的一部完整的农书。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汉字发展为自觉的书法艺术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东晋王羲之被称为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文人画出现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顾恺之的绘画理论和作品成就非凡。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51715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二、隋唐时期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政治制度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中央机构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三省六部制的形成与完善。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中书省决策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负责草拟和颁发皇帝政令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门下省掌审议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负责审核政令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尚书省负责执行政令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下设吏、户、礼、兵、刑、工六部。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相权被分割为三部分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这样可互相制衡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也能分工合作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提高了行政效率。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选官制度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隋文帝时开始采用分科考试的方式选拔官员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隋炀帝时开始设立进士科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唐朝继承并完善。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唐玄宗后期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设军事边镇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长官称为节度使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导致藩镇割据局面的出现。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9701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社会经济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农耕工具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江东地区出现了曲辕犁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发明了灌溉工具筒车。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沿用北魏以来的均田制。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丝织技术高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制瓷业形成南青北白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制瓷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城市和商业的发展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柜坊和飞钱问世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海上丝绸之路使广州成为重要的港口城市。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532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51715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文化成就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佛、道盛行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三教合一。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唐代造纸术西传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发明雕版印刷术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火药用于军事。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诗体完备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风格多样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李白、杜甫、白居易等为唐朝著名的诗人。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出现唐传奇。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隋朝展子虔的《游春图》是现存最早的山水画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唐代阎立本、吴道子善画人物。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楷书大家欧阳询、颜真卿、柳公权等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草书大家张旭、怀素等。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1253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三、宋元时期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政治制度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宋初加强中央集权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中书门下是最高行政机构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设参知政事、枢密使、三司使分割宰相的行政权、军权和财权。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军权和财权都收归中央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派文臣做地方官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设通判负责监督。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元朝的政治制度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设中书省替代三省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成为最高行政机关。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地方实行行省制度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巩固了中央对地方的管辖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是中国省制的开端。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3235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社会经济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出现利用水力的高转筒车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精耕细作技术进入全面成熟时期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经济重心逐渐转移到南方地区。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产生了五大瓷窑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出现青花瓷器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元代黄道婆推广先进的棉纺织技术。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宋代出现世界上最早的纸币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坊市界限被打破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海外贸易税收成为国家财政收入的重要来源之一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元朝时泉州是世界第一大港。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5752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主管人员">
  <a:themeElements>
    <a:clrScheme name="主管人员">
      <a:dk1>
        <a:sysClr val="windowText" lastClr="000000"/>
      </a:dk1>
      <a:lt1>
        <a:sysClr val="window" lastClr="C6EED8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主管人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602</TotalTime>
  <Words>2242</Words>
  <Application>Microsoft Office PowerPoint</Application>
  <PresentationFormat>全屏显示(4:3)</PresentationFormat>
  <Paragraphs>192</Paragraphs>
  <Slides>20</Slides>
  <Notes>10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主管人员</vt:lpstr>
      <vt:lpstr>文档</vt:lpstr>
      <vt:lpstr>专题二　中国古代文明的成熟与繁荣         ——魏晋南北朝、隋唐、宋元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</dc:subject>
  <dc:creator> </dc:creator>
  <cp:keywords> </cp:keywords>
  <dc:description> </dc:description>
  <cp:lastModifiedBy>User</cp:lastModifiedBy>
  <cp:revision>1</cp:revision>
  <dcterms:created xsi:type="dcterms:W3CDTF">2014-12-26T02:01:49Z</dcterms:created>
  <dcterms:modified xsi:type="dcterms:W3CDTF">2019-03-20T07:36:46Z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 </vt:lpwstr>
  </property>
</Properties>
</file>