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129"/>
  </p:notesMasterIdLst>
  <p:handoutMasterIdLst>
    <p:handoutMasterId r:id="rId130"/>
  </p:handoutMasterIdLst>
  <p:sldIdLst>
    <p:sldId id="373" r:id="rId3"/>
    <p:sldId id="299" r:id="rId4"/>
    <p:sldId id="300" r:id="rId5"/>
    <p:sldId id="375" r:id="rId6"/>
    <p:sldId id="315" r:id="rId7"/>
    <p:sldId id="302" r:id="rId8"/>
    <p:sldId id="304" r:id="rId9"/>
    <p:sldId id="451" r:id="rId10"/>
    <p:sldId id="305" r:id="rId11"/>
    <p:sldId id="306" r:id="rId12"/>
    <p:sldId id="316" r:id="rId13"/>
    <p:sldId id="377" r:id="rId14"/>
    <p:sldId id="378" r:id="rId15"/>
    <p:sldId id="379" r:id="rId16"/>
    <p:sldId id="452" r:id="rId17"/>
    <p:sldId id="321" r:id="rId18"/>
    <p:sldId id="380" r:id="rId19"/>
    <p:sldId id="322" r:id="rId20"/>
    <p:sldId id="381" r:id="rId21"/>
    <p:sldId id="382" r:id="rId22"/>
    <p:sldId id="383" r:id="rId23"/>
    <p:sldId id="323" r:id="rId24"/>
    <p:sldId id="384" r:id="rId25"/>
    <p:sldId id="324" r:id="rId26"/>
    <p:sldId id="325" r:id="rId27"/>
    <p:sldId id="307" r:id="rId28"/>
    <p:sldId id="385" r:id="rId29"/>
    <p:sldId id="318" r:id="rId30"/>
    <p:sldId id="386" r:id="rId31"/>
    <p:sldId id="317" r:id="rId32"/>
    <p:sldId id="387" r:id="rId33"/>
    <p:sldId id="319" r:id="rId34"/>
    <p:sldId id="453" r:id="rId35"/>
    <p:sldId id="388" r:id="rId36"/>
    <p:sldId id="320" r:id="rId37"/>
    <p:sldId id="389" r:id="rId38"/>
    <p:sldId id="390" r:id="rId39"/>
    <p:sldId id="454" r:id="rId40"/>
    <p:sldId id="391" r:id="rId41"/>
    <p:sldId id="344" r:id="rId42"/>
    <p:sldId id="392" r:id="rId43"/>
    <p:sldId id="346" r:id="rId44"/>
    <p:sldId id="393" r:id="rId45"/>
    <p:sldId id="347" r:id="rId46"/>
    <p:sldId id="348" r:id="rId47"/>
    <p:sldId id="349" r:id="rId48"/>
    <p:sldId id="394" r:id="rId49"/>
    <p:sldId id="351" r:id="rId50"/>
    <p:sldId id="395" r:id="rId51"/>
    <p:sldId id="396" r:id="rId52"/>
    <p:sldId id="352" r:id="rId53"/>
    <p:sldId id="397" r:id="rId54"/>
    <p:sldId id="356" r:id="rId55"/>
    <p:sldId id="398" r:id="rId56"/>
    <p:sldId id="357" r:id="rId57"/>
    <p:sldId id="399" r:id="rId58"/>
    <p:sldId id="400" r:id="rId59"/>
    <p:sldId id="401" r:id="rId60"/>
    <p:sldId id="402" r:id="rId61"/>
    <p:sldId id="403" r:id="rId62"/>
    <p:sldId id="327" r:id="rId63"/>
    <p:sldId id="328" r:id="rId64"/>
    <p:sldId id="329" r:id="rId65"/>
    <p:sldId id="330" r:id="rId66"/>
    <p:sldId id="331" r:id="rId67"/>
    <p:sldId id="404" r:id="rId68"/>
    <p:sldId id="405" r:id="rId69"/>
    <p:sldId id="455" r:id="rId70"/>
    <p:sldId id="456" r:id="rId71"/>
    <p:sldId id="457" r:id="rId72"/>
    <p:sldId id="459" r:id="rId73"/>
    <p:sldId id="458" r:id="rId74"/>
    <p:sldId id="460" r:id="rId75"/>
    <p:sldId id="461" r:id="rId76"/>
    <p:sldId id="462" r:id="rId77"/>
    <p:sldId id="463" r:id="rId78"/>
    <p:sldId id="466" r:id="rId79"/>
    <p:sldId id="464" r:id="rId80"/>
    <p:sldId id="467" r:id="rId81"/>
    <p:sldId id="339" r:id="rId82"/>
    <p:sldId id="468" r:id="rId83"/>
    <p:sldId id="406" r:id="rId84"/>
    <p:sldId id="340" r:id="rId85"/>
    <p:sldId id="407" r:id="rId86"/>
    <p:sldId id="313" r:id="rId87"/>
    <p:sldId id="408" r:id="rId88"/>
    <p:sldId id="409" r:id="rId89"/>
    <p:sldId id="410" r:id="rId90"/>
    <p:sldId id="469" r:id="rId91"/>
    <p:sldId id="470" r:id="rId92"/>
    <p:sldId id="473" r:id="rId93"/>
    <p:sldId id="471" r:id="rId94"/>
    <p:sldId id="474" r:id="rId95"/>
    <p:sldId id="476" r:id="rId96"/>
    <p:sldId id="477" r:id="rId97"/>
    <p:sldId id="413" r:id="rId98"/>
    <p:sldId id="478" r:id="rId99"/>
    <p:sldId id="414" r:id="rId100"/>
    <p:sldId id="419" r:id="rId101"/>
    <p:sldId id="415" r:id="rId102"/>
    <p:sldId id="420" r:id="rId103"/>
    <p:sldId id="416" r:id="rId104"/>
    <p:sldId id="417" r:id="rId105"/>
    <p:sldId id="421" r:id="rId106"/>
    <p:sldId id="422" r:id="rId107"/>
    <p:sldId id="426" r:id="rId108"/>
    <p:sldId id="423" r:id="rId109"/>
    <p:sldId id="427" r:id="rId110"/>
    <p:sldId id="425" r:id="rId111"/>
    <p:sldId id="428" r:id="rId112"/>
    <p:sldId id="418" r:id="rId113"/>
    <p:sldId id="429" r:id="rId114"/>
    <p:sldId id="430" r:id="rId115"/>
    <p:sldId id="431" r:id="rId116"/>
    <p:sldId id="432" r:id="rId117"/>
    <p:sldId id="433" r:id="rId118"/>
    <p:sldId id="434" r:id="rId119"/>
    <p:sldId id="435" r:id="rId120"/>
    <p:sldId id="479" r:id="rId121"/>
    <p:sldId id="436" r:id="rId122"/>
    <p:sldId id="437" r:id="rId123"/>
    <p:sldId id="442" r:id="rId124"/>
    <p:sldId id="443" r:id="rId125"/>
    <p:sldId id="444" r:id="rId126"/>
    <p:sldId id="445" r:id="rId127"/>
    <p:sldId id="446" r:id="rId128"/>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085" autoAdjust="0"/>
    <p:restoredTop sz="94706" autoAdjust="0"/>
  </p:normalViewPr>
  <p:slideViewPr>
    <p:cSldViewPr>
      <p:cViewPr>
        <p:scale>
          <a:sx n="33" d="100"/>
          <a:sy n="33" d="100"/>
        </p:scale>
        <p:origin x="-1020" y="-504"/>
      </p:cViewPr>
      <p:guideLst>
        <p:guide orient="horz" pos="4196"/>
        <p:guide pos="7485"/>
      </p:guideLst>
    </p:cSldViewPr>
  </p:slideViewPr>
  <p:notesTextViewPr>
    <p:cViewPr>
      <p:scale>
        <a:sx n="100" d="100"/>
        <a:sy n="100" d="100"/>
      </p:scale>
      <p:origin x="0" y="0"/>
    </p:cViewPr>
  </p:notesTextViewPr>
  <p:sorterViewPr>
    <p:cViewPr>
      <p:scale>
        <a:sx n="66" d="100"/>
        <a:sy n="66" d="100"/>
      </p:scale>
      <p:origin x="0" y="20190"/>
    </p:cViewPr>
  </p:sorter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theme" Target="theme/theme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slide" Target="slides/slide124.xml"/><Relationship Id="rId13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111.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84421" y="2694505"/>
            <a:ext cx="2839239" cy="1107996"/>
          </a:xfrm>
          <a:prstGeom prst="rect">
            <a:avLst/>
          </a:prstGeom>
          <a:noFill/>
        </p:spPr>
        <p:txBody>
          <a:bodyPr wrap="none" rtlCol="0">
            <a:spAutoFit/>
          </a:bodyPr>
          <a:lstStyle/>
          <a:p>
            <a:pPr algn="ctr"/>
            <a:r>
              <a:rPr lang="zh-CN" altLang="en-US" sz="6600" b="1" i="1" spc="300" dirty="0" smtClean="0">
                <a:solidFill>
                  <a:srgbClr val="FF0000"/>
                </a:solidFill>
                <a:latin typeface="微软雅黑" panose="020B0503020204020204" pitchFamily="34" charset="-122"/>
                <a:ea typeface="微软雅黑" panose="020B0503020204020204" pitchFamily="34" charset="-122"/>
              </a:rPr>
              <a:t>模块一</a:t>
            </a:r>
          </a:p>
        </p:txBody>
      </p:sp>
      <p:sp>
        <p:nvSpPr>
          <p:cNvPr id="10" name="TextBox 9"/>
          <p:cNvSpPr txBox="1"/>
          <p:nvPr/>
        </p:nvSpPr>
        <p:spPr>
          <a:xfrm>
            <a:off x="8595496" y="4644926"/>
            <a:ext cx="14015340" cy="2308324"/>
          </a:xfrm>
          <a:prstGeom prst="rect">
            <a:avLst/>
          </a:prstGeom>
          <a:noFill/>
        </p:spPr>
        <p:txBody>
          <a:bodyPr wrap="square" rtlCol="0">
            <a:spAutoFit/>
          </a:bodyPr>
          <a:lstStyle/>
          <a:p>
            <a:r>
              <a:rPr lang="zh-CN" altLang="en-US" sz="7200" b="1" dirty="0" smtClean="0">
                <a:latin typeface="微软雅黑" panose="020B0503020204020204" pitchFamily="34" charset="-122"/>
                <a:ea typeface="微软雅黑" panose="020B0503020204020204" pitchFamily="34" charset="-122"/>
              </a:rPr>
              <a:t>专题二　古代中国经济的基本结构</a:t>
            </a:r>
            <a:endParaRPr lang="en-US" altLang="zh-CN" sz="7200" b="1" dirty="0" smtClean="0">
              <a:latin typeface="微软雅黑" panose="020B0503020204020204" pitchFamily="34" charset="-122"/>
              <a:ea typeface="微软雅黑" panose="020B0503020204020204" pitchFamily="34" charset="-122"/>
            </a:endParaRPr>
          </a:p>
          <a:p>
            <a:r>
              <a:rPr lang="en-US" altLang="zh-CN" sz="7200" b="1" dirty="0" smtClean="0">
                <a:latin typeface="微软雅黑" panose="020B0503020204020204" pitchFamily="34" charset="-122"/>
                <a:ea typeface="微软雅黑" panose="020B0503020204020204" pitchFamily="34" charset="-122"/>
              </a:rPr>
              <a:t>              </a:t>
            </a:r>
            <a:r>
              <a:rPr lang="zh-CN" altLang="en-US" sz="7200" b="1" dirty="0" smtClean="0">
                <a:latin typeface="微软雅黑" panose="020B0503020204020204" pitchFamily="34" charset="-122"/>
                <a:ea typeface="微软雅黑" panose="020B0503020204020204" pitchFamily="34" charset="-122"/>
              </a:rPr>
              <a:t>和特点</a:t>
            </a:r>
            <a:endParaRPr lang="en-US" altLang="zh-CN" sz="7200" b="1" dirty="0" smtClean="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4154984"/>
            <a:chOff x="8666934" y="9466714"/>
            <a:chExt cx="13930410" cy="4154984"/>
          </a:xfrm>
        </p:grpSpPr>
        <p:sp>
          <p:nvSpPr>
            <p:cNvPr id="13" name="TextBox 12"/>
            <p:cNvSpPr txBox="1"/>
            <p:nvPr/>
          </p:nvSpPr>
          <p:spPr>
            <a:xfrm>
              <a:off x="9024124" y="9466714"/>
              <a:ext cx="13573220" cy="3139321"/>
            </a:xfrm>
            <a:prstGeom prst="rect">
              <a:avLst/>
            </a:prstGeom>
            <a:noFill/>
          </p:spPr>
          <p:txBody>
            <a:bodyPr wrap="square" rtlCol="0">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hlinkClick r:id="rId3" action="ppaction://hlinksldjump"/>
                </a:rPr>
                <a:t>体系构建 宏观把握</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hlinkClick r:id="rId4" action="ppaction://hlinksldjump"/>
                </a:rPr>
                <a:t>考点吃透 稳拿满分</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hlinkClick r:id="rId5" action="ppaction://hlinksldjump"/>
                </a:rPr>
                <a:t>主题关联 突破大题</a:t>
              </a:r>
              <a:endParaRPr lang="en-US" altLang="zh-CN" sz="4400" dirty="0" smtClean="0">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4154984"/>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 </a:t>
              </a:r>
              <a:endParaRPr lang="zh-CN" altLang="en-US" sz="4400" dirty="0" smtClean="0">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PART 1</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4104" y="2844726"/>
            <a:ext cx="19806652" cy="5975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772718"/>
            <a:ext cx="19219484"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汉朝加强封建土地所有制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“假民公田”是一种经济制度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“累世公卿”是政治现象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且两者不构成直接逻辑关系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租佃关系的形成是在战国时期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汉代租佃关系比较普遍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依据题干中“假民公田”“征收一定的假税”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结合汉初小农经济处于巩固期可知</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802200"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《史记·平准书》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为秦钱重难用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更令民铸钱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一黄金一斤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约法省禁。而不轨逐利之民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蓄积余业以稽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等待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市物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物踊腾粜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米至石万钱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马一匹则百金。”针对这一状况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汉初期统治者</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实行休养生息</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废除秦朝货币</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采取抑商政策</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鼓励发展农业</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20306256" cy="9073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232572" y="2700710"/>
            <a:ext cx="19802200" cy="15327273"/>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根据材料“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汉兴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为秦钱重难用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更令民铸钱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一黄金一斤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约法省禁”得出汉朝这种休养生息的措施导致严重的社会矛盾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题目问的是面临矛盾汉朝统治者怎样应对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汉兴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为秦钱重难用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更令民铸钱”得出汉朝统治者采取的是民间可以铸钱的措施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没有涉及对秦朝货币的处置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根据材料“而不轨逐利之民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蓄积余业以稽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等待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市物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物踊腾粜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米至石万钱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马一匹则百金”得出富商大贾利用宽松的政策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囤积居奇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导致物价上涨威胁统治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结合所学可知汉朝统治者因此推行抑商政策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材料涉及的是物价上涨造成的社会问题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所以应对措施应该是对商业的管控而不是农业上的举措</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018224" cy="7248138"/>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古代中国由开放到闭关锁国的原因</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清朝政治统治需要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少数民族入主中原成为统治阶级必然引起汉民族人民的反对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要防范内外结成反清联盟。</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自然经济的反映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自给自足的封建经济使统治者认为天朝物产丰盈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无须和外国“互通有无”。</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重农抑商思想的进一步发展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重农抑商思想抑制商业的发展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这就不利于商品贸易的发展。</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090232" cy="9233297"/>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据统计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英使马戛尔尼及其随行人员送给清朝的“贡品”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计有西洋语布蜡尼大利翁大架一座、座钟、天球全图、地球全图、试探气候架、车二辆、军器数件等十九件。然乾隆皇帝传谕徵瑞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“可于无意间向彼闲淡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尔国所贡之物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天朝原亦有之。”据此判断正确的是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清政府注重维护朝贡贸易体制</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清朝统治者仍以天朝上国自居</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中国的科技成就远落后于西方</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中国允许与西方开展贸易往来</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2718"/>
            <a:ext cx="20450272" cy="5615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088556" y="2805801"/>
            <a:ext cx="20018224"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材料关键信息是“尔国所贡之物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天朝原亦有之”</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项无法体现材料主旨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材料关键信息反映出清朝统治者认为本朝无所不有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仍以天朝上国自居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材料只有英国的工业品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无法比较中西方科技差距</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材料关键信息反映出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清朝统治者不愿意和西方开展贸易往来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11617" name="Rectangle 1"/>
          <p:cNvSpPr>
            <a:spLocks noChangeArrowheads="1"/>
          </p:cNvSpPr>
          <p:nvPr/>
        </p:nvSpPr>
        <p:spPr bwMode="auto">
          <a:xfrm>
            <a:off x="2016548" y="2712894"/>
            <a:ext cx="19874208" cy="7201972"/>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kumimoji="0" lang="zh-CN" altLang="en-US"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试练</a:t>
            </a:r>
            <a:r>
              <a:rPr kumimoji="0" lang="en-US" altLang="zh-CN" sz="4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  </a:t>
            </a:r>
            <a:r>
              <a:rPr lang="zh-CN" altLang="zh-CN" sz="4400" dirty="0" smtClean="0">
                <a:latin typeface="微软雅黑" panose="020B0503020204020204" pitchFamily="34" charset="-122"/>
                <a:ea typeface="微软雅黑" panose="020B0503020204020204" pitchFamily="34" charset="-122"/>
              </a:rPr>
              <a:t>有学者在研究</a:t>
            </a:r>
            <a:r>
              <a:rPr lang="en-US" altLang="zh-CN" sz="4400" dirty="0" smtClean="0">
                <a:latin typeface="微软雅黑" panose="020B0503020204020204" pitchFamily="34" charset="-122"/>
                <a:ea typeface="微软雅黑" panose="020B0503020204020204" pitchFamily="34" charset="-122"/>
              </a:rPr>
              <a:t>16</a:t>
            </a:r>
            <a:r>
              <a:rPr lang="zh-CN" altLang="zh-CN" sz="4400" dirty="0" smtClean="0">
                <a:latin typeface="微软雅黑" panose="020B0503020204020204" pitchFamily="34" charset="-122"/>
                <a:ea typeface="微软雅黑" panose="020B0503020204020204" pitchFamily="34" charset="-122"/>
              </a:rPr>
              <a:t>世纪中叶“嘉靖大倭寇”问题时认为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一是倭寇的主体是中国东南沿海的中小商人阶层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二是倭寇的最高领导是王直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是徽商出身。两者追求的是海上贸易的合法化。材料表明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民间贸易损害政府利益</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商帮力图扩展海外贸易</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官方贸易失去垄断地位</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海禁政策加剧倭寇之患</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20234248" cy="65517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04580" y="2870258"/>
            <a:ext cx="19658184"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材料主要说的是中小商人阶层和大商帮都追求海上贸易的合法化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反对海禁政策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官方贸易失去垄断地位不合题意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据材料“一是倭寇的主体是中国东南沿海的中小商人阶层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二是倭寇的最高领导是王直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是徽商出身。两者追求的是海上贸易的合法化”可知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当他们海上贸易合法化的要求得不到满足时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就成了倭寇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160564"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1944540" y="4140870"/>
            <a:ext cx="20162240" cy="7294305"/>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　设置历史情境</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理解历史问题</a:t>
            </a:r>
          </a:p>
          <a:p>
            <a:pPr>
              <a:lnSpc>
                <a:spcPct val="150000"/>
              </a:lnSpc>
            </a:pPr>
            <a:r>
              <a:rPr lang="zh-CN" altLang="en-US" sz="4400" dirty="0" smtClean="0">
                <a:latin typeface="微软雅黑" panose="020B0503020204020204" pitchFamily="34" charset="-122"/>
                <a:ea typeface="微软雅黑" panose="020B0503020204020204" pitchFamily="34" charset="-122"/>
              </a:rPr>
              <a:t>典例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2014</a:t>
            </a:r>
            <a:r>
              <a:rPr lang="zh-CN" altLang="zh-CN" sz="4400" dirty="0" smtClean="0">
                <a:latin typeface="微软雅黑" panose="020B0503020204020204" pitchFamily="34" charset="-122"/>
                <a:ea typeface="微软雅黑" panose="020B0503020204020204" pitchFamily="34" charset="-122"/>
              </a:rPr>
              <a:t>·全国卷</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汉初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官方禁止商人“衣丝乘车”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但后来一些商人“假二千石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官员级别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舆服导从作倡乐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奢侈日甚”。这反映出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朝廷的抑商政策发生了重大转变</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休养生息造成消费观念的改变</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官员与商人的社会地位渐趋一致</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原有规制受到商业发展的挑战</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2718"/>
            <a:ext cx="20234248" cy="6695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50021"/>
              </a:solidFill>
              <a:latin typeface="微软雅黑" panose="020B0503020204020204" pitchFamily="34" charset="-122"/>
              <a:ea typeface="微软雅黑" panose="020B0503020204020204" pitchFamily="34" charset="-122"/>
            </a:endParaRPr>
          </a:p>
        </p:txBody>
      </p:sp>
      <p:sp>
        <p:nvSpPr>
          <p:cNvPr id="26" name="矩形 25"/>
          <p:cNvSpPr/>
          <p:nvPr/>
        </p:nvSpPr>
        <p:spPr>
          <a:xfrm>
            <a:off x="2232572" y="2844726"/>
            <a:ext cx="20234248" cy="1431161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本题以汉朝商人服饰与乘车为切入点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旨在考查学生分析材料和综合分析问题的能力。材料表明西汉初期商人在舆服方面受到政府严格限制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随着历史发展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这种限制开始被突破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说明西汉商业有了一定发展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原有规制受到商业发展的挑战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故答案为</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项本身错误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整个封建社会没有改变这一政策</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项与材料内容无关</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项本身错误。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20018224"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  </a:t>
            </a:r>
            <a:r>
              <a:rPr lang="zh-CN" altLang="zh-CN" sz="4400" dirty="0" smtClean="0">
                <a:latin typeface="微软雅黑" panose="020B0503020204020204" pitchFamily="34" charset="-122"/>
                <a:ea typeface="微软雅黑" panose="020B0503020204020204" pitchFamily="34" charset="-122"/>
              </a:rPr>
              <a:t>汉文帝时期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晁错提出了“入粟拜爵”的政策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即“以粟为赏罚”“入粟县官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得以拜爵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得以除罪”。这一政策</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增加了政府收入</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改革了选官制度</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打击了商人特权</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加强了中央集权</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160564" y="2844726"/>
            <a:ext cx="19730192"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屯田制是中国古代由国家利用农民或士兵耕种国有土地、征收一定数额田租的制度。曹魏时期的民屯每</a:t>
            </a:r>
            <a:r>
              <a:rPr lang="en-US" altLang="zh-CN" sz="4400" dirty="0" smtClean="0">
                <a:latin typeface="微软雅黑" panose="020B0503020204020204" pitchFamily="34" charset="-122"/>
                <a:ea typeface="微软雅黑" panose="020B0503020204020204" pitchFamily="34" charset="-122"/>
              </a:rPr>
              <a:t>50</a:t>
            </a:r>
            <a:r>
              <a:rPr lang="zh-CN" altLang="zh-CN" sz="4400" dirty="0" smtClean="0">
                <a:latin typeface="微软雅黑" panose="020B0503020204020204" pitchFamily="34" charset="-122"/>
                <a:ea typeface="微软雅黑" panose="020B0503020204020204" pitchFamily="34" charset="-122"/>
              </a:rPr>
              <a:t>人为</a:t>
            </a: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收成与国家分成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使用官牛者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a:t>
            </a:r>
            <a:r>
              <a:rPr lang="en-US" altLang="zh-CN" sz="4400" dirty="0" smtClean="0">
                <a:latin typeface="微软雅黑" panose="020B0503020204020204" pitchFamily="34" charset="-122"/>
                <a:ea typeface="微软雅黑" panose="020B0503020204020204" pitchFamily="34" charset="-122"/>
              </a:rPr>
              <a:t>6</a:t>
            </a:r>
            <a:r>
              <a:rPr lang="zh-CN" altLang="zh-CN" sz="4400" dirty="0" smtClean="0">
                <a:latin typeface="微软雅黑" panose="020B0503020204020204" pitchFamily="34" charset="-122"/>
                <a:ea typeface="微软雅黑" panose="020B0503020204020204" pitchFamily="34" charset="-122"/>
              </a:rPr>
              <a:t>民</a:t>
            </a: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使用私牛者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官民对分。屯田农民不得随意离开屯田地。这种民屯的经营模式是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宗族集体生产</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田庄规模生产</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个体农户耕作</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官府募民耕作</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20162240" cy="4535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04580" y="2844726"/>
            <a:ext cx="19658184" cy="1218795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 “入粟拜爵”有利于增加政府收入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材料不能说明“入粟拜爵”这一政策改革了选官制度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“入粟拜爵”并不是打击商人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题目不涉及加强中央集权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941494"/>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主题</a:t>
            </a:r>
            <a:r>
              <a:rPr lang="en-US" altLang="zh-CN" sz="5000" b="1" dirty="0" smtClean="0">
                <a:latin typeface="微软雅黑" panose="020B0503020204020204" pitchFamily="34" charset="-122"/>
                <a:ea typeface="微软雅黑" panose="020B0503020204020204" pitchFamily="34" charset="-122"/>
              </a:rPr>
              <a:t>2</a:t>
            </a:r>
            <a:r>
              <a:rPr lang="zh-CN" altLang="zh-CN" sz="5000" b="1" dirty="0" smtClean="0">
                <a:latin typeface="微软雅黑" panose="020B0503020204020204" pitchFamily="34" charset="-122"/>
                <a:ea typeface="微软雅黑" panose="020B0503020204020204" pitchFamily="34" charset="-122"/>
              </a:rPr>
              <a:t>　丝绸之路与中外经济文化交流</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088556" y="3924846"/>
            <a:ext cx="2872528" cy="872030"/>
            <a:chOff x="2088556" y="3852838"/>
            <a:chExt cx="2872528" cy="872030"/>
          </a:xfrm>
        </p:grpSpPr>
        <p:pic>
          <p:nvPicPr>
            <p:cNvPr id="10" name="Picture 2"/>
            <p:cNvPicPr>
              <a:picLocks noChangeAspect="1" noChangeArrowheads="1"/>
            </p:cNvPicPr>
            <p:nvPr/>
          </p:nvPicPr>
          <p:blipFill>
            <a:blip r:embed="rId2"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17" name="TextBox 1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880324" y="1951606"/>
            <a:ext cx="6688952" cy="892552"/>
            <a:chOff x="1880324" y="1951606"/>
            <a:chExt cx="6688952" cy="892552"/>
          </a:xfrm>
        </p:grpSpPr>
        <p:sp>
          <p:nvSpPr>
            <p:cNvPr id="20" name="TextBox 19"/>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2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22" name="矩形 21"/>
          <p:cNvSpPr/>
          <p:nvPr/>
        </p:nvSpPr>
        <p:spPr>
          <a:xfrm>
            <a:off x="2088556" y="4788942"/>
            <a:ext cx="20090232" cy="7340471"/>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“一带一路”的历史渊源</a:t>
            </a:r>
          </a:p>
          <a:p>
            <a:pPr>
              <a:lnSpc>
                <a:spcPct val="150000"/>
              </a:lnSpc>
            </a:pPr>
            <a:r>
              <a:rPr lang="zh-CN" altLang="zh-CN" sz="48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“一带一路”构想借助了古代丝绸之路的历史符号。世人所熟知的“丝绸之路”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在两千多年前就已存在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后来不断演变为沟通中国与亚非欧多国的商贸、物流及文化的大通道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在古代东西方交流中发挥了重大作用。</a:t>
            </a:r>
          </a:p>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汉代是丝绸之路的开辟和发展时期</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丝绸之路是西汉张骞出使亚洲中、西部地区开辟的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以长安为起点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连接亚非欧的古代陆上商业贸易路线的总称。</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0-#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872532" y="2748894"/>
            <a:ext cx="20306256" cy="10248960"/>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汉武帝以后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国内社会安定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经济繁荣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采取积极的对外政策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与西域各国建立联系。</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西汉时期开辟的丝绸之路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加强了汉王朝和西域各国的联系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大大促进了东西方文化的交流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扩大了古代中国在世界上的影响。</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开辟海上丝绸之路</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汉武帝以后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开辟了与南海诸国及印度半岛等地的海上交通线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从事经常性的贸易往来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这就是“海上丝绸之路”。</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海上丝绸之路从广东沿海港口出发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向西沿海岸线、中南半岛南下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绕过今马来半岛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出马六甲海峡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到孟加拉湾沿岸诸国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最远抵达印度半岛南端。</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海上丝绸之路的开通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加强了中国和东南亚、南亚各国的关系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从海路沟通了东西外交圈之间的联系。</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872532" y="2782287"/>
            <a:ext cx="20450272" cy="10341293"/>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隋唐是丝绸之路的全盛时期</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隋唐时期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中国结束了长期的分裂割据状态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社会稳定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加强与西域的联系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保障丝绸之路畅通成为这一时期的重要任务。</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唐初以后的两百年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是丝绸之路通畅、贸易发展、经济交往顺畅的全盛时期。自贞观以来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唐与位于西方的大食、印度等建立了经济文化交流的密切关系。</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随着高僧玄奘西行印度取经求法等活动的进行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丝绸之路在唐朝前期进入黄金时期。</a:t>
            </a:r>
          </a:p>
          <a:p>
            <a:pPr>
              <a:lnSpc>
                <a:spcPct val="150000"/>
              </a:lnSpc>
            </a:pPr>
            <a:r>
              <a:rPr lang="en-US" altLang="zh-CN" sz="4600" b="1" dirty="0" smtClean="0">
                <a:latin typeface="微软雅黑" panose="020B0503020204020204" pitchFamily="34" charset="-122"/>
                <a:ea typeface="微软雅黑" panose="020B0503020204020204" pitchFamily="34" charset="-122"/>
              </a:rPr>
              <a:t>4.</a:t>
            </a:r>
            <a:r>
              <a:rPr lang="zh-CN" altLang="zh-CN" sz="4600" b="1" dirty="0" smtClean="0">
                <a:latin typeface="微软雅黑" panose="020B0503020204020204" pitchFamily="34" charset="-122"/>
                <a:ea typeface="微软雅黑" panose="020B0503020204020204" pitchFamily="34" charset="-122"/>
              </a:rPr>
              <a:t>宋元时期</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丝绸之路发展由低落到繁荣</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宋代由于与少数民族政权并立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与西域的联系受到阻碍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陆上丝绸之路几乎废弃。海上丝绸之路发展迅速。</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800524" y="2772718"/>
            <a:ext cx="20522280" cy="9279463"/>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元朝统一中国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社会环境安定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丝绸之路继续发展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海上丝绸之路更是繁荣昌盛。</a:t>
            </a:r>
          </a:p>
          <a:p>
            <a:pPr>
              <a:lnSpc>
                <a:spcPct val="150000"/>
              </a:lnSpc>
            </a:pPr>
            <a:r>
              <a:rPr lang="en-US" altLang="zh-CN" sz="4600" b="1" dirty="0" smtClean="0">
                <a:latin typeface="微软雅黑" panose="020B0503020204020204" pitchFamily="34" charset="-122"/>
                <a:ea typeface="微软雅黑" panose="020B0503020204020204" pitchFamily="34" charset="-122"/>
              </a:rPr>
              <a:t>5.</a:t>
            </a:r>
            <a:r>
              <a:rPr lang="zh-CN" altLang="zh-CN" sz="4600" b="1" dirty="0" smtClean="0">
                <a:latin typeface="微软雅黑" panose="020B0503020204020204" pitchFamily="34" charset="-122"/>
                <a:ea typeface="微软雅黑" panose="020B0503020204020204" pitchFamily="34" charset="-122"/>
              </a:rPr>
              <a:t>明清时期</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丝绸之路趋于萧条</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几近停滞</a:t>
            </a:r>
          </a:p>
          <a:p>
            <a:pPr>
              <a:lnSpc>
                <a:spcPct val="150000"/>
              </a:lnSpc>
            </a:pPr>
            <a:r>
              <a:rPr lang="en-US" altLang="zh-CN" sz="4400" dirty="0" smtClean="0">
                <a:latin typeface="微软雅黑" panose="020B0503020204020204" pitchFamily="34" charset="-122"/>
                <a:ea typeface="微软雅黑" panose="020B0503020204020204" pitchFamily="34" charset="-122"/>
              </a:rPr>
              <a:t>(1)15</a:t>
            </a:r>
            <a:r>
              <a:rPr lang="zh-CN" altLang="zh-CN" sz="4400" dirty="0" smtClean="0">
                <a:latin typeface="微软雅黑" panose="020B0503020204020204" pitchFamily="34" charset="-122"/>
                <a:ea typeface="微软雅黑" panose="020B0503020204020204" pitchFamily="34" charset="-122"/>
              </a:rPr>
              <a:t>世纪以后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丝绸之路不再作为东西方交流的要道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而是作为记录中外交往历史的遗迹而存在。</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清代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随着封建王朝日薄西山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统治者奉行闭关锁国的政策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陆上和海上丝绸之路都几近停止。</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清朝虽然开设广州“十三行”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但是与西方的联系大为减少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因此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当西方正在革新政治体制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开展经济活动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大力发展近代教育的时候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古老的东方还沉浸在自己的文明</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20090232" cy="9510296"/>
          </a:xfrm>
          <a:prstGeom prst="rect">
            <a:avLst/>
          </a:prstGeom>
        </p:spPr>
        <p:txBody>
          <a:bodyPr wrap="square">
            <a:spAutoFit/>
          </a:bodyPr>
          <a:lstStyle/>
          <a:p>
            <a:pPr>
              <a:lnSpc>
                <a:spcPct val="150000"/>
              </a:lnSpc>
            </a:pPr>
            <a:r>
              <a:rPr lang="zh-CN" altLang="zh-CN" sz="4800" dirty="0" smtClean="0">
                <a:latin typeface="微软雅黑" panose="020B0503020204020204" pitchFamily="34" charset="-122"/>
                <a:ea typeface="微软雅黑" panose="020B0503020204020204" pitchFamily="34" charset="-122"/>
              </a:rPr>
              <a:t>里“自我陶醉”</a:t>
            </a:r>
            <a:r>
              <a:rPr lang="en-US" altLang="zh-CN" sz="4800" dirty="0" smtClean="0">
                <a:latin typeface="微软雅黑" panose="020B0503020204020204" pitchFamily="34" charset="-122"/>
                <a:ea typeface="微软雅黑" panose="020B0503020204020204" pitchFamily="34" charset="-122"/>
              </a:rPr>
              <a:t>,</a:t>
            </a:r>
            <a:r>
              <a:rPr lang="zh-CN" altLang="zh-CN" sz="4800" dirty="0" smtClean="0">
                <a:latin typeface="微软雅黑" panose="020B0503020204020204" pitchFamily="34" charset="-122"/>
                <a:ea typeface="微软雅黑" panose="020B0503020204020204" pitchFamily="34" charset="-122"/>
              </a:rPr>
              <a:t>此时的中国与先进的西方之间的差距越来越大</a:t>
            </a:r>
            <a:r>
              <a:rPr lang="en-US" altLang="zh-CN" sz="4800" dirty="0" smtClean="0">
                <a:latin typeface="微软雅黑" panose="020B0503020204020204" pitchFamily="34" charset="-122"/>
                <a:ea typeface="微软雅黑" panose="020B0503020204020204" pitchFamily="34" charset="-122"/>
              </a:rPr>
              <a:t>,</a:t>
            </a:r>
            <a:r>
              <a:rPr lang="zh-CN" altLang="zh-CN" sz="4800" dirty="0" smtClean="0">
                <a:latin typeface="微软雅黑" panose="020B0503020204020204" pitchFamily="34" charset="-122"/>
                <a:ea typeface="微软雅黑" panose="020B0503020204020204" pitchFamily="34" charset="-122"/>
              </a:rPr>
              <a:t>丝绸之路停滞。</a:t>
            </a:r>
            <a:endParaRPr lang="en-US" altLang="zh-CN" sz="4600" b="1" dirty="0" smtClean="0">
              <a:latin typeface="微软雅黑" panose="020B0503020204020204" pitchFamily="34" charset="-122"/>
              <a:ea typeface="微软雅黑" panose="020B0503020204020204" pitchFamily="34" charset="-122"/>
            </a:endParaRPr>
          </a:p>
          <a:p>
            <a:pPr>
              <a:lnSpc>
                <a:spcPct val="150000"/>
              </a:lnSpc>
            </a:pPr>
            <a:r>
              <a:rPr lang="en-US" altLang="zh-CN" sz="4600" b="1" dirty="0" smtClean="0">
                <a:latin typeface="微软雅黑" panose="020B0503020204020204" pitchFamily="34" charset="-122"/>
                <a:ea typeface="微软雅黑" panose="020B0503020204020204" pitchFamily="34" charset="-122"/>
              </a:rPr>
              <a:t>6.</a:t>
            </a:r>
            <a:r>
              <a:rPr lang="zh-CN" altLang="zh-CN" sz="4600" b="1" dirty="0" smtClean="0">
                <a:latin typeface="微软雅黑" panose="020B0503020204020204" pitchFamily="34" charset="-122"/>
                <a:ea typeface="微软雅黑" panose="020B0503020204020204" pitchFamily="34" charset="-122"/>
              </a:rPr>
              <a:t>丝绸之路留给人们的历史启迪</a:t>
            </a:r>
          </a:p>
          <a:p>
            <a:pPr>
              <a:lnSpc>
                <a:spcPct val="150000"/>
              </a:lnSpc>
            </a:pPr>
            <a:r>
              <a:rPr lang="zh-CN" altLang="zh-CN" sz="4400" dirty="0" smtClean="0">
                <a:latin typeface="微软雅黑" panose="020B0503020204020204" pitchFamily="34" charset="-122"/>
                <a:ea typeface="微软雅黑" panose="020B0503020204020204" pitchFamily="34" charset="-122"/>
              </a:rPr>
              <a:t>　　丝绸之路的发展历史悠久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虽然发展历程复杂艰难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但是它在各个朝代都有发展和变化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其总体趋势是不断开拓和发展的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这有利于我们深刻认识历史发展中的丝绸之路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更好地分析丝绸之路发展变化的相关问题。</a:t>
            </a:r>
          </a:p>
          <a:p>
            <a:pPr>
              <a:lnSpc>
                <a:spcPct val="150000"/>
              </a:lnSpc>
            </a:pPr>
            <a:r>
              <a:rPr lang="en-US" altLang="zh-CN" sz="4600" b="1" dirty="0" smtClean="0">
                <a:latin typeface="微软雅黑" panose="020B0503020204020204" pitchFamily="34" charset="-122"/>
                <a:ea typeface="微软雅黑" panose="020B0503020204020204" pitchFamily="34" charset="-122"/>
              </a:rPr>
              <a:t>7.</a:t>
            </a:r>
            <a:r>
              <a:rPr lang="zh-CN" altLang="zh-CN" sz="4600" b="1" dirty="0" smtClean="0">
                <a:latin typeface="微软雅黑" panose="020B0503020204020204" pitchFamily="34" charset="-122"/>
                <a:ea typeface="微软雅黑" panose="020B0503020204020204" pitchFamily="34" charset="-122"/>
              </a:rPr>
              <a:t>“一带一路”的机遇与挑战</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“一带一路”的发展机遇</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“一带一路”倡议的提出是我国加快发展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统筹国际国内关系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构建全方位开放新</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090232" cy="10248960"/>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格局的必然要求。“一带一路”倡议的提出是基于中国自身发展的需要。</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“一带一路”倡议有利于我国审时度势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有效统筹国内关系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调整国内不协调因素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促进我国健康发展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有利于我国拓展和实施西部大开发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拉动西部各地经济文化的发展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从而缩小东西部的差距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实现平衡的经济文化发展繁荣的大局面。</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“一带一路”面临的挑战</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“一带一路”是我国着眼全球而提出的一项涉及面极广的重大对外倡议。在推进实施“一带一路”过程中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世情、国情将发生深刻复杂的变化。</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历史经验表明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一国的重大对外政策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往往对区域乃至全球的政治经济安全格局产生重大影响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涉及多个领域和多方利益的调整重构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既需要着眼长远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又需要考虑不同阶段的环境与目标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突出重点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务实推进。“一带一路”面临诸多挑战。</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088556"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1944540" y="4132148"/>
            <a:ext cx="20090232"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阅读材料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完成下列要求。</a:t>
            </a:r>
          </a:p>
          <a:p>
            <a:pPr>
              <a:lnSpc>
                <a:spcPct val="150000"/>
              </a:lnSpc>
            </a:pPr>
            <a:r>
              <a:rPr lang="zh-CN" altLang="zh-CN" sz="4400" dirty="0" smtClean="0">
                <a:latin typeface="微软雅黑" panose="020B0503020204020204" pitchFamily="34" charset="-122"/>
                <a:ea typeface="微软雅黑" panose="020B0503020204020204" pitchFamily="34" charset="-122"/>
              </a:rPr>
              <a:t>材料一　陆上丝绸之路起源于西汉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是汉武帝派张骞出使西域开辟的以首都长安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今西安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为起点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经甘肃、新疆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到中亚、西亚、欧洲并连接地中海各国的陆上通道。《斯坦因西域考古记》记载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开始沿路建立屯戍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并把秦始皇所建以防匈奴的万里长城向西边延长出去。古长城之向西延长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最初的用意自然是保护新开的中亚大道。”《汉书·西域传》记载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“自敦煌西至盐泽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往往起亭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古代建在边境上的烽火台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而轮台、渠犁皆有田卒数百人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置使者校尉领护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以给使外国者。”《资治</a:t>
            </a:r>
            <a:endParaRPr lang="zh-CN" altLang="zh-CN" sz="4400" dirty="0">
              <a:latin typeface="微软雅黑" panose="020B0503020204020204" pitchFamily="34" charset="-122"/>
              <a:ea typeface="微软雅黑" panose="020B0503020204020204" pitchFamily="34" charset="-122"/>
            </a:endParaRPr>
          </a:p>
        </p:txBody>
      </p:sp>
      <p:pic>
        <p:nvPicPr>
          <p:cNvPr id="9" name="25分题.EPS" descr="id:2147494738;FounderCES"/>
          <p:cNvPicPr/>
          <p:nvPr/>
        </p:nvPicPr>
        <p:blipFill>
          <a:blip r:embed="rId4" cstate="print"/>
          <a:stretch>
            <a:fillRect/>
          </a:stretch>
        </p:blipFill>
        <p:spPr>
          <a:xfrm>
            <a:off x="5184900" y="3276774"/>
            <a:ext cx="1656184" cy="648072"/>
          </a:xfrm>
          <a:prstGeom prst="rect">
            <a:avLst/>
          </a:prstGeom>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20090232" cy="8217634"/>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通鉴》记载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元和元年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公元</a:t>
            </a:r>
            <a:r>
              <a:rPr lang="en-US" altLang="zh-CN" sz="4400" dirty="0" smtClean="0">
                <a:latin typeface="微软雅黑" panose="020B0503020204020204" pitchFamily="34" charset="-122"/>
                <a:ea typeface="微软雅黑" panose="020B0503020204020204" pitchFamily="34" charset="-122"/>
              </a:rPr>
              <a:t>84</a:t>
            </a:r>
            <a:r>
              <a:rPr lang="zh-CN" altLang="zh-CN" sz="4400" dirty="0" smtClean="0">
                <a:latin typeface="微软雅黑" panose="020B0503020204020204" pitchFamily="34" charset="-122"/>
                <a:ea typeface="微软雅黑" panose="020B0503020204020204" pitchFamily="34" charset="-122"/>
              </a:rPr>
              <a:t>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十一月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北单于派人驱牛马万余头与汉商贾交易。北匈奴诸王大人前来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所在郡都设官邸接待。</a:t>
            </a:r>
          </a:p>
          <a:p>
            <a:pPr algn="r">
              <a:lnSpc>
                <a:spcPct val="150000"/>
              </a:lnSpc>
            </a:pPr>
            <a:r>
              <a:rPr lang="zh-CN" altLang="zh-CN" sz="4400" dirty="0" smtClean="0">
                <a:latin typeface="微软雅黑" panose="020B0503020204020204" pitchFamily="34" charset="-122"/>
                <a:ea typeface="微软雅黑" panose="020B0503020204020204" pitchFamily="34" charset="-122"/>
              </a:rPr>
              <a:t>——摘编自白寿彝《中国通史》等</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材料二　开辟“一带一路”战略的重点在于以下方面加强合作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沿线各国可以就经济发展战略和对策进行充分交流对接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共同制定推进区域合作的规划和措施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协商解决合作中的问题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共同为务实合作及大型项目实施提供政策支持。</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沿线国家宜加强基础设施建设规划、技术标准体系的对接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共同推进国际骨干通道建设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逐步形成连接亚洲各次区域以及亚欧非之间的基础设施网络</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宜着力研究解决投资贸</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16548" y="2772718"/>
            <a:ext cx="20090232" cy="6186309"/>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易便利化问题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消除投资和贸易壁垒</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构建区域内和各国良好的营商环境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积极同沿线国家和地区共同商建自由贸易区</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扩大沿线国家双边本币互换、结算的范围和规模</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广泛开展文化交流、学术往来、人才交流合作、媒体合作、青年和妇女交往、志愿者服务等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为深化双多边合作奠定坚实的民意基础。</a:t>
            </a:r>
          </a:p>
          <a:p>
            <a:pPr algn="r">
              <a:lnSpc>
                <a:spcPct val="150000"/>
              </a:lnSpc>
            </a:pPr>
            <a:r>
              <a:rPr lang="zh-CN" altLang="zh-CN" sz="4400" dirty="0" smtClean="0">
                <a:latin typeface="微软雅黑" panose="020B0503020204020204" pitchFamily="34" charset="-122"/>
                <a:ea typeface="微软雅黑" panose="020B0503020204020204" pitchFamily="34" charset="-122"/>
              </a:rPr>
              <a:t>——摘编自《推动共建丝绸之路经济带和</a:t>
            </a:r>
          </a:p>
          <a:p>
            <a:pPr algn="r">
              <a:lnSpc>
                <a:spcPct val="150000"/>
              </a:lnSpc>
            </a:pPr>
            <a:r>
              <a:rPr lang="en-US" altLang="zh-CN" sz="4400" dirty="0" smtClean="0">
                <a:latin typeface="微软雅黑" panose="020B0503020204020204" pitchFamily="34" charset="-122"/>
                <a:ea typeface="微软雅黑" panose="020B0503020204020204" pitchFamily="34" charset="-122"/>
              </a:rPr>
              <a:t>21</a:t>
            </a:r>
            <a:r>
              <a:rPr lang="zh-CN" altLang="zh-CN" sz="4400" dirty="0" smtClean="0">
                <a:latin typeface="微软雅黑" panose="020B0503020204020204" pitchFamily="34" charset="-122"/>
                <a:ea typeface="微软雅黑" panose="020B0503020204020204" pitchFamily="34" charset="-122"/>
              </a:rPr>
              <a:t>世纪海上丝绸之路的愿景与行动》</a:t>
            </a:r>
          </a:p>
        </p:txBody>
      </p:sp>
      <p:grpSp>
        <p:nvGrpSpPr>
          <p:cNvPr id="3" name="组合 2"/>
          <p:cNvGrpSpPr/>
          <p:nvPr/>
        </p:nvGrpSpPr>
        <p:grpSpPr>
          <a:xfrm>
            <a:off x="1880324" y="1951606"/>
            <a:ext cx="6688952" cy="892552"/>
            <a:chOff x="1880324" y="1951606"/>
            <a:chExt cx="6688952" cy="892552"/>
          </a:xfrm>
        </p:grpSpPr>
        <p:sp>
          <p:nvSpPr>
            <p:cNvPr id="4" name="TextBox 3"/>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802200" cy="83529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736628" y="2844726"/>
            <a:ext cx="1857806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 </a:t>
            </a: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根据材料所给时间“曹魏时期”以及所学知识民屯以招募流民为主可知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民屯并不是以宗族为单位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根据所学知识可知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田庄规模生产主要存在于东汉豪强地主的庄园中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屯田制是个体农户耕作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但这些个体农户均由官府招募而来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个体农户耕作是中国古代土地私有制确立后的主要耕作方式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但屯田制下屯田民是被编制成军队形式的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这就决定了这些农民是官府招募而来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这种民屯经营模式并非简单的个体农耕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3132758"/>
            <a:ext cx="19226136" cy="769441"/>
          </a:xfrm>
          <a:prstGeom prst="rect">
            <a:avLst/>
          </a:prstGeom>
        </p:spPr>
        <p:txBody>
          <a:bodyPr wrap="square">
            <a:spAutoFit/>
          </a:bodyPr>
          <a:lstStyle/>
          <a:p>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根据材料一并结合所学知识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概括汉代丝绸之路贸易政策的特点及影响。</a:t>
            </a:r>
            <a:endParaRPr lang="zh-CN" altLang="zh-CN" sz="4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944540" y="4644926"/>
            <a:ext cx="20090232" cy="7273982"/>
            <a:chOff x="1872532" y="4417359"/>
            <a:chExt cx="20594288" cy="7423639"/>
          </a:xfrm>
        </p:grpSpPr>
        <p:sp>
          <p:nvSpPr>
            <p:cNvPr id="6" name="矩形 5"/>
            <p:cNvSpPr/>
            <p:nvPr/>
          </p:nvSpPr>
          <p:spPr>
            <a:xfrm>
              <a:off x="1872532" y="4417359"/>
              <a:ext cx="20594288" cy="7422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376588" y="4490850"/>
              <a:ext cx="19730192" cy="73501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特点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综合运用军事、行政手段提高丝绸之路贸易的安全性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发展沿线经济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为丝绸之路贸易提供物质基础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加强基础设施建设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不断改善中外贸易的交通条件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实施优惠性和保护性的政策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为中外贸易创造了良好的环境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允许官方朝贡贸易和民间贸易同时发展。</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促进了沿线区域的贸易发展、民族融合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稳定了社会秩序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或巩固了汉代大一统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促进了东西方贸易往来和经济文化交流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沟通了亚欧两大洲</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对世界文明的发展产生了重要影响。</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916734"/>
            <a:ext cx="19586176" cy="2123658"/>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根据材料一、二并结合所学知识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指出汉代丝绸之路与“一带一路”目的的不同之处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并评析“一带一路”倡议。</a:t>
            </a:r>
            <a:endParaRPr lang="zh-CN" altLang="zh-CN" sz="4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944540" y="5076974"/>
            <a:ext cx="19946216" cy="7273980"/>
            <a:chOff x="1296468" y="5509022"/>
            <a:chExt cx="20727029" cy="7273980"/>
          </a:xfrm>
        </p:grpSpPr>
        <p:sp>
          <p:nvSpPr>
            <p:cNvPr id="6" name="矩形 5"/>
            <p:cNvSpPr/>
            <p:nvPr/>
          </p:nvSpPr>
          <p:spPr>
            <a:xfrm>
              <a:off x="1296468" y="5509022"/>
              <a:ext cx="20727029"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1728516" y="5581030"/>
              <a:ext cx="20090232"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不同之处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汉代丝绸之路以军事及政治为目的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“一带一路”以经济增长为目的。</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评析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“一带一路”借助丝绸之路的历史符号</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顺应世界多极化、经济全球化、文化多样化的潮流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在中国改革开放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经济腾飞的前提下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契合沿线国家的共同需求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体现了和平、交流、理解、包容、合作、共赢的精神。这一倡议的实施将促进区域经济合作和沿线各国经济繁荣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促进世界和平与发展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造福世界各国人民。</a:t>
              </a: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088556"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160564" y="4140870"/>
            <a:ext cx="19442160" cy="1992148"/>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阅读材料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完成下列要求。</a:t>
            </a:r>
          </a:p>
          <a:p>
            <a:pPr algn="ctr">
              <a:lnSpc>
                <a:spcPct val="150000"/>
              </a:lnSpc>
            </a:pPr>
            <a:r>
              <a:rPr lang="zh-CN" altLang="zh-CN" sz="4400" dirty="0" smtClean="0">
                <a:latin typeface="微软雅黑" panose="020B0503020204020204" pitchFamily="34" charset="-122"/>
                <a:ea typeface="微软雅黑" panose="020B0503020204020204" pitchFamily="34" charset="-122"/>
              </a:rPr>
              <a:t>中国古代对外贸易商路的演变</a:t>
            </a:r>
            <a:endParaRPr lang="zh-CN" altLang="zh-CN" sz="4400" dirty="0">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808636" y="6445126"/>
          <a:ext cx="18146448" cy="2682240"/>
        </p:xfrm>
        <a:graphic>
          <a:graphicData uri="http://schemas.openxmlformats.org/drawingml/2006/table">
            <a:tbl>
              <a:tblPr/>
              <a:tblGrid>
                <a:gridCol w="3384376"/>
                <a:gridCol w="14762072"/>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秦汉时期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对外贸易以陆路为主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隋唐时期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水、陆并举</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宋元明时期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海外贸易发达</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清朝初期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闭关锁国</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只准广州一处对外通商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0" name="12分题.EPS" descr="id:2147494752;FounderCES"/>
          <p:cNvPicPr/>
          <p:nvPr/>
        </p:nvPicPr>
        <p:blipFill>
          <a:blip r:embed="rId4" cstate="print"/>
          <a:stretch>
            <a:fillRect/>
          </a:stretch>
        </p:blipFill>
        <p:spPr>
          <a:xfrm>
            <a:off x="5112892" y="3276774"/>
            <a:ext cx="1738224" cy="648072"/>
          </a:xfrm>
          <a:prstGeom prst="rect">
            <a:avLst/>
          </a:prstGeom>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矩形 5"/>
          <p:cNvSpPr/>
          <p:nvPr/>
        </p:nvSpPr>
        <p:spPr>
          <a:xfrm>
            <a:off x="2016548" y="2772718"/>
            <a:ext cx="19874208" cy="2123658"/>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从材料中提取一条或一条以上信息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围绕贸易商路演变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拟定一个论题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并就所拟论题进行简要阐述。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明确写出所拟论题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阐述须有史实依据。</a:t>
            </a:r>
            <a:r>
              <a:rPr lang="en-US" altLang="zh-CN" sz="4400" dirty="0" smtClean="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44726"/>
            <a:ext cx="19730192"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2592612" y="2916734"/>
            <a:ext cx="18578064"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略。</a:t>
            </a:r>
            <a:endParaRPr lang="en-US"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首先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根据材料拟定论题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可从商路由以陆路为主到以水路为主的变迁角度分析。如秦汉时期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分析当时国家的发展和对外交往。宋元时期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从商品经济发展、手工业发展、经济重心南移、科技发展等方面进行分析。也可从对外开放到闭关锁国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分析明清时期社会发展及闭关锁国带来的严重后果。</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944540" y="3556084"/>
            <a:ext cx="20018224" cy="8217634"/>
          </a:xfrm>
          <a:prstGeom prst="rect">
            <a:avLst/>
          </a:prstGeom>
        </p:spPr>
        <p:txBody>
          <a:bodyPr wrap="square">
            <a:spAutoFit/>
          </a:bodyPr>
          <a:lstStyle/>
          <a:p>
            <a:pPr algn="ctr">
              <a:lnSpc>
                <a:spcPct val="150000"/>
              </a:lnSpc>
            </a:pPr>
            <a:r>
              <a:rPr lang="zh-CN" altLang="zh-CN" sz="4600" b="1" dirty="0" smtClean="0">
                <a:latin typeface="微软雅黑" panose="020B0503020204020204" pitchFamily="34" charset="-122"/>
                <a:ea typeface="微软雅黑" panose="020B0503020204020204" pitchFamily="34" charset="-122"/>
              </a:rPr>
              <a:t>开放探究型试题破解之道</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开放探究型试题不变的规律</a:t>
            </a:r>
          </a:p>
          <a:p>
            <a:pPr>
              <a:lnSpc>
                <a:spcPct val="150000"/>
              </a:lnSpc>
            </a:pPr>
            <a:r>
              <a:rPr lang="zh-CN" altLang="zh-CN" sz="4400" dirty="0" smtClean="0">
                <a:latin typeface="微软雅黑" panose="020B0503020204020204" pitchFamily="34" charset="-122"/>
                <a:ea typeface="微软雅黑" panose="020B0503020204020204" pitchFamily="34" charset="-122"/>
              </a:rPr>
              <a:t>开放探究型试题始终不变的是对历史思维能力的考查。始终要求对材料中的观点进行论证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或者要求提出不同的观点进行论证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或者提出修改意见并加以说明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或者指出相同点与不同点进行说明。</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开放探究型试题的应对策略</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要关注新观点、新知识。由于高考对学生能力考查的要求很高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考题的材料往往超出教材的范围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学生在复习备考时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对于课程标准中涉及的历史事件、历史人物、</a:t>
            </a:r>
            <a:endParaRPr lang="zh-CN" altLang="zh-CN" sz="4400" dirty="0">
              <a:latin typeface="微软雅黑" panose="020B0503020204020204" pitchFamily="34" charset="-122"/>
              <a:ea typeface="微软雅黑" panose="020B0503020204020204" pitchFamily="34" charset="-122"/>
            </a:endParaRPr>
          </a:p>
        </p:txBody>
      </p:sp>
      <p:grpSp>
        <p:nvGrpSpPr>
          <p:cNvPr id="9"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12" name="组合 11"/>
          <p:cNvGrpSpPr/>
          <p:nvPr/>
        </p:nvGrpSpPr>
        <p:grpSpPr>
          <a:xfrm>
            <a:off x="1955283" y="3060750"/>
            <a:ext cx="3157609" cy="830997"/>
            <a:chOff x="1955283" y="3420790"/>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4" name="TextBox 13"/>
            <p:cNvSpPr txBox="1"/>
            <p:nvPr/>
          </p:nvSpPr>
          <p:spPr>
            <a:xfrm>
              <a:off x="2169598" y="3420790"/>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844726"/>
            <a:ext cx="19946216" cy="8217634"/>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历史现象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除了牢牢掌握教材上的评价外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还需要经常跳出教材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提出不同的史学观点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发现不同的历史视角</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了解一些学术前沿的研究成果。掌握好这些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有利于同学们拓宽历史视野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不至于在考试中看到不同于教材的学术观点就无所适从。</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运用好三段式的论证。</a:t>
            </a:r>
          </a:p>
          <a:p>
            <a:pPr>
              <a:lnSpc>
                <a:spcPct val="150000"/>
              </a:lnSpc>
            </a:pPr>
            <a:r>
              <a:rPr lang="zh-CN" altLang="zh-CN" sz="4400" dirty="0" smtClean="0">
                <a:latin typeface="微软雅黑" panose="020B0503020204020204" pitchFamily="34" charset="-122"/>
                <a:ea typeface="微软雅黑" panose="020B0503020204020204" pitchFamily="34" charset="-122"/>
              </a:rPr>
              <a:t>所谓三段式论证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就是第一段直接提出自己的观点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第二段分几个角度进行论证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第三段进行小结、升华观点。同学们应加强开放性试题的练习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逐步提升自己的论述能力。</a:t>
            </a: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6"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44726"/>
            <a:ext cx="20090232" cy="8263801"/>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小农经济的地位和影响</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概念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以家庭为单位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农业和家庭手工业相结合、自给自足的经济形态。</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地位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是中国封建社会农业生产的基本模式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是封建王朝财政收入的主要来源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始终在中国封建经济中占主导地位。</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影响</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政治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小农经济是中央集权制度建立的经济基础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中央集权制度又是分散的小农经济的重要保障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强有力的中央集权维护国家统一和社会稳定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以保证小农经济的发展。</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88556" y="2828453"/>
            <a:ext cx="20018224" cy="9233297"/>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经济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小农经济自给自足的特点是重农抑商政策和闭关锁国政策实施的根源。小农经济的脆弱性、落后性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要求统治阶级抑制工商业的发展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防止工商业与农业争夺劳动力。</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科技文化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小农经济的发展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促进了与农业相关的科技的发展。中国古代科技成就多集中在农学、天文历法、数学、医学等领域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造就了中国古代科技具有实用性、实践性的特点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同时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小农经济发展的落后性也决定了中国古代科技无法实现根本性的突破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无法发展为近代科技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古代许多文学作品反映了小农经济下人们的理想和憧憬。</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841839"/>
            <a:ext cx="19802200" cy="4154984"/>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民族心理与家庭伦理观念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小农经济下的中国农民具有忠厚老实、吃苦耐劳、艰苦奋斗的精神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也有狭隘和保守的不足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小农经济的分散性、封闭性、保守性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导致“重男轻女”“安土重迁”等思想观念的产生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同时也铸就了中国古代注重孝道、重视加强邻里和睦的观念。</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1872532" y="3073340"/>
            <a:ext cx="19074328" cy="9571851"/>
          </a:xfrm>
          <a:prstGeom prst="rect">
            <a:avLst/>
          </a:prstGeom>
        </p:spPr>
        <p:txBody>
          <a:bodyPr wrap="square">
            <a:spAutoFit/>
          </a:bodyPr>
          <a:lstStyle/>
          <a:p>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观察下图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它反映了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我国古代小农经济十分发达</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我国古代手工业十分发达</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我国古代小农经济的基本特征</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我国古代男女的社会地位</a:t>
            </a:r>
          </a:p>
          <a:p>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7" name="2lls3.jpg" descr="id:2147494824;FounderCES"/>
          <p:cNvPicPr/>
          <p:nvPr/>
        </p:nvPicPr>
        <p:blipFill>
          <a:blip r:embed="rId3" cstate="print"/>
          <a:stretch>
            <a:fillRect/>
          </a:stretch>
        </p:blipFill>
        <p:spPr>
          <a:xfrm>
            <a:off x="10441484" y="4068862"/>
            <a:ext cx="5400600" cy="5328592"/>
          </a:xfrm>
          <a:prstGeom prst="rect">
            <a:avLst/>
          </a:prstGeom>
        </p:spPr>
      </p:pic>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844726"/>
            <a:ext cx="198022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736628" y="2844726"/>
            <a:ext cx="18578064" cy="618630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据图不能得出小农经济发达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从图中只能看出家庭手工业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它并不能代表全部古代手工业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从图中可知男耕女织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这是小农经济的基本特征之一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图中男女都在劳作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看不出他们的社会地位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1944540" y="2916734"/>
            <a:ext cx="20018224" cy="8217634"/>
          </a:xfrm>
          <a:prstGeom prst="rect">
            <a:avLst/>
          </a:prstGeom>
        </p:spPr>
        <p:txBody>
          <a:bodyPr wrap="square">
            <a:spAutoFit/>
          </a:bodyPr>
          <a:lstStyle/>
          <a:p>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下表为据《汉书·食货志》汇编而成的西汉农民家庭年收入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粮食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与支出情况表。该表信息主要反映出西汉</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传统农业的精耕细作</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耕织结合的经营方式</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生活成本的居高不下</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小农经济的根基脆弱</a:t>
            </a:r>
          </a:p>
          <a:p>
            <a:endParaRPr lang="en-US" altLang="zh-CN" sz="4400" dirty="0" smtClean="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7" name="表格 6"/>
          <p:cNvGraphicFramePr>
            <a:graphicFrameLocks noGrp="1"/>
          </p:cNvGraphicFramePr>
          <p:nvPr/>
        </p:nvGraphicFramePr>
        <p:xfrm>
          <a:off x="2664620" y="4716934"/>
          <a:ext cx="14977664" cy="2682240"/>
        </p:xfrm>
        <a:graphic>
          <a:graphicData uri="http://schemas.openxmlformats.org/drawingml/2006/table">
            <a:tbl>
              <a:tblPr/>
              <a:tblGrid>
                <a:gridCol w="2755325"/>
                <a:gridCol w="3249870"/>
                <a:gridCol w="3505267"/>
                <a:gridCol w="5467202"/>
              </a:tblGrid>
              <a:tr h="13970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家庭人口</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项目</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数量</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单位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钱</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700">
                <a:tc rowSpan="3">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人</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收入</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粮食</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8500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700">
                <a:tc vMerge="1">
                  <a:txBody>
                    <a:bodyPr/>
                    <a:lstStyle/>
                    <a:p>
                      <a:endParaRPr lang="zh-CN"/>
                    </a:p>
                  </a:txBody>
                  <a:tcPr/>
                </a:tc>
                <a:tc rowSpan="2">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支出</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赋役</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2989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9700">
                <a:tc vMerge="1">
                  <a:txBody>
                    <a:bodyPr/>
                    <a:lstStyle/>
                    <a:p>
                      <a:endParaRPr lang="zh-CN"/>
                    </a:p>
                  </a:txBody>
                  <a:tcPr/>
                </a:tc>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日常开支</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7950</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844726"/>
            <a:ext cx="19442160" cy="69847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844726"/>
            <a:ext cx="17929992"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项中的精耕细作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与材料主题“农民家庭年收入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粮食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与支出”不符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材料中只有“粮食”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有耕无织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项忽视了材料中“赋役”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不符合题意“该表信息主要反映出”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据材料中的“</a:t>
            </a:r>
            <a:r>
              <a:rPr lang="en-US" altLang="zh-CN" sz="4400" dirty="0" smtClean="0">
                <a:solidFill>
                  <a:srgbClr val="A50021"/>
                </a:solidFill>
                <a:latin typeface="微软雅黑" panose="020B0503020204020204" pitchFamily="34" charset="-122"/>
                <a:ea typeface="微软雅黑" panose="020B0503020204020204" pitchFamily="34" charset="-122"/>
              </a:rPr>
              <a:t>5</a:t>
            </a:r>
            <a:r>
              <a:rPr lang="zh-CN" altLang="zh-CN" sz="4400" dirty="0" smtClean="0">
                <a:solidFill>
                  <a:srgbClr val="A50021"/>
                </a:solidFill>
                <a:latin typeface="微软雅黑" panose="020B0503020204020204" pitchFamily="34" charset="-122"/>
                <a:ea typeface="微软雅黑" panose="020B0503020204020204" pitchFamily="34" charset="-122"/>
              </a:rPr>
              <a:t>人”可知材料反映的是小农经济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表格中的支出超过了收入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说明了小农的生活艰难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8"/>
          <p:cNvGrpSpPr/>
          <p:nvPr/>
        </p:nvGrpSpPr>
        <p:grpSpPr>
          <a:xfrm>
            <a:off x="1880324" y="1951606"/>
            <a:ext cx="6616944" cy="892552"/>
            <a:chOff x="1880324" y="1951606"/>
            <a:chExt cx="6616944" cy="892552"/>
          </a:xfrm>
        </p:grpSpPr>
        <p:sp>
          <p:nvSpPr>
            <p:cNvPr id="10" name="TextBox 9"/>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7" name="2LLS2.EPS" descr="id:2147494773;FounderCES"/>
          <p:cNvPicPr/>
          <p:nvPr/>
        </p:nvPicPr>
        <p:blipFill>
          <a:blip r:embed="rId3" cstate="print"/>
          <a:stretch>
            <a:fillRect/>
          </a:stretch>
        </p:blipFill>
        <p:spPr>
          <a:xfrm>
            <a:off x="3312692" y="3636814"/>
            <a:ext cx="17209912" cy="662473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20090232" cy="8263801"/>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古代经济重心南移的原因和影响</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原因</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北方长期战乱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南方相对安定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为南方经济发展提供了有利的社会环境。</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北方大量劳动人民为了躲避战乱而南迁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充实了南方的劳动力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并且带去了先进的生产工具和技术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尤其是铁犁牛耕在南方地区得到推广。</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政治中心的南移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如南朝和南宋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或者东移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如明朝和清朝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加快了南方的开发。政权中心位于南方时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统治者为了维护统治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采取了一系列有利于经济发展的措施。</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南方自然条件优越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适合农业发展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而且对外贸易条件比北方优越。</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946216" cy="9233297"/>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影响</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对城市交通、贸易的影响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经济重心的南移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推动了南方沿海、沿江城市的迅速发展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海上交通和运输有了很大的改善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促进了海上贸易的发展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经济重心南移完成后的元、明、清时期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南方工商业城市增多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商品经济发达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一直影响至今。</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对人口分布的影响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北方人口的南迁一定程度上促进了经济重心的南移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而经济重心的南移又反过来吸引了北方人口的南迁。</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对人才教育的影响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经济重心的南移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促进了南方地区文化教育事业的发展。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对生态环境的影响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经济重心南移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导致南方某些地区过度开发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一定程度上破坏了生态环境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影响经济的可持续发展。</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88556" y="2916734"/>
            <a:ext cx="18498264" cy="7879080"/>
          </a:xfrm>
          <a:prstGeom prst="rect">
            <a:avLst/>
          </a:prstGeom>
        </p:spPr>
        <p:txBody>
          <a:bodyPr wrap="square">
            <a:spAutoFit/>
          </a:bodyPr>
          <a:lstStyle/>
          <a:p>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5  </a:t>
            </a:r>
            <a:r>
              <a:rPr lang="zh-CN" altLang="zh-CN" sz="4400" dirty="0" smtClean="0">
                <a:latin typeface="微软雅黑" panose="020B0503020204020204" pitchFamily="34" charset="-122"/>
                <a:ea typeface="微软雅黑" panose="020B0503020204020204" pitchFamily="34" charset="-122"/>
              </a:rPr>
              <a:t>下表为宋代各地书院的数量情况表。该表说明当时</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江南地区经济文化比较繁荣</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陆王心学成为主流思想</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政府选拔官员以南方人为主</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经济重心已经开始南移</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7" name="表格 6"/>
          <p:cNvGraphicFramePr>
            <a:graphicFrameLocks noGrp="1"/>
          </p:cNvGraphicFramePr>
          <p:nvPr/>
        </p:nvGraphicFramePr>
        <p:xfrm>
          <a:off x="2448597" y="3924846"/>
          <a:ext cx="17425936" cy="2682240"/>
        </p:xfrm>
        <a:graphic>
          <a:graphicData uri="http://schemas.openxmlformats.org/drawingml/2006/table">
            <a:tbl>
              <a:tblPr/>
              <a:tblGrid>
                <a:gridCol w="2016223"/>
                <a:gridCol w="1944216"/>
                <a:gridCol w="2016224"/>
                <a:gridCol w="1872208"/>
                <a:gridCol w="1944216"/>
                <a:gridCol w="1800200"/>
                <a:gridCol w="1800200"/>
                <a:gridCol w="2160240"/>
                <a:gridCol w="1872209"/>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四川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湖南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湖北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河北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山西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陕西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河南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江苏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安徽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31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dbl"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dbl"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17</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dbl"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dbl"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dbl"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dbl"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dbl"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dbl"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20</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dbl"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浙江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dbl"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江西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dbl"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贵州</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dbl"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广西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dbl"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广东</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dbl"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福建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dbl"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海南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dbl"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上海</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dbl"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香港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dbl"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156</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224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40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85</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844726"/>
            <a:ext cx="19586176"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434048"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由材料中表格信息可知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宋代南方书院数量明显多于北方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此时经济重心逐渐转移到南方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南方经济发达推动文化繁荣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宋朝时程朱理学是主流思想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根据史实可知因经济重心南移推动文化重心南移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宋朝科举考试选拔官员时以南方人为主在表格中无体现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唐朝中后期经济重心开始南移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88556" y="2844726"/>
            <a:ext cx="19946216" cy="9233297"/>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6  </a:t>
            </a:r>
            <a:r>
              <a:rPr lang="zh-CN" altLang="zh-CN" sz="4400" dirty="0" smtClean="0">
                <a:latin typeface="微软雅黑" panose="020B0503020204020204" pitchFamily="34" charset="-122"/>
                <a:ea typeface="微软雅黑" panose="020B0503020204020204" pitchFamily="34" charset="-122"/>
              </a:rPr>
              <a:t>明清时期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宗族组织在长江流域及其以南地区普遍出现。但与此形成鲜明对比的是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华北地区直至清代中后期宗族组织的发展依然较为迟滞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结构松散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规模有限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几乎没有族产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祠堂也很少见。造成宗族建设“南强北弱”现象的主要因素是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战乱对南北方影响程度不同</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宗法观念强弱存在地域差异</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儒家进步思想影响区域变化</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地区经济文化发展水平有别</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844726"/>
            <a:ext cx="19946216"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916734"/>
            <a:ext cx="18722080"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元末明初与明末清初的战乱在一定程度上影响了北方宗族建设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但不是造成宗族建设“南强北弱”的主要因素</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宗族建设不仅与宗法观念有关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更重要的是与经济文化发展水平有关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明清之际的儒家进步思想在一定程度上影响了南方宗族建设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但不是造成宗族建设“南强北弱”的主要因素</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明清时期江南地区经济发达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文化教育水平较高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更有利于宗族建设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而北方却因经济落后于南方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无法承担宗族建设的负担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068862"/>
            <a:ext cx="20298464" cy="8171468"/>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依托历史情境描述</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分析西汉农耕经济的发展情况</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Ⅱ] </a:t>
            </a:r>
            <a:r>
              <a:rPr lang="zh-CN" altLang="zh-CN" sz="4400" dirty="0" smtClean="0">
                <a:latin typeface="微软雅黑" panose="020B0503020204020204" pitchFamily="34" charset="-122"/>
                <a:ea typeface="微软雅黑" panose="020B0503020204020204" pitchFamily="34" charset="-122"/>
              </a:rPr>
              <a:t>西汉文景时期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粮食增产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粮价极低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国家收取的实物田租很少甚至免除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但百姓必须把粮食换成钱币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缴纳较高税额的人头税。富商大贾趁机操纵物价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放高利贷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加剧了土地兼并、农户流亡。这反映出当时</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重农抑商政策未能实行</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自耕农经济发展受阻</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粮价低抑制了生产热情</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富商大贾操纵税收</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000" dirty="0"/>
          </a:p>
        </p:txBody>
      </p:sp>
      <p:pic>
        <p:nvPicPr>
          <p:cNvPr id="10" name="Picture 2"/>
          <p:cNvPicPr>
            <a:picLocks noChangeAspect="1" noChangeArrowheads="1"/>
          </p:cNvPicPr>
          <p:nvPr/>
        </p:nvPicPr>
        <p:blipFill>
          <a:blip r:embed="rId2" cstate="print"/>
          <a:srcRect/>
          <a:stretch>
            <a:fillRect/>
          </a:stretch>
        </p:blipFill>
        <p:spPr bwMode="auto">
          <a:xfrm>
            <a:off x="1872532" y="3060750"/>
            <a:ext cx="2872528" cy="872030"/>
          </a:xfrm>
          <a:prstGeom prst="rect">
            <a:avLst/>
          </a:prstGeom>
          <a:noFill/>
          <a:ln w="9525">
            <a:noFill/>
            <a:miter lim="800000"/>
            <a:headEnd/>
            <a:tailEnd/>
          </a:ln>
          <a:effectLst/>
        </p:spPr>
      </p:pic>
      <p:sp>
        <p:nvSpPr>
          <p:cNvPr id="11" name="TextBox 10"/>
          <p:cNvSpPr txBox="1"/>
          <p:nvPr/>
        </p:nvSpPr>
        <p:spPr>
          <a:xfrm>
            <a:off x="2016548" y="3060750"/>
            <a:ext cx="3024336" cy="861774"/>
          </a:xfrm>
          <a:prstGeom prst="rect">
            <a:avLst/>
          </a:prstGeom>
          <a:noFill/>
        </p:spPr>
        <p:txBody>
          <a:bodyPr wrap="squar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844726"/>
            <a:ext cx="19586176"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736628" y="2844726"/>
            <a:ext cx="18290032"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本题考查西汉初期的社会经济状况。根据材料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文景时期虽然农民要缴纳的实物田租较少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但高额人头税和富商大贾的经济行为导致土地兼并严重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可以得出自耕农经济发展受阻的结论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项正确。未实行重农抑商政策与史实不符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农民流亡是因为土地兼并现象严重而非粮价低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材料中反映了富商大贾操纵物价而非税收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858656"/>
            <a:ext cx="19500294"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据《后汉书》记载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东汉时“豪人之室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连栋数百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膏田满野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奴婢千群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徒附万计。船车贾贩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周于四方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废居积贮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满于都城。琦赂宝货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巨室不能容”。这反映了当时豪强地主经济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已成为社会经济的主体</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具有综合性经营的特点</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破坏了自然经济自给性</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推动了对外贸易的开展</a:t>
            </a: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370152"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50021"/>
              </a:solidFill>
              <a:latin typeface="微软雅黑" panose="020B0503020204020204" pitchFamily="34" charset="-122"/>
              <a:ea typeface="微软雅黑" panose="020B0503020204020204" pitchFamily="34" charset="-122"/>
            </a:endParaRPr>
          </a:p>
        </p:txBody>
      </p:sp>
      <p:sp>
        <p:nvSpPr>
          <p:cNvPr id="53" name="矩形 52"/>
          <p:cNvSpPr/>
          <p:nvPr/>
        </p:nvSpPr>
        <p:spPr>
          <a:xfrm>
            <a:off x="2808636" y="2844726"/>
            <a:ext cx="18002000"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4400" dirty="0" smtClean="0">
                <a:solidFill>
                  <a:srgbClr val="A50021"/>
                </a:solidFill>
                <a:latin typeface="微软雅黑" panose="020B0503020204020204" pitchFamily="34" charset="-122"/>
                <a:ea typeface="微软雅黑" panose="020B0503020204020204" pitchFamily="34" charset="-122"/>
              </a:rPr>
              <a:t>《后汉书》只是描述了东汉时豪强地主经济的存在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无法反映</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项结论的正确性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材料“船车贾贩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周于四方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废居积贮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满于都城。琦赂宝货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巨室不能容”说明了东汉田庄经济的综合经营性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东汉时期的豪强地主经济本身就是自然经济的一个典型表现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项在材料中未体现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2088556" y="2772718"/>
            <a:ext cx="19658184" cy="7201972"/>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线索一　古代农业经济的发展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古代农业发展的主线是小农经济的产生与巩固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包括土地制度的变迁、耕作方式的演进、水利设施的修建等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以家庭为单位、精耕细作是其突出特征。</a:t>
            </a:r>
          </a:p>
          <a:p>
            <a:pPr>
              <a:lnSpc>
                <a:spcPct val="150000"/>
              </a:lnSpc>
            </a:pPr>
            <a:r>
              <a:rPr lang="zh-CN" altLang="zh-CN" sz="4400" dirty="0" smtClean="0">
                <a:latin typeface="微软雅黑" panose="020B0503020204020204" pitchFamily="34" charset="-122"/>
                <a:ea typeface="微软雅黑" panose="020B0503020204020204" pitchFamily="34" charset="-122"/>
              </a:rPr>
              <a:t>线索二　古代手工业的发展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古代手工业主要有官营手工业、民营手工业、家庭手工业三种经营形态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其中纺织业、冶金业、陶瓷业是三大主要行业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以丝绸、瓷器为代表的手工业产品远销海外。</a:t>
            </a:r>
            <a:endParaRPr lang="zh-CN" altLang="zh-CN" sz="4400" dirty="0">
              <a:latin typeface="微软雅黑" panose="020B0503020204020204" pitchFamily="34" charset="-122"/>
              <a:ea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14" name="组合 8"/>
          <p:cNvGrpSpPr/>
          <p:nvPr/>
        </p:nvGrpSpPr>
        <p:grpSpPr>
          <a:xfrm>
            <a:off x="1880324" y="1951606"/>
            <a:ext cx="6616944" cy="892552"/>
            <a:chOff x="1880324" y="1951606"/>
            <a:chExt cx="6616944" cy="892552"/>
          </a:xfrm>
        </p:grpSpPr>
        <p:sp>
          <p:nvSpPr>
            <p:cNvPr id="15" name="TextBox 14"/>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nodePh="1">
                                  <p:stCondLst>
                                    <p:cond delay="0"/>
                                  </p:stCondLst>
                                  <p:endCondLst>
                                    <p:cond evt="begin" delay="0">
                                      <p:tn val="5"/>
                                    </p:cond>
                                  </p:end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19946216" cy="10047879"/>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通过社会现象的变迁</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分析经济重心南移的影响</a:t>
            </a:r>
          </a:p>
          <a:p>
            <a:pPr>
              <a:lnSpc>
                <a:spcPct val="150000"/>
              </a:lnSpc>
            </a:pPr>
            <a:r>
              <a:rPr lang="zh-CN" altLang="zh-CN" sz="4000" b="1"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2015</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宋代东南沿海地区出现了一些民间崇拜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如后来被视为海上保护神的妈祖、被视为妇幼保护神的临水夫人等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这些崇拜得到朝廷认可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后世影响不断扩大。这反映出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朝廷不断鼓励海洋开发</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女性地位逐渐得到提高</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东南沿海经济社会影响力上升</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统治思想与民众观念趋向一致</a:t>
            </a:r>
          </a:p>
          <a:p>
            <a:pPr>
              <a:lnSpc>
                <a:spcPct val="150000"/>
              </a:lnSpc>
            </a:pPr>
            <a:endParaRPr lang="en-US" altLang="zh-CN" sz="4000" dirty="0" smtClean="0">
              <a:latin typeface="微软雅黑" panose="020B0503020204020204" pitchFamily="34" charset="-122"/>
              <a:ea typeface="微软雅黑" panose="020B0503020204020204" pitchFamily="34" charset="-122"/>
            </a:endParaRP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772718"/>
            <a:ext cx="1987866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722080"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本题以宋代的民间崇拜为切入点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考查学生分析材料与综合应用的能力。宋代经济发达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东南沿海地区航海业发展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妈祖和临水夫人是东南沿海居民为了保护生产、生活和生命财产安全而形成的民间崇拜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并得到政府的认可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说明了东南沿海地区经济地位的提升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故答案为</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项在材料中未体现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朝廷认可民间崇拜女神并不能说明女性地位得到提高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朝廷认可民间崇拜与发展经济增加政府收入有关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不能表明统治思想与民众观念趋向一致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958414" y="2772718"/>
            <a:ext cx="19788326" cy="2123658"/>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书院是古代民间的教育机构。比较唐代、宋代书院分布图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图中数字为各地的书院数量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由此可推断出的结论是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8" name="2lls60.jpg" descr="id:2147494896;FounderCES"/>
          <p:cNvPicPr/>
          <p:nvPr/>
        </p:nvPicPr>
        <p:blipFill>
          <a:blip r:embed="rId3" cstate="print"/>
          <a:stretch>
            <a:fillRect/>
          </a:stretch>
        </p:blipFill>
        <p:spPr>
          <a:xfrm>
            <a:off x="4176788" y="5437014"/>
            <a:ext cx="6480720" cy="5760640"/>
          </a:xfrm>
          <a:prstGeom prst="rect">
            <a:avLst/>
          </a:prstGeom>
        </p:spPr>
      </p:pic>
      <p:pic>
        <p:nvPicPr>
          <p:cNvPr id="11" name="2lls60a.jpg" descr="id:2147494903;FounderCES"/>
          <p:cNvPicPr/>
          <p:nvPr/>
        </p:nvPicPr>
        <p:blipFill>
          <a:blip r:embed="rId4" cstate="print"/>
          <a:stretch>
            <a:fillRect/>
          </a:stretch>
        </p:blipFill>
        <p:spPr>
          <a:xfrm>
            <a:off x="12169676" y="5437014"/>
            <a:ext cx="6480720" cy="5760640"/>
          </a:xfrm>
          <a:prstGeom prst="rect">
            <a:avLst/>
          </a:prstGeom>
        </p:spPr>
      </p:pic>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16548" y="2772718"/>
            <a:ext cx="14364567" cy="4154984"/>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宋代书院的分布范围趋于平衡</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政治中心与文化中心日趋一致</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文化教育中心随经济重心南移</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书院的制度化趋势在不断加强</a:t>
            </a:r>
            <a:endParaRPr lang="zh-CN" altLang="zh-CN" sz="44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844726"/>
            <a:ext cx="19658184" cy="6840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892910"/>
            <a:ext cx="18362040"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据宋代书院的分布图可知南方书院数量多于北方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宋代政治中心所在地浙江的书院数量远低于非政治中心的江西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对比唐宋书院分布可知宋代南方各省书院数量远远高于北方各省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结合唐末经济重心南移的趋势可以推断文化教育中心随经济重心南移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材料仅仅显示各省书院数量没有说明书院制度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756017"/>
            <a:ext cx="20090232" cy="9279463"/>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　依托图表数据的分析</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理解自耕农经济的发展情况</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3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2017</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Ⅲ</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下表为唐代后期敦煌某地土地占有情况统计表。据此可知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当时该地</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自耕农经济盛行</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土地集中现象突出</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均田制破坏严重</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农业生产效率提高</a:t>
            </a:r>
            <a:endParaRPr lang="zh-CN" altLang="zh-CN" sz="40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7" name="表格 6"/>
          <p:cNvGraphicFramePr>
            <a:graphicFrameLocks noGrp="1"/>
          </p:cNvGraphicFramePr>
          <p:nvPr/>
        </p:nvGraphicFramePr>
        <p:xfrm>
          <a:off x="3024228" y="5797054"/>
          <a:ext cx="15842192" cy="4023360"/>
        </p:xfrm>
        <a:graphic>
          <a:graphicData uri="http://schemas.openxmlformats.org/drawingml/2006/table">
            <a:tbl>
              <a:tblPr/>
              <a:tblGrid>
                <a:gridCol w="5184576"/>
                <a:gridCol w="5184576"/>
                <a:gridCol w="5473040"/>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土地规模</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亩</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户数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户数比例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20</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以下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17.3%</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20</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130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103</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74.1%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131</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300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7.2%</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300</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以上</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139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100%</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844726"/>
            <a:ext cx="20162240" cy="92170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772718"/>
            <a:ext cx="19370152"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本题以唐代后期敦煌某地土地占有情况统计表为切入点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旨在考查学生提取有效信息、准确描述和解释历史现象的能力。表格中显示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多数农户占有土地较少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说明当地盛行以家庭为生产生活单位、自给自足的自耕农经济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表格中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占有</a:t>
            </a:r>
            <a:r>
              <a:rPr lang="en-US" altLang="zh-CN" sz="4400" dirty="0" smtClean="0">
                <a:solidFill>
                  <a:srgbClr val="A50021"/>
                </a:solidFill>
                <a:latin typeface="微软雅黑" panose="020B0503020204020204" pitchFamily="34" charset="-122"/>
                <a:ea typeface="微软雅黑" panose="020B0503020204020204" pitchFamily="34" charset="-122"/>
              </a:rPr>
              <a:t>20</a:t>
            </a:r>
            <a:r>
              <a:rPr lang="zh-CN" altLang="zh-CN" sz="4400" dirty="0" smtClean="0">
                <a:solidFill>
                  <a:srgbClr val="A50021"/>
                </a:solidFill>
                <a:latin typeface="微软雅黑" panose="020B0503020204020204" pitchFamily="34" charset="-122"/>
                <a:ea typeface="微软雅黑" panose="020B0503020204020204" pitchFamily="34" charset="-122"/>
              </a:rPr>
              <a:t>亩以下土地的户数占</a:t>
            </a:r>
            <a:r>
              <a:rPr lang="en-US" altLang="zh-CN" sz="4400" dirty="0" smtClean="0">
                <a:solidFill>
                  <a:srgbClr val="A50021"/>
                </a:solidFill>
                <a:latin typeface="微软雅黑" panose="020B0503020204020204" pitchFamily="34" charset="-122"/>
                <a:ea typeface="微软雅黑" panose="020B0503020204020204" pitchFamily="34" charset="-122"/>
              </a:rPr>
              <a:t>17.3%,</a:t>
            </a:r>
            <a:r>
              <a:rPr lang="zh-CN" altLang="zh-CN" sz="4400" dirty="0" smtClean="0">
                <a:solidFill>
                  <a:srgbClr val="A50021"/>
                </a:solidFill>
                <a:latin typeface="微软雅黑" panose="020B0503020204020204" pitchFamily="34" charset="-122"/>
                <a:ea typeface="微软雅黑" panose="020B0503020204020204" pitchFamily="34" charset="-122"/>
              </a:rPr>
              <a:t>占有</a:t>
            </a:r>
            <a:r>
              <a:rPr lang="en-US" altLang="zh-CN" sz="4400" dirty="0" smtClean="0">
                <a:solidFill>
                  <a:srgbClr val="A50021"/>
                </a:solidFill>
                <a:latin typeface="微软雅黑" panose="020B0503020204020204" pitchFamily="34" charset="-122"/>
                <a:ea typeface="微软雅黑" panose="020B0503020204020204" pitchFamily="34" charset="-122"/>
              </a:rPr>
              <a:t>20</a:t>
            </a:r>
            <a:r>
              <a:rPr lang="zh-CN"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130</a:t>
            </a:r>
            <a:r>
              <a:rPr lang="zh-CN" altLang="zh-CN" sz="4400" dirty="0" smtClean="0">
                <a:solidFill>
                  <a:srgbClr val="A50021"/>
                </a:solidFill>
                <a:latin typeface="微软雅黑" panose="020B0503020204020204" pitchFamily="34" charset="-122"/>
                <a:ea typeface="微软雅黑" panose="020B0503020204020204" pitchFamily="34" charset="-122"/>
              </a:rPr>
              <a:t>亩土地的户数占</a:t>
            </a:r>
            <a:r>
              <a:rPr lang="en-US" altLang="zh-CN" sz="4400" dirty="0" smtClean="0">
                <a:solidFill>
                  <a:srgbClr val="A50021"/>
                </a:solidFill>
                <a:latin typeface="微软雅黑" panose="020B0503020204020204" pitchFamily="34" charset="-122"/>
                <a:ea typeface="微软雅黑" panose="020B0503020204020204" pitchFamily="34" charset="-122"/>
              </a:rPr>
              <a:t>74.1%,</a:t>
            </a:r>
            <a:r>
              <a:rPr lang="zh-CN" altLang="zh-CN" sz="4400" dirty="0" smtClean="0">
                <a:solidFill>
                  <a:srgbClr val="A50021"/>
                </a:solidFill>
                <a:latin typeface="微软雅黑" panose="020B0503020204020204" pitchFamily="34" charset="-122"/>
                <a:ea typeface="微软雅黑" panose="020B0503020204020204" pitchFamily="34" charset="-122"/>
              </a:rPr>
              <a:t>这说明该地土地集中的现象并不突出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均田制下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大量农户采用小农户个体方式耕种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表格内容无法体现均田制破坏严重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依据表格信息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无法得出农业生产效率提高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20090232" cy="2123658"/>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下表为太湖地区东晋至清代水灾、旱灾次数比较表。根据下表信息并结合所学知识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可推测出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p:txBody>
      </p:sp>
      <p:graphicFrame>
        <p:nvGraphicFramePr>
          <p:cNvPr id="6" name="表格 5"/>
          <p:cNvGraphicFramePr>
            <a:graphicFrameLocks noGrp="1"/>
          </p:cNvGraphicFramePr>
          <p:nvPr/>
        </p:nvGraphicFramePr>
        <p:xfrm>
          <a:off x="2448596" y="4932958"/>
          <a:ext cx="16921880" cy="7281660"/>
        </p:xfrm>
        <a:graphic>
          <a:graphicData uri="http://schemas.openxmlformats.org/drawingml/2006/table">
            <a:tbl>
              <a:tblPr/>
              <a:tblGrid>
                <a:gridCol w="2880320"/>
                <a:gridCol w="7128792"/>
                <a:gridCol w="6912768"/>
              </a:tblGrid>
              <a:tr h="728166">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朝代</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每百年内水灾次数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每百年内旱灾次数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8166">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东晋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1.9</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8166">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南朝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7.6</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8166">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隋唐</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4.9</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2.6</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8166">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吴越</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4.6</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1.1</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8166">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北宋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14.8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8.8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8166">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南宋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20.4</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15.6</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8166">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元</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18.8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6.5</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8166">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27.0</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12.8</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28166">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25.0</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15.6</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16548" y="2844726"/>
            <a:ext cx="15300671" cy="4154984"/>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隋唐政治制度完善导致水旱灾害较少</a:t>
            </a:r>
            <a:r>
              <a:rPr lang="en-US"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两宋时期水旱灾害较多导致经济倒退</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经济发展水平与水旱灾害次数成正比</a:t>
            </a:r>
            <a:r>
              <a:rPr lang="en-US"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农耕经济发展致使生态环境遭到破坏</a:t>
            </a: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1944540" y="2844726"/>
            <a:ext cx="20450272" cy="8928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232572" y="2783149"/>
            <a:ext cx="20018224" cy="1634293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隋唐的政治制度是三省六部制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这一制度的意义在于完整的相权被分割</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避免了权臣大权独揽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有利于加强皇权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与水旱灾害的关系不大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项错误。两宋时期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中国古代经济重心继续南移并在南宋时完成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太湖地区经济、文化都有很大程度的发展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项错误。通过表格可看出元朝时期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太湖流域的水旱灾害比南宋时期要少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“经济发展水平与水旱灾害次数成正比”的表述过于绝对化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项错误。从表格中可以看出东晋至五代十国时期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吴越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南方太湖地区水旱灾害次数较少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这一阶段经济重心在北方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南方经济相对落后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从宋代到明清时期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随着经济重心转移到南方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太湖地区水旱灾害次数明显增多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这说明农耕经济发展致使生态环境遭到破坏。故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2016548" y="2772718"/>
            <a:ext cx="20162240" cy="8217634"/>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线索三　古代商业的发展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古代商业发展包括市场形成、市场贸易管理、货币演变、内外贸易、城市商业功能发展等五大要素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其中市场贸易管理是核心内容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时空限制经历了一个由严格到宽松的过程。</a:t>
            </a:r>
          </a:p>
          <a:p>
            <a:pPr>
              <a:lnSpc>
                <a:spcPct val="150000"/>
              </a:lnSpc>
            </a:pPr>
            <a:r>
              <a:rPr lang="zh-CN" altLang="zh-CN" sz="4400" dirty="0" smtClean="0">
                <a:latin typeface="微软雅黑" panose="020B0503020204020204" pitchFamily="34" charset="-122"/>
                <a:ea typeface="微软雅黑" panose="020B0503020204020204" pitchFamily="34" charset="-122"/>
              </a:rPr>
              <a:t>线索四　古代的经济政策</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古代的经济政策以重农抑商、“海禁”和闭关锁国为主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前者首倡于商鞅变法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贯穿于封建社会始终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后者仅实行于明清两朝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二者均是资本主义萌芽在中国发展缓慢的重要因素。</a:t>
            </a:r>
            <a:endParaRPr lang="zh-CN" altLang="zh-CN" sz="4400" dirty="0">
              <a:latin typeface="微软雅黑" panose="020B0503020204020204" pitchFamily="34" charset="-122"/>
              <a:ea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8"/>
          <p:cNvGrpSpPr/>
          <p:nvPr/>
        </p:nvGrpSpPr>
        <p:grpSpPr>
          <a:xfrm>
            <a:off x="1880324" y="1951606"/>
            <a:ext cx="6616944" cy="892552"/>
            <a:chOff x="1880324" y="1951606"/>
            <a:chExt cx="6616944" cy="892552"/>
          </a:xfrm>
        </p:grpSpPr>
        <p:sp>
          <p:nvSpPr>
            <p:cNvPr id="15" name="TextBox 14"/>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nodePh="1">
                                  <p:stCondLst>
                                    <p:cond delay="0"/>
                                  </p:stCondLst>
                                  <p:endCondLst>
                                    <p:cond evt="begin" delay="0">
                                      <p:tn val="5"/>
                                    </p:cond>
                                  </p:end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考点二　古代手工业生产的发展</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4068862"/>
            <a:ext cx="2872528" cy="830000"/>
          </a:xfrm>
          <a:prstGeom prst="rect">
            <a:avLst/>
          </a:prstGeom>
          <a:noFill/>
          <a:ln w="9525">
            <a:noFill/>
            <a:miter lim="800000"/>
            <a:headEnd/>
            <a:tailEnd/>
          </a:ln>
          <a:effectLst/>
        </p:spPr>
      </p:pic>
      <p:sp>
        <p:nvSpPr>
          <p:cNvPr id="12" name="TextBox 11"/>
          <p:cNvSpPr txBox="1"/>
          <p:nvPr/>
        </p:nvSpPr>
        <p:spPr>
          <a:xfrm>
            <a:off x="2016548" y="4068862"/>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9" name="表格 8"/>
          <p:cNvGraphicFramePr>
            <a:graphicFrameLocks noGrp="1"/>
          </p:cNvGraphicFramePr>
          <p:nvPr/>
        </p:nvGraphicFramePr>
        <p:xfrm>
          <a:off x="2160564" y="5140126"/>
          <a:ext cx="19514168" cy="6705600"/>
        </p:xfrm>
        <a:graphic>
          <a:graphicData uri="http://schemas.openxmlformats.org/drawingml/2006/table">
            <a:tbl>
              <a:tblPr/>
              <a:tblGrid>
                <a:gridCol w="3528392"/>
                <a:gridCol w="15985776"/>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先秦</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形成</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商周时期实行“工商食官”制度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青铜器的铸造进入繁荣时期</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春秋战国时期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官营手工业、民营手工业和家庭手工业三种经营形态并存</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秦汉</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汉代开始用煤作为燃料冶铁</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西汉时</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丝绸远销欧洲</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东汉烧制出成熟的青瓷</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东汉杜诗发明水排</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用于鼓风冶铁</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从魏晋南北</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朝到宋元</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繁荣</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魏晋南北朝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出现灌钢法炼钢技术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北朝烧出成熟的白瓷</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隋唐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制瓷等手工业技术发展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唐代时形成“南青北白”两大制瓷系</a:t>
                      </a:r>
                      <a:r>
                        <a:rPr lang="zh-CN"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统</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矩形 5"/>
          <p:cNvSpPr/>
          <p:nvPr/>
        </p:nvSpPr>
        <p:spPr>
          <a:xfrm>
            <a:off x="20090556" y="2988742"/>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2304580" y="3780830"/>
          <a:ext cx="19514168" cy="6035040"/>
        </p:xfrm>
        <a:graphic>
          <a:graphicData uri="http://schemas.openxmlformats.org/drawingml/2006/table">
            <a:tbl>
              <a:tblPr/>
              <a:tblGrid>
                <a:gridCol w="2880320"/>
                <a:gridCol w="16633848"/>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从魏晋南北</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朝到宋元</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繁荣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宋元</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制瓷业兴盛</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宋代出现五大名窑</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景德镇兴起</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元青花大放异彩</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黄道婆改进了棉纺织技术</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明清</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辉煌</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生产方式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明代中叶以后</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在江南地区某些行业中</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民营手工业超过官营手工业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占据了主导地位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在一些商品经济发达的地区出现了资本主义萌芽</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手工业产品</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明代创制出斗彩瓷和成熟的五彩瓷</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清代出现了闻名中外的粉彩和珐琅彩瓷器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880324" y="3204766"/>
            <a:ext cx="2944536" cy="830000"/>
          </a:xfrm>
          <a:prstGeom prst="rect">
            <a:avLst/>
          </a:prstGeom>
          <a:noFill/>
          <a:ln w="9525">
            <a:noFill/>
            <a:miter lim="800000"/>
            <a:headEnd/>
            <a:tailEnd/>
          </a:ln>
          <a:effectLst/>
        </p:spPr>
      </p:pic>
      <p:sp>
        <p:nvSpPr>
          <p:cNvPr id="16" name="TextBox 15"/>
          <p:cNvSpPr txBox="1"/>
          <p:nvPr/>
        </p:nvSpPr>
        <p:spPr>
          <a:xfrm>
            <a:off x="2064550" y="3204766"/>
            <a:ext cx="2544286" cy="800219"/>
          </a:xfrm>
          <a:prstGeom prst="rect">
            <a:avLst/>
          </a:prstGeom>
          <a:noFill/>
        </p:spPr>
        <p:txBody>
          <a:bodyPr wrap="none" rtlCol="0">
            <a:spAutoFit/>
          </a:bodyPr>
          <a:lstStyle/>
          <a:p>
            <a:r>
              <a:rPr lang="zh-CN" altLang="en-US" sz="46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6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1" name="TextBox 10"/>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16548" y="4068862"/>
            <a:ext cx="20234248" cy="7248138"/>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民营手工业经营艰难的原因及明清时期迅速发展的原因</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经营艰难的原因</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市场因素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男耕女织、自给自足的小农经济具有封闭性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对市场商品的需求量不大。</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官营压制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官营手工业占据最有利可图的行业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加之其规模大、技术精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对民营手工业产生了冲击。</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政策限制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手工业者社会地位低下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封建政府往往对之征收重税。</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社会动荡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民间手工业力量弱小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封建社会的动荡往往对其冲击巨大。</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16548" y="2772718"/>
            <a:ext cx="19010112" cy="5050998"/>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迅速发展的原因</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生产力水平的提高为民营手工业的发展提供了物质和技术基础。</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农业生产的进步为民营手工业的发展提供了原料。</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商品经济的发展为民营手工业的发展提供了市场条件。</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封建人身依附关系的松弛为民营手工业的发展提供了必要的劳动力。</a:t>
            </a:r>
            <a:endParaRPr lang="zh-CN" altLang="zh-CN" sz="4400" dirty="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772718"/>
            <a:ext cx="19788326"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元代时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中国的棉纺织技术与近代英国一样都进行了技术革新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但在中国没有引发与英国相同的革命性效应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反而为自闭创造了条件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其根源是中国</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小农经济的生产模式</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农民的购买力低下</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重农抑商政策的影响</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长途贩运呈现萎缩</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2096" y="2844726"/>
            <a:ext cx="19878660" cy="77038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756445"/>
            <a:ext cx="18866096"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小农经济具有自给自足、封闭性等特点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这直接导致了民营手工业市场狭小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市场的需要限制了其进行扩大再生产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项正确。农民的购买力低下会导致市场的狭小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小农经济是农民购买力低下的根源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项错误。统治者采取重农抑商政策的原因在于小农经济是封建社会统治的经济基础</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项并非题干问题的根源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项错误。在元朝时期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长途贩运比较发达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如元世祖时开通了会通河和通惠河</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项表述错误。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20090232"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明初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景德镇制瓷业有官窑</a:t>
            </a:r>
            <a:r>
              <a:rPr lang="en-US" altLang="zh-CN" sz="4400" dirty="0" smtClean="0">
                <a:latin typeface="微软雅黑" panose="020B0503020204020204" pitchFamily="34" charset="-122"/>
                <a:ea typeface="微软雅黑" panose="020B0503020204020204" pitchFamily="34" charset="-122"/>
              </a:rPr>
              <a:t>58</a:t>
            </a:r>
            <a:r>
              <a:rPr lang="zh-CN" altLang="zh-CN" sz="4400" dirty="0" smtClean="0">
                <a:latin typeface="微软雅黑" panose="020B0503020204020204" pitchFamily="34" charset="-122"/>
                <a:ea typeface="微软雅黑" panose="020B0503020204020204" pitchFamily="34" charset="-122"/>
              </a:rPr>
              <a:t>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民窑不过</a:t>
            </a:r>
            <a:r>
              <a:rPr lang="en-US" altLang="zh-CN" sz="4400" dirty="0" smtClean="0">
                <a:latin typeface="微软雅黑" panose="020B0503020204020204" pitchFamily="34" charset="-122"/>
                <a:ea typeface="微软雅黑" panose="020B0503020204020204" pitchFamily="34" charset="-122"/>
              </a:rPr>
              <a:t>20</a:t>
            </a:r>
            <a:r>
              <a:rPr lang="zh-CN" altLang="zh-CN" sz="4400" dirty="0" smtClean="0">
                <a:latin typeface="微软雅黑" panose="020B0503020204020204" pitchFamily="34" charset="-122"/>
                <a:ea typeface="微软雅黑" panose="020B0503020204020204" pitchFamily="34" charset="-122"/>
              </a:rPr>
              <a:t>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但官窑很快衰落下去。到清代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官窑仅</a:t>
            </a:r>
            <a:r>
              <a:rPr lang="en-US" altLang="zh-CN" sz="4400" dirty="0" smtClean="0">
                <a:latin typeface="微软雅黑" panose="020B0503020204020204" pitchFamily="34" charset="-122"/>
                <a:ea typeface="微软雅黑" panose="020B0503020204020204" pitchFamily="34" charset="-122"/>
              </a:rPr>
              <a:t>6</a:t>
            </a:r>
            <a:r>
              <a:rPr lang="zh-CN" altLang="zh-CN" sz="4400" dirty="0" smtClean="0">
                <a:latin typeface="微软雅黑" panose="020B0503020204020204" pitchFamily="34" charset="-122"/>
                <a:ea typeface="微软雅黑" panose="020B0503020204020204" pitchFamily="34" charset="-122"/>
              </a:rPr>
              <a:t>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民窑的规模和产量远胜官窑。这反映出景德镇制瓷业中</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官营手工业的生产技术落后</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雇佣劳动提高了生产效率</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官营手工业、民营手工业的地位发生变化</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民营企业采用标准化生产</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772718"/>
            <a:ext cx="19878660" cy="8712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00710"/>
            <a:ext cx="18434048"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材料说的是景德镇制瓷业中官窑和民窑数量在明清两代的变化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没有关于官营手工业生产技术的信息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材料说的是景德镇制瓷业中官窑和民窑数量在明清两代的变化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没有关于雇佣劳动的信息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据材料“明初</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景德镇制瓷业有官窑</a:t>
            </a:r>
            <a:r>
              <a:rPr lang="en-US" altLang="zh-CN" sz="4400" dirty="0" smtClean="0">
                <a:solidFill>
                  <a:srgbClr val="A50021"/>
                </a:solidFill>
                <a:latin typeface="微软雅黑" panose="020B0503020204020204" pitchFamily="34" charset="-122"/>
                <a:ea typeface="微软雅黑" panose="020B0503020204020204" pitchFamily="34" charset="-122"/>
              </a:rPr>
              <a:t>58</a:t>
            </a:r>
            <a:r>
              <a:rPr lang="zh-CN" altLang="zh-CN" sz="4400" dirty="0" smtClean="0">
                <a:solidFill>
                  <a:srgbClr val="A50021"/>
                </a:solidFill>
                <a:latin typeface="微软雅黑" panose="020B0503020204020204" pitchFamily="34" charset="-122"/>
                <a:ea typeface="微软雅黑" panose="020B0503020204020204" pitchFamily="34" charset="-122"/>
              </a:rPr>
              <a:t>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民窑不过</a:t>
            </a:r>
            <a:r>
              <a:rPr lang="en-US" altLang="zh-CN" sz="4400" dirty="0" smtClean="0">
                <a:solidFill>
                  <a:srgbClr val="A50021"/>
                </a:solidFill>
                <a:latin typeface="微软雅黑" panose="020B0503020204020204" pitchFamily="34" charset="-122"/>
                <a:ea typeface="微软雅黑" panose="020B0503020204020204" pitchFamily="34" charset="-122"/>
              </a:rPr>
              <a:t>20</a:t>
            </a:r>
            <a:r>
              <a:rPr lang="zh-CN" altLang="zh-CN" sz="4400" dirty="0" smtClean="0">
                <a:solidFill>
                  <a:srgbClr val="A50021"/>
                </a:solidFill>
                <a:latin typeface="微软雅黑" panose="020B0503020204020204" pitchFamily="34" charset="-122"/>
                <a:ea typeface="微软雅黑" panose="020B0503020204020204" pitchFamily="34" charset="-122"/>
              </a:rPr>
              <a:t>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但官窑很快衰落下去。到清代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官窑仅</a:t>
            </a:r>
            <a:r>
              <a:rPr lang="en-US" altLang="zh-CN" sz="4400" dirty="0" smtClean="0">
                <a:solidFill>
                  <a:srgbClr val="A50021"/>
                </a:solidFill>
                <a:latin typeface="微软雅黑" panose="020B0503020204020204" pitchFamily="34" charset="-122"/>
                <a:ea typeface="微软雅黑" panose="020B0503020204020204" pitchFamily="34" charset="-122"/>
              </a:rPr>
              <a:t>6</a:t>
            </a:r>
            <a:r>
              <a:rPr lang="zh-CN" altLang="zh-CN" sz="4400" dirty="0" smtClean="0">
                <a:solidFill>
                  <a:srgbClr val="A50021"/>
                </a:solidFill>
                <a:latin typeface="微软雅黑" panose="020B0503020204020204" pitchFamily="34" charset="-122"/>
                <a:ea typeface="微软雅黑" panose="020B0503020204020204" pitchFamily="34" charset="-122"/>
              </a:rPr>
              <a:t>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民窑的规模和产量远胜官窑”可以得出官营手工业和民营手工业的地位发生变化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材料说的是景德镇制瓷业中官窑和民窑数量在明清两代的变化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没有民营企业采用标准化生产的信息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24340" y="2772718"/>
            <a:ext cx="20082440" cy="9187130"/>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古代中国手工业发展的特点</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历史悠久、分布广、规模大、分工细、种类多。</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技术世界领先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产品远销欧亚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深受赞誉。</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多种经营模式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官营手工业、民营手工业、家庭手工业三种模式并存。</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手工业布局的变化与经济重心南移相呼应。</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明朝时出现资本主义萌芽性质的手工工场。</a:t>
            </a:r>
          </a:p>
          <a:p>
            <a:pPr>
              <a:lnSpc>
                <a:spcPct val="150000"/>
              </a:lnSpc>
            </a:pPr>
            <a:r>
              <a:rPr lang="en-US" altLang="zh-CN" sz="4400" dirty="0" smtClean="0">
                <a:latin typeface="微软雅黑" panose="020B0503020204020204" pitchFamily="34" charset="-122"/>
                <a:ea typeface="微软雅黑" panose="020B0503020204020204" pitchFamily="34" charset="-122"/>
              </a:rPr>
              <a:t>(6)</a:t>
            </a:r>
            <a:r>
              <a:rPr lang="zh-CN" altLang="zh-CN" sz="4400" dirty="0" smtClean="0">
                <a:latin typeface="微软雅黑" panose="020B0503020204020204" pitchFamily="34" charset="-122"/>
                <a:ea typeface="微软雅黑" panose="020B0503020204020204" pitchFamily="34" charset="-122"/>
              </a:rPr>
              <a:t>始终是农业的补充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没有占据经济发展的主导地位。</a:t>
            </a:r>
          </a:p>
          <a:p>
            <a:pPr>
              <a:lnSpc>
                <a:spcPct val="150000"/>
              </a:lnSpc>
            </a:pPr>
            <a:r>
              <a:rPr lang="en-US" altLang="zh-CN" sz="4400" dirty="0" smtClean="0">
                <a:latin typeface="微软雅黑" panose="020B0503020204020204" pitchFamily="34" charset="-122"/>
                <a:ea typeface="微软雅黑" panose="020B0503020204020204" pitchFamily="34" charset="-122"/>
              </a:rPr>
              <a:t>(7)</a:t>
            </a:r>
            <a:r>
              <a:rPr lang="zh-CN" altLang="zh-CN" sz="4400" dirty="0" smtClean="0">
                <a:latin typeface="微软雅黑" panose="020B0503020204020204" pitchFamily="34" charset="-122"/>
                <a:ea typeface="微软雅黑" panose="020B0503020204020204" pitchFamily="34" charset="-122"/>
              </a:rPr>
              <a:t>手工业技术世代传习。</a:t>
            </a:r>
          </a:p>
          <a:p>
            <a:pPr>
              <a:lnSpc>
                <a:spcPct val="150000"/>
              </a:lnSpc>
            </a:pPr>
            <a:endParaRPr lang="zh-CN" altLang="en-US" sz="40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820902"/>
            <a:ext cx="20234248" cy="10248960"/>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下表是不同文献对明清时期松江地区棉纺织业的有关记述。据此可认定的历史事实是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当时</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耕与织走向了分离</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纺纱生产呈现专业化</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商人进入生产领域</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棉纺业出现区域分工</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2880644" y="5230078"/>
          <a:ext cx="16778080" cy="4023360"/>
        </p:xfrm>
        <a:graphic>
          <a:graphicData uri="http://schemas.openxmlformats.org/drawingml/2006/table">
            <a:tbl>
              <a:tblPr/>
              <a:tblGrid>
                <a:gridCol w="9649072"/>
                <a:gridCol w="7129008"/>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记述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出处</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“布成持以易花</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或即以棉纱易</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辗转相乘”</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《金泽小志·风俗》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“棉纱成纴</a:t>
                      </a:r>
                      <a:r>
                        <a:rPr lang="zh-CN" sz="4400" kern="100" dirty="0">
                          <a:solidFill>
                            <a:srgbClr val="000000"/>
                          </a:solidFill>
                          <a:latin typeface="宋体" panose="02010600030101010101" pitchFamily="2" charset="-122"/>
                          <a:ea typeface="宋体" panose="02010600030101010101" pitchFamily="2"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卷之成饼</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列肆卖之</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名布经团”</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清代褚华《木棉谱》</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“城中女红悉力纺纱</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售之乡民”</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《上海碑刻资料选辑》</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考点一　古代中国的农业经济</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7" name="TextBox 6"/>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10" name="组合 9"/>
          <p:cNvGrpSpPr/>
          <p:nvPr/>
        </p:nvGrpSpPr>
        <p:grpSpPr>
          <a:xfrm>
            <a:off x="1880324" y="4068862"/>
            <a:ext cx="2800520" cy="936104"/>
            <a:chOff x="1880324" y="4068862"/>
            <a:chExt cx="2800520" cy="936104"/>
          </a:xfrm>
        </p:grpSpPr>
        <p:pic>
          <p:nvPicPr>
            <p:cNvPr id="11" name="Picture 2"/>
            <p:cNvPicPr>
              <a:picLocks noChangeAspect="1" noChangeArrowheads="1"/>
            </p:cNvPicPr>
            <p:nvPr/>
          </p:nvPicPr>
          <p:blipFill>
            <a:blip r:embed="rId3" cstate="print"/>
            <a:srcRect/>
            <a:stretch>
              <a:fillRect/>
            </a:stretch>
          </p:blipFill>
          <p:spPr bwMode="auto">
            <a:xfrm>
              <a:off x="1880324" y="4068862"/>
              <a:ext cx="2800520" cy="936104"/>
            </a:xfrm>
            <a:prstGeom prst="rect">
              <a:avLst/>
            </a:prstGeom>
            <a:noFill/>
            <a:ln w="9525">
              <a:noFill/>
              <a:miter lim="800000"/>
              <a:headEnd/>
              <a:tailEnd/>
            </a:ln>
            <a:effectLst/>
          </p:spPr>
        </p:pic>
        <p:sp>
          <p:nvSpPr>
            <p:cNvPr id="12" name="TextBox 11"/>
            <p:cNvSpPr txBox="1"/>
            <p:nvPr/>
          </p:nvSpPr>
          <p:spPr>
            <a:xfrm>
              <a:off x="2016548" y="4101961"/>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13" name="表格 12"/>
          <p:cNvGraphicFramePr>
            <a:graphicFrameLocks noGrp="1"/>
          </p:cNvGraphicFramePr>
          <p:nvPr/>
        </p:nvGraphicFramePr>
        <p:xfrm>
          <a:off x="2088556" y="5509022"/>
          <a:ext cx="18362040" cy="6035040"/>
        </p:xfrm>
        <a:graphic>
          <a:graphicData uri="http://schemas.openxmlformats.org/drawingml/2006/table">
            <a:tbl>
              <a:tblPr/>
              <a:tblGrid>
                <a:gridCol w="4419338"/>
                <a:gridCol w="13942702"/>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原始社会</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农业起源</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农业作物</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最早培植水稻和粟</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耕作方式</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刀耕火种</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生产工具</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有石、木、骨制农具</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土地制度</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土地归氏族公社所有</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夏商周</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奠定基础</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土地制度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实行井田制</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土地国有</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耕作方式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石器锄耕</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生产工具</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出现少量青铜农具</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经营方式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千耦其耘</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即大规模简单协作</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844726"/>
            <a:ext cx="19662636" cy="51845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988742"/>
            <a:ext cx="18650072"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材料中没有提到农耕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材料中三处文献均体现纺纱的发展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材料不能表明商人进入生产领域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材料中体现不了棉纺业出现区域分工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19514168"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明代中后期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松江府的棉纺织业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苏州和浙江湖州、杭州的丝织业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芜湖的浆染业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江西铅山的造纸业以及景德镇的制瓷业闻名全国。这反映了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资本主义萌芽范围扩大</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区域经济分工特点明显</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官营手工业生产水平高</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经济重心的进一步南移</a:t>
            </a: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022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736628" y="2828453"/>
            <a:ext cx="18362040"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材料未涉及雇佣关系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无法体现资本主义萌芽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根据“松江府的棉纺织业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苏州和浙江湖州、杭州的丝织业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芜湖的浆染业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江西铅山的造纸业以及景德镇的制瓷业闻名全国”可知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明中后期不同地区手工业特色不同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区域经济分工特点明显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这些行业属于民营手工业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南宋时经济重心转移到江南地区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材料未体现经济重心进一步南移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3996854"/>
            <a:ext cx="19788326" cy="8217634"/>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通过对史实描述的分析</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认识宋元时期手工业发展的表现</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北宋前中期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在今四川井研县一带山谷中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密布着成百上千个采用新制盐技术的竹筒井。井主所雇工匠大多来自“他州别县”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以“佣身赁力”为生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受雇期间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若对工作条件或待遇不满意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辄另谋高就。这反映出当时</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民营手工业得到发展</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手工业者社会地位高</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雇佣劳动已经普及</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盐业专卖制度解体</a:t>
            </a: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1880324" y="3060750"/>
            <a:ext cx="2872528" cy="872030"/>
          </a:xfrm>
          <a:prstGeom prst="rect">
            <a:avLst/>
          </a:prstGeom>
          <a:noFill/>
          <a:ln w="9525">
            <a:noFill/>
            <a:miter lim="800000"/>
            <a:headEnd/>
            <a:tailEnd/>
          </a:ln>
          <a:effectLst/>
        </p:spPr>
      </p:pic>
      <p:sp>
        <p:nvSpPr>
          <p:cNvPr id="11" name="TextBox 10"/>
          <p:cNvSpPr txBox="1"/>
          <p:nvPr/>
        </p:nvSpPr>
        <p:spPr>
          <a:xfrm>
            <a:off x="2016548" y="3060750"/>
            <a:ext cx="2586206" cy="800219"/>
          </a:xfrm>
          <a:prstGeom prst="rect">
            <a:avLst/>
          </a:prstGeom>
          <a:noFill/>
        </p:spPr>
        <p:txBody>
          <a:bodyPr wrap="square" rtlCol="0">
            <a:spAutoFit/>
          </a:bodyPr>
          <a:lstStyle/>
          <a:p>
            <a:r>
              <a:rPr lang="zh-CN" altLang="en-US" sz="46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6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946216" cy="9073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9010112"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本题旨在考查学生获取和解读信息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调动、运用所学知识解决问题的能力。本题从北宋前中期井主雇工劳作及雇工对工作条件或待遇的要求入手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考查学生对北宋前中期四川地区经济与社会发展情况的理解。根据材料可知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工匠多来自“他州别县”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若工匠在受雇期间对工作条件或待遇不满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“辄另谋高就”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这说明当时随着民营手工业的发展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出现了工匠供不应求的局面</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项符合题意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古代中国长期实行重农抑商的政策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商人和手工业者社会地位低下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材料只能说明雇佣劳动在当时已经出现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但不能说明已普及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项内容与史实不符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772718"/>
            <a:ext cx="19508086"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西汉政府在丝织业发达地区设置官营丝织作坊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如齐郡有“三服官”主管制作“天子之服”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所属“作工各数千人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一岁费数巨万”。长安有东、西织室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汉元帝时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每年花费五千万钱以上。这反映出汉代</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丝织业的生产技术高超</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官营生产超过私营作坊</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官营丝织业生产规模大</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丝织业为政府垄断专卖</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874208" cy="6768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736628" y="2916734"/>
            <a:ext cx="18362040"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 “作工各数千人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一岁所费数巨万”表明官营手工业规模大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花费多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没有涉及生产技术高超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汉代官营生产超过私营作坊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与材料体现的官营手工业规模大不符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“作工各数千人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一岁所费数巨万”表明官营手工业规模大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生产不计成本</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丝织业为政府垄断专卖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与材料体现的官营手工业规模大不符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16548" y="2772718"/>
            <a:ext cx="20090232" cy="8263801"/>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以历史现象为题材创设情境</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综合考查经济发展与政治、文化的联系</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2017</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明前中期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朝廷在饮食器具使用上有一套严格规定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例如官员不得使用玉制器皿等。到明后期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连低级官员乃至普通人家也都使用玉制器皿。这一变化反映了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君主专制统治逐渐加强</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经济发展冲击等级秩序</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市民兴起瓦解传统伦理</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低级官员易染奢靡风气</a:t>
            </a:r>
            <a:endParaRPr lang="zh-CN" altLang="zh-CN" sz="4400" dirty="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16548" y="2772718"/>
            <a:ext cx="20162240" cy="91450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448596" y="2798250"/>
            <a:ext cx="19298144"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本题以明代不同时期玉制器皿的使用为切入点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旨在考查学生获取和解读材料信息、调动所学知识正确解释历史现象以及认识历史现象本质的能力。据题干明后期的低级官员乃至普通人家也能使用玉制器皿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可排除</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明前中期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朝廷严格规定官员不得使用玉制器皿等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显然是在维护专制权威和等级秩序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但是到明后期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连低级官员乃至普通人家也都使用玉制器皿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说明等级秩序受到冲击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“市民兴起”在材料中体现不出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而“瓦解传统伦理”更是没有依据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项仅涉及“低级官员”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忽视了“普通人家”使用玉制器皿的信息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“奢靡风气”也不符合题干主旨。</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874208"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明中叶以后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刺绣品相当流行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北绣系统以实用性为主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南绣系统以画绣为主。画绣继承了宋代刺绣的传统手法并加以创新发展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配色淡雅协调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晕色自然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以绘补绣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绘绣结合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具有绘画的水墨韵味。这种南北差异表明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文人艺术影响领域广</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北方重本</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南方重末</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南北经济结构差异大</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文化中心南移完成</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3249"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r>
              <a:rPr kumimoji="0" lang="zh-CN" altLang="en-US" sz="800" b="0" i="0" u="none" strike="noStrike" cap="none" normalizeH="0" baseline="0" smtClean="0">
                <a:ln>
                  <a:noFill/>
                </a:ln>
                <a:solidFill>
                  <a:srgbClr val="000000"/>
                </a:solidFill>
                <a:effectLst/>
                <a:latin typeface="NEU-BZ-S92"/>
                <a:ea typeface="方正兰亭黑_GBK"/>
                <a:cs typeface="Times New Roman" panose="02020603050405020304" pitchFamily="18" charset="0"/>
              </a:rPr>
              <a:t>续表</a:t>
            </a: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endParaRPr kumimoji="0" lang="en-US" altLang="zh-CN"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20378588" y="2522721"/>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1872532" y="3348782"/>
          <a:ext cx="20306256" cy="3352800"/>
        </p:xfrm>
        <a:graphic>
          <a:graphicData uri="http://schemas.openxmlformats.org/drawingml/2006/table">
            <a:tbl>
              <a:tblPr/>
              <a:tblGrid>
                <a:gridCol w="4849255"/>
                <a:gridCol w="15457001"/>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春秋战国</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传统农</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业形成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耕作方式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铁犁牛耕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铁农具和牛耕得到推广</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生产技术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精耕细作</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使用垄作法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修建都江堰和郑国渠</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土地制度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井田制遭到破坏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封建土地私有制逐步形成</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经济形式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男耕女织、自给自足的小农经济逐渐形成</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1872532" y="6733158"/>
          <a:ext cx="20306256" cy="5364480"/>
        </p:xfrm>
        <a:graphic>
          <a:graphicData uri="http://schemas.openxmlformats.org/drawingml/2006/table">
            <a:tbl>
              <a:tblPr/>
              <a:tblGrid>
                <a:gridCol w="4849255"/>
                <a:gridCol w="15457001"/>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从秦汉</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至宋元</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进一步发展</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耕作方式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铁犁牛耕逐渐普及</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生产工具</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出现耦犁、耧车、曲辕犁等</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耕作技术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出现代田法、耕耙耱技术</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水利灌溉</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汉代修建漕渠、白渠、龙首渠等</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出现翻车、筒车、高转筒车等工具</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明清</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高度发展</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玉米、甘薯等高产农作物被引进和推广</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加上广泛植棉</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民众的衣食结构发生了重大变化</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耕地面积扩大</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人口大量增加</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土地兼并严重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租佃关系日益普遍化</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20090232" cy="7416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808636" y="2772718"/>
            <a:ext cx="18362040"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文人艺术影响领域广与材料“北绣系统以实用性为主”不符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“本”指农业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“末”指工商业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材料不能体现南北方的这种差异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材料中的文化差异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不能反映出南北经济结构的差异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根据材料“北绣系统以实用性为主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南绣系统以画绣为主</a:t>
            </a:r>
            <a:r>
              <a:rPr lang="zh-CN" altLang="zh-CN" sz="4400" dirty="0" smtClean="0">
                <a:solidFill>
                  <a:srgbClr val="A50021"/>
                </a:solidFill>
                <a:latin typeface="宋体" panose="02010600030101010101" pitchFamily="2"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具有绘画的水墨韵味”可知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南方赋予了刺绣更多的文化气息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表明文化中心南移完成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710935"/>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考点三　古代商业的发展</a:t>
            </a:r>
          </a:p>
          <a:p>
            <a:pPr algn="ctr"/>
            <a:endParaRPr lang="zh-CN" altLang="zh-CN" sz="5000" b="1" dirty="0" smtClean="0">
              <a:latin typeface="微软雅黑" panose="020B0503020204020204" pitchFamily="34" charset="-122"/>
              <a:ea typeface="微软雅黑" panose="020B0503020204020204" pitchFamily="34" charset="-122"/>
            </a:endParaRP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3852838"/>
            <a:ext cx="2872528" cy="902008"/>
          </a:xfrm>
          <a:prstGeom prst="rect">
            <a:avLst/>
          </a:prstGeom>
          <a:noFill/>
          <a:ln w="9525">
            <a:noFill/>
            <a:miter lim="800000"/>
            <a:headEnd/>
            <a:tailEnd/>
          </a:ln>
          <a:effectLst/>
        </p:spPr>
      </p:pic>
      <p:sp>
        <p:nvSpPr>
          <p:cNvPr id="12" name="TextBox 11"/>
          <p:cNvSpPr txBox="1"/>
          <p:nvPr/>
        </p:nvSpPr>
        <p:spPr>
          <a:xfrm>
            <a:off x="2016548"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9" name="表格 8"/>
          <p:cNvGraphicFramePr>
            <a:graphicFrameLocks noGrp="1"/>
          </p:cNvGraphicFramePr>
          <p:nvPr/>
        </p:nvGraphicFramePr>
        <p:xfrm>
          <a:off x="1944540" y="5076974"/>
          <a:ext cx="20306256" cy="6705600"/>
        </p:xfrm>
        <a:graphic>
          <a:graphicData uri="http://schemas.openxmlformats.org/drawingml/2006/table">
            <a:tbl>
              <a:tblPr/>
              <a:tblGrid>
                <a:gridCol w="3240360"/>
                <a:gridCol w="17065896"/>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先秦时期</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兴起与发展</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商朝人善于经商</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后世将从事商业活动的人称为“商人”</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春秋战国时期</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打破官府控制商业的局面</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商人社会地位提高</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各地出现了许多商品市场和拥有雄厚资产的大商人</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秦汉时期</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重农抑商</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统治者多推行重农抑商政策</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商人经商受到时间、地点的限制</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商业发展总体水平不高</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但还是有所发展</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隋唐时期</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贸易繁荣</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长安、洛阳等城市商业繁荣</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农村集市贸易发展起来</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出现柜坊和飞钱</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对外贸易发达</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广州是重要港口</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162564" y="2772718"/>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1800524" y="3564806"/>
          <a:ext cx="20306256" cy="7799917"/>
        </p:xfrm>
        <a:graphic>
          <a:graphicData uri="http://schemas.openxmlformats.org/drawingml/2006/table">
            <a:tbl>
              <a:tblPr/>
              <a:tblGrid>
                <a:gridCol w="3240360"/>
                <a:gridCol w="17065896"/>
              </a:tblGrid>
              <a:tr h="866657">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6663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宋元时期</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空前繁荣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商品种类繁多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东京城市商业发达</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出现了世界上最早的纸币“交子”</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商税收入成为政府的重要财源</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元大都成为国际性的商业大都会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商品品种齐全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6663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明清时期</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市镇、商</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帮出现</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城镇商业呈现繁荣景象</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出现专业性的工商业城市</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大量农副产品</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如棉花、茶叶、甘蔗、染料等进入市场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成为商品</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区域间长途贩运贸易发展较快</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货币的作用越来越大</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出现地域性的商人群体——“商帮”</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如徽商和晋商</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880324" y="3132758"/>
            <a:ext cx="2944536" cy="902008"/>
          </a:xfrm>
          <a:prstGeom prst="rect">
            <a:avLst/>
          </a:prstGeom>
          <a:noFill/>
          <a:ln w="9525">
            <a:noFill/>
            <a:miter lim="800000"/>
            <a:headEnd/>
            <a:tailEnd/>
          </a:ln>
          <a:effectLst/>
        </p:spPr>
      </p:pic>
      <p:sp>
        <p:nvSpPr>
          <p:cNvPr id="16" name="TextBox 15"/>
          <p:cNvSpPr txBox="1"/>
          <p:nvPr/>
        </p:nvSpPr>
        <p:spPr>
          <a:xfrm>
            <a:off x="2064550" y="313275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1" name="TextBox 10"/>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16548" y="4140870"/>
            <a:ext cx="18938104" cy="7248138"/>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古代中国商业发展的特点</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商业与农业、手工业的发展紧密相连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相辅相成。</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货币不断演变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在一定程度上反映了古代中国商业的发展水平。</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对城市商业活动的限制逐渐放宽。</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对外贸易历史悠久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以两条丝绸之路为主要渠道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朝贡贸易占有重要地位。</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商人群体活跃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明清时期出现商帮。</a:t>
            </a:r>
          </a:p>
          <a:p>
            <a:pPr>
              <a:lnSpc>
                <a:spcPct val="150000"/>
              </a:lnSpc>
            </a:pPr>
            <a:r>
              <a:rPr lang="en-US" altLang="zh-CN" sz="4400" dirty="0" smtClean="0">
                <a:latin typeface="微软雅黑" panose="020B0503020204020204" pitchFamily="34" charset="-122"/>
                <a:ea typeface="微软雅黑" panose="020B0503020204020204" pitchFamily="34" charset="-122"/>
              </a:rPr>
              <a:t>(6)</a:t>
            </a:r>
            <a:r>
              <a:rPr lang="zh-CN" altLang="zh-CN" sz="4400" dirty="0" smtClean="0">
                <a:latin typeface="微软雅黑" panose="020B0503020204020204" pitchFamily="34" charset="-122"/>
                <a:ea typeface="微软雅黑" panose="020B0503020204020204" pitchFamily="34" charset="-122"/>
              </a:rPr>
              <a:t>受重农抑商政策的制约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商业始终是农耕经济的补充。</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772718"/>
            <a:ext cx="19946216"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从周秦至唐代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县级治所及以上才可设市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商业中心一般都在城中特定位置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都城商业最繁荣。宋以后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县以下的城郭和乡村允许设市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农村集市贸易发展迅速。这一变化说明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商业中心依赖政治中心</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商业布局呈现扩展之势</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商业发展受制于封建政权</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自然经济出现解体趋势</a:t>
            </a: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844726"/>
            <a:ext cx="19806652" cy="7775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772718"/>
            <a:ext cx="1921948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结合所学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宋朝以后大批工商业市镇兴起</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商业中心不再依赖政治中心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由材料“周秦至唐代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县级治所及以上才可设市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商业中心一般都在城中特定位置”“宋以后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县以下的城郭和乡村允许设市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农村集市贸易发展迅速”可知商业经济发展促使商业布局不断扩展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材料强调的是古代商业市镇发展的现象而非影响商业发展的原因</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鸦片战争后自然经济逐步解体</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项与材料中时间信息不符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090232"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唐朝政府曾专门设置鸿胪寺来接待各国使节和宾客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在很多地方设置商馆以招待外商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又设互市监、市舶司来掌管对外贸易。据此可知</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重农抑商政策遭到废弃</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中外文明交流日益频繁</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中枢权力体系高度完善</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文化开放心态开始形成</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772718"/>
            <a:ext cx="19806652" cy="71277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844726"/>
            <a:ext cx="19219484" cy="821763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 “鸿胪寺”“接待各国使节和宾客”</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地方上的“商馆”“招待外商”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这些都与重农抑商政策无关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根据题干中“鸿胪寺”、各地方的“商馆”及“互市监”“市舶司”等各自的职掌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可以得出唐朝时期中外文明的交流比较频繁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题干没有涉及中枢权力体系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在魏晋南北朝时期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中国文化的开放心态就已经开始形成了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874208" cy="7248138"/>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中国古代商业发展变化的趋势</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商业活动场所的变化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开始时主要在城市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后向农村集市贸易发展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至明清出现专业性的市集、市镇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先是有固定的时间、场所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到后来打破时空界限。</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交易内容的变化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先以贩运地区间的土特产品、经营统治者所需要的奢侈品为主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到后来以一般百姓所需要的农副产品、手工业产品为主。</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交易媒介的变化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从最初物物交换到出现以贝壳等为代表的一般等价物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再后来以固定的统一货币为媒介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北宋时世界上最早的纸币“交子”的出现便是例证。</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018224" cy="6186309"/>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参与环节的变化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最初都局限于流通领域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到明清时期商人资本以多种形式参与生产过程。</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商人组织的变化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由最初的亲缘关系发展到地缘关系和业缘关系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如明清时期的晋商和徽商。</a:t>
            </a:r>
          </a:p>
          <a:p>
            <a:pPr>
              <a:lnSpc>
                <a:spcPct val="150000"/>
              </a:lnSpc>
            </a:pPr>
            <a:r>
              <a:rPr lang="en-US" altLang="zh-CN" sz="4400" dirty="0" smtClean="0">
                <a:latin typeface="微软雅黑" panose="020B0503020204020204" pitchFamily="34" charset="-122"/>
                <a:ea typeface="微软雅黑" panose="020B0503020204020204" pitchFamily="34" charset="-122"/>
              </a:rPr>
              <a:t>(6)</a:t>
            </a:r>
            <a:r>
              <a:rPr lang="zh-CN" altLang="zh-CN" sz="4400" dirty="0" smtClean="0">
                <a:latin typeface="微软雅黑" panose="020B0503020204020204" pitchFamily="34" charset="-122"/>
                <a:ea typeface="微软雅黑" panose="020B0503020204020204" pitchFamily="34" charset="-122"/>
              </a:rPr>
              <a:t>商人地位的变化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由社会地位低下到社会地位有所提高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但是古代士农工商的等级观念始终没有改变。</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966200" y="3094846"/>
            <a:ext cx="2786652" cy="974016"/>
          </a:xfrm>
          <a:prstGeom prst="rect">
            <a:avLst/>
          </a:prstGeom>
          <a:noFill/>
          <a:ln w="9525">
            <a:noFill/>
            <a:miter lim="800000"/>
            <a:headEnd/>
            <a:tailEnd/>
          </a:ln>
          <a:effectLst/>
        </p:spPr>
      </p:pic>
      <p:sp>
        <p:nvSpPr>
          <p:cNvPr id="16" name="TextBox 15"/>
          <p:cNvSpPr txBox="1"/>
          <p:nvPr/>
        </p:nvSpPr>
        <p:spPr>
          <a:xfrm>
            <a:off x="2003381" y="3132758"/>
            <a:ext cx="2749471" cy="830997"/>
          </a:xfrm>
          <a:prstGeom prst="rect">
            <a:avLst/>
          </a:prstGeom>
          <a:noFill/>
        </p:spPr>
        <p:txBody>
          <a:bodyPr wrap="squar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3" name="矩形 12"/>
          <p:cNvSpPr/>
          <p:nvPr/>
        </p:nvSpPr>
        <p:spPr>
          <a:xfrm>
            <a:off x="2016548" y="4212878"/>
            <a:ext cx="19874208"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中国古代土地制度的演变及与政治统治的关系</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古代土地制度的演变</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原始社会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土地氏族公社所有制。</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商周时期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以井田制为主要形式的土地国有制。</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封建社会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土地私有制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包含三种类型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即地主土地所有制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商鞅变法时期确立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、封建国家土地所有制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均田制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和农民土地所有制。</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730192"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唐朝李嘉祐诗曰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“草市多樵客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渔家足水禽。”宋朝苏轼又说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“散在城外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谓之草市者甚众。”南宋年间鄂州的南草市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“盖川广荆襄淮浙贸迁之会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货物之至者无不售”。由此可见草市</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在唐宋时期开始出现</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打破贸易时空限制</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有利于商品经济发展</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受到政府严格管理</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4104" y="2772718"/>
            <a:ext cx="19806652" cy="4751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844726"/>
            <a:ext cx="19219484"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南北朝就有草市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并设草市尉进行管理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材料仅反映了草市打破空间限制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未体现打破时间限制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草市便于商品交易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有利于商品经济发展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宋朝时商品交易活动不再受官府直接监管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874208"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宋代天圣元年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设置益州交子务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之后开始发行官交子。官交子以时间计算分界发行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每三年为一界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界满则以新交子收回旧交子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发行限额每界是</a:t>
            </a:r>
            <a:r>
              <a:rPr lang="en-US" altLang="zh-CN" sz="4400" dirty="0" smtClean="0">
                <a:latin typeface="微软雅黑" panose="020B0503020204020204" pitchFamily="34" charset="-122"/>
                <a:ea typeface="微软雅黑" panose="020B0503020204020204" pitchFamily="34" charset="-122"/>
              </a:rPr>
              <a:t>1 256 340</a:t>
            </a:r>
            <a:r>
              <a:rPr lang="zh-CN" altLang="zh-CN" sz="4400" dirty="0" smtClean="0">
                <a:latin typeface="微软雅黑" panose="020B0503020204020204" pitchFamily="34" charset="-122"/>
                <a:ea typeface="微软雅黑" panose="020B0503020204020204" pitchFamily="34" charset="-122"/>
              </a:rPr>
              <a:t>贯。宋朝这一做法</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制约了交子的使用范围</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表明政府加强了对经济的控制</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造成了货币制度的混乱</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有助于币值稳定和经济繁荣</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772718"/>
            <a:ext cx="19806652" cy="7775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99264" y="2772718"/>
            <a:ext cx="19219484"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 “官交子以时间计算分界发行”没有界定其使用范围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据史实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宋代政府放松了对经济的控制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“官交子以时间计算分界发行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每三年为一界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界满则以新交子收回旧交子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发行限额每界是</a:t>
            </a:r>
            <a:r>
              <a:rPr lang="en-US" altLang="zh-CN" sz="4400" dirty="0" smtClean="0">
                <a:solidFill>
                  <a:srgbClr val="A50021"/>
                </a:solidFill>
                <a:latin typeface="微软雅黑" panose="020B0503020204020204" pitchFamily="34" charset="-122"/>
                <a:ea typeface="微软雅黑" panose="020B0503020204020204" pitchFamily="34" charset="-122"/>
              </a:rPr>
              <a:t>1 256 340</a:t>
            </a:r>
            <a:r>
              <a:rPr lang="zh-CN" altLang="zh-CN" sz="4400" dirty="0" smtClean="0">
                <a:solidFill>
                  <a:srgbClr val="A50021"/>
                </a:solidFill>
                <a:latin typeface="微软雅黑" panose="020B0503020204020204" pitchFamily="34" charset="-122"/>
                <a:ea typeface="微软雅黑" panose="020B0503020204020204" pitchFamily="34" charset="-122"/>
              </a:rPr>
              <a:t>贯”能够保证对货币的有序管理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“官交子以时间计算分界发行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每三年为一界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界满则以新交子收回旧交子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发行限额每界是</a:t>
            </a:r>
            <a:r>
              <a:rPr lang="en-US" altLang="zh-CN" sz="4400" dirty="0" smtClean="0">
                <a:solidFill>
                  <a:srgbClr val="A50021"/>
                </a:solidFill>
                <a:latin typeface="微软雅黑" panose="020B0503020204020204" pitchFamily="34" charset="-122"/>
                <a:ea typeface="微软雅黑" panose="020B0503020204020204" pitchFamily="34" charset="-122"/>
              </a:rPr>
              <a:t>1 256 340</a:t>
            </a:r>
            <a:r>
              <a:rPr lang="zh-CN" altLang="zh-CN" sz="4400" dirty="0" smtClean="0">
                <a:solidFill>
                  <a:srgbClr val="A50021"/>
                </a:solidFill>
                <a:latin typeface="微软雅黑" panose="020B0503020204020204" pitchFamily="34" charset="-122"/>
                <a:ea typeface="微软雅黑" panose="020B0503020204020204" pitchFamily="34" charset="-122"/>
              </a:rPr>
              <a:t>贯”有助于币值稳定和经济繁荣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844726"/>
            <a:ext cx="19874208"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中国古代城市发展演变的特点</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从城市功能上看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早期“城”与“市”是分开的。先秦至唐代城市主要是政治中心或军事重镇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唐代以后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城市的经济功能逐渐增强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宋代城市经济功能逐渐超过了政治功能。</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从城市的商业活动上看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政府对城市的商业活动由限制到逐渐放松限制。宋代以前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坊市分开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严格限制商业活动的时间和区域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宋代打破坊市界限。</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88556" y="2772718"/>
            <a:ext cx="19802200" cy="6186309"/>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从城市数量和规模上看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唐代开始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商业城市数量不断增多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规模不断扩大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至明清时期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江南地区出现了大批的工商业市镇。</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从城市布局和分布上看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城市的布局体现君主专制统治的理念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区域分布与经济重心紧密相连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唐宋经济重心南移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江南城市逐渐增多。</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随着城市商品经济的发展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市民阶层扩大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影响了文学艺术的发展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同样也推动了市民的价值观念、生活方式逐渐发生变化。</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802200"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5  </a:t>
            </a:r>
            <a:r>
              <a:rPr lang="zh-CN" altLang="zh-CN" sz="4400" dirty="0" smtClean="0">
                <a:latin typeface="微软雅黑" panose="020B0503020204020204" pitchFamily="34" charset="-122"/>
                <a:ea typeface="微软雅黑" panose="020B0503020204020204" pitchFamily="34" charset="-122"/>
              </a:rPr>
              <a:t>《旧唐书》记载“距府十丈无市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商于舍外半丈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监市职治之”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《唐律疏议》规定“诸侵巷街阡陌者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杖七十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若种植垦食者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笞五十。各令复故”。材料主要说明唐朝</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商品经济繁荣</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城市秩序混乱</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刑罚较为严酷</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重视城市治理</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772718"/>
            <a:ext cx="19806652" cy="5831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844726"/>
            <a:ext cx="1921948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由题干中“距府十丈无市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商于舍外半丈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监市职治之”可知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材料主旨是体现唐代对商业的限制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由题干中“诸侵巷街阡陌者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杖七十”等信息可知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唐政府对城市秩序的严管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题干主要体现唐政府对城市进行管理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与刑罚严酷无关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44726"/>
            <a:ext cx="20234248"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6  </a:t>
            </a:r>
            <a:r>
              <a:rPr lang="zh-CN" altLang="zh-CN" sz="4400" dirty="0" smtClean="0">
                <a:latin typeface="微软雅黑" panose="020B0503020204020204" pitchFamily="34" charset="-122"/>
                <a:ea typeface="微软雅黑" panose="020B0503020204020204" pitchFamily="34" charset="-122"/>
              </a:rPr>
              <a:t>明清时期的江南乡村地区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贸易之所曰“市”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市之至大者曰“镇”。乡村市场有草市、集市、乡市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大市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等多种层级。例如清代以前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昆山大慈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原名“大市”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入清后才逐渐被称为“大慈镇”。据此可知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当时的江南地区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镇是乡村市场的最高层</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农工商业全面发展</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市镇是正式的行政建制</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市镇经济实力雄厚</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772718"/>
            <a:ext cx="19806652" cy="7055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844726"/>
            <a:ext cx="19219484"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由材料“贸易之所曰‘市’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市之至大者曰‘镇’”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及昆山大慈由“市”改“镇”可知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镇是乡村市场的最高层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材料体现了乡村市场分为多种层级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与农工商业全面发展的史实无关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由材料可知市镇是江南地区乡村市场的分级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并不是行政建制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材料仅体现乡村市场的分级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没有体现市镇的经济实力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160564" y="2844726"/>
            <a:ext cx="19946216" cy="9279463"/>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古代土地制度与政治统治的关系</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地主土地所有制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是封建社会统治的经济基础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所以从根本上看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封建政府要全力维护地主阶级的利益。封建地主土地所有制的存在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又不可避免地导致土地兼并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封建政府往往会抑制土地兼并。不抑制土地兼并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一方面政府的收入会减少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另一方面也会导致阶级矛盾的激化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危及封建政府的统治。</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农民土地所有制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虽不占主要地位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但与地主土地所有制一样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也是封建统治的重要基础。封建王朝为发展经济、巩固统治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一般会实行与民休息、轻徭薄赋的政策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提高农民生产的积极性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保证封建国家的赋税收入和力役征派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巩固中央集权统治。否则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封建统治就可能会崩塌。</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4068862"/>
            <a:ext cx="20666296" cy="4201150"/>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通过引入新的文献史料或图片</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综合考查中外经济文化交流</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下图中的动物是郑和下西洋时外国使臣随船向明政府贡献的奇珍异兽。明朝君臣认为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这就是中国传说中的“麒麟”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明成祖遂厚赐外国使臣。这表明当时</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p:txBody>
      </p:sp>
      <p:pic>
        <p:nvPicPr>
          <p:cNvPr id="10" name="Picture 2"/>
          <p:cNvPicPr>
            <a:picLocks noChangeAspect="1" noChangeArrowheads="1"/>
          </p:cNvPicPr>
          <p:nvPr/>
        </p:nvPicPr>
        <p:blipFill>
          <a:blip r:embed="rId2" cstate="print"/>
          <a:srcRect/>
          <a:stretch>
            <a:fillRect/>
          </a:stretch>
        </p:blipFill>
        <p:spPr bwMode="auto">
          <a:xfrm>
            <a:off x="1880324" y="3060750"/>
            <a:ext cx="2872528" cy="872030"/>
          </a:xfrm>
          <a:prstGeom prst="rect">
            <a:avLst/>
          </a:prstGeom>
          <a:noFill/>
          <a:ln w="9525">
            <a:noFill/>
            <a:miter lim="800000"/>
            <a:headEnd/>
            <a:tailEnd/>
          </a:ln>
          <a:effectLst/>
        </p:spPr>
      </p:pic>
      <p:sp>
        <p:nvSpPr>
          <p:cNvPr id="11" name="TextBox 10"/>
          <p:cNvSpPr txBox="1"/>
          <p:nvPr/>
        </p:nvSpPr>
        <p:spPr>
          <a:xfrm>
            <a:off x="2016548" y="3060750"/>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00524" y="3204766"/>
            <a:ext cx="11880850" cy="4035335"/>
          </a:xfrm>
          <a:prstGeom prst="rect">
            <a:avLst/>
          </a:prstGeom>
        </p:spPr>
        <p:txBody>
          <a:bodyPr>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对外交流促使中国传统绘画出现新的类型</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朝廷用中国文化对朝贡贸易贡品加以解读</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海禁政策的解除促进了对外文化交流</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外来物品的传入推动了传统观念更新</a:t>
            </a:r>
          </a:p>
        </p:txBody>
      </p:sp>
      <p:grpSp>
        <p:nvGrpSpPr>
          <p:cNvPr id="4" name="组合 5"/>
          <p:cNvGrpSpPr/>
          <p:nvPr/>
        </p:nvGrpSpPr>
        <p:grpSpPr>
          <a:xfrm>
            <a:off x="1880324" y="1951606"/>
            <a:ext cx="6976984" cy="892552"/>
            <a:chOff x="1880324" y="1951606"/>
            <a:chExt cx="6976984" cy="892552"/>
          </a:xfrm>
        </p:grpSpPr>
        <p:sp>
          <p:nvSpPr>
            <p:cNvPr id="5" name="TextBox 4"/>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6"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026" name="Picture 2"/>
          <p:cNvPicPr>
            <a:picLocks noChangeAspect="1" noChangeArrowheads="1"/>
          </p:cNvPicPr>
          <p:nvPr/>
        </p:nvPicPr>
        <p:blipFill>
          <a:blip r:embed="rId3" cstate="print"/>
          <a:srcRect/>
          <a:stretch>
            <a:fillRect/>
          </a:stretch>
        </p:blipFill>
        <p:spPr bwMode="auto">
          <a:xfrm>
            <a:off x="14833972" y="2484686"/>
            <a:ext cx="3600400" cy="70299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60564" y="2772718"/>
            <a:ext cx="20018224" cy="7775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772718"/>
            <a:ext cx="19226136"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本题考查学生获取和解读材料信息、调动所学知识正确解释历史事物以及认识历史事物本质的能力。外国使臣向明政府贡献长颈鹿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明朝君臣却附会成麒麟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以展示国力强盛和政局稳定</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项符合题意。明代以前的中国传统绘画中已出现了动物类题材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且</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项与题干主旨不符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结合所学可知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明太祖时期为防止流亡海上的敌对势力勾结倭寇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危及统治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实行海禁政策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项说法错误</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项从材料中无法得出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也不符合史实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162240" cy="9233297"/>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《析津志》载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元大都城内外商业行市有</a:t>
            </a:r>
            <a:r>
              <a:rPr lang="en-US" altLang="zh-CN" sz="4400" dirty="0" smtClean="0">
                <a:latin typeface="微软雅黑" panose="020B0503020204020204" pitchFamily="34" charset="-122"/>
                <a:ea typeface="微软雅黑" panose="020B0503020204020204" pitchFamily="34" charset="-122"/>
              </a:rPr>
              <a:t>30</a:t>
            </a:r>
            <a:r>
              <a:rPr lang="zh-CN" altLang="zh-CN" sz="4400" dirty="0" smtClean="0">
                <a:latin typeface="微软雅黑" panose="020B0503020204020204" pitchFamily="34" charset="-122"/>
                <a:ea typeface="微软雅黑" panose="020B0503020204020204" pitchFamily="34" charset="-122"/>
              </a:rPr>
              <a:t>余种。其中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米市、面市、缎子市、帽子市、穷汉市、鹅鸭市、珠子市、珍宝市、柴炭市、铁器市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皆在今北京积水潭北的钟楼、鼓楼一带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这是因为南方来的漕运船只皆停泊在积水潭上。这一商业布局体现出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南北方物资交流频繁</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政府改变重农抑商政策</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北京水资源非常丰富</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元朝对外贸易十分广泛</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60564" y="2773718"/>
            <a:ext cx="19874208" cy="683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772718"/>
            <a:ext cx="19226136"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从材料“皆在今北京积水潭北的钟楼、鼓楼一带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这是因为南方来的漕运船只皆停泊在积水潭上”可知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元大都的商业布局体现出南北经济交流的繁荣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古代中国政府为巩固地主阶级统治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普遍采取重农抑商政策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北京水资源丰富在材料中无法体现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材料反映的是元朝的南北贸易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没有涉及对外贸易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88556" y="2772718"/>
            <a:ext cx="19938424" cy="8108887"/>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设置历史情境</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综合考查经济、政治和文化的相互影响</a:t>
            </a:r>
          </a:p>
          <a:p>
            <a:pPr>
              <a:lnSpc>
                <a:spcPct val="150000"/>
              </a:lnSpc>
            </a:pPr>
            <a:r>
              <a:rPr lang="zh-CN" altLang="zh-CN" sz="4000" b="1"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2015</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Ⅱ</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明成祖朱棣认为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北京“山川形胜</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足以控四夷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制天下”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将都城从南京迁至北京。这一举措客观上</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推动了国家政治统一进程</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促进了跨区域贸易的繁荣 </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抑制了区域性商帮的形成</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改变了南北经济文化格局</a:t>
            </a: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7" name="组合 5"/>
          <p:cNvGrpSpPr/>
          <p:nvPr/>
        </p:nvGrpSpPr>
        <p:grpSpPr>
          <a:xfrm>
            <a:off x="1880324" y="1951606"/>
            <a:ext cx="6976984" cy="892552"/>
            <a:chOff x="1880324" y="1951606"/>
            <a:chExt cx="6976984" cy="892552"/>
          </a:xfrm>
        </p:grpSpPr>
        <p:sp>
          <p:nvSpPr>
            <p:cNvPr id="8" name="TextBox 7"/>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9"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2718"/>
            <a:ext cx="20090232" cy="6911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44726"/>
            <a:ext cx="1929814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本题以明朝迁都为切入点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考查学生的史料分析能力和综合分析问题的能力。材料突出的角度是迁都北京有利于对全国各地的掌控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解题角度是“客观上”。明朝时国家已经基本实现了统一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巩固国家统一有助于不同地区的经济交流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项表述不符合题意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明朝时经济重心在南方的格局没有改变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802200"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明朝后期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一些富商大贾随着经济地位的提升而希望改变自身的社会身份和地位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他们积极结交文人士大夫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模仿其文明优雅的生活方式。面对此种社会情形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下层知识分子利用自己在文化方面的优势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为其提供文化方面的服务。这种现象</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动摇了封建政府重农抑商政策</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改变了古代中国的阶级结构</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推动了文化的商业化和世俗化</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反映了经世致用思想的形成</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844726"/>
            <a:ext cx="20522280" cy="72728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160564" y="2813352"/>
            <a:ext cx="20018224"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材料中讲述的是明朝后期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随着经济的发展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一些商人经济地位有所提升并且生活方式有所转变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使下层知识分子可以用自己的才能为其提供文化服务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这并未体现政府改变了重农抑商政策。根据所学知识也可以知道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重农抑商政策一直贯穿封建社会始终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并未动摇过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项错误。材料中只是讲述了商人经济地位提升、生活方式变化和下层知识分子用文化知识为商人服务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并未反映阶级结构的变化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845726"/>
            <a:ext cx="20306256" cy="5039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232572" y="2988742"/>
            <a:ext cx="19946216" cy="9233297"/>
          </a:xfrm>
          <a:prstGeom prst="rect">
            <a:avLst/>
          </a:prstGeom>
        </p:spPr>
        <p:txBody>
          <a:bodyPr wrap="square">
            <a:spAutoFit/>
          </a:bodyPr>
          <a:lstStyle/>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商人模仿文人士大夫文明优雅的生活方式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能够提升商人的文化素养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从而推动文化知识普及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实现文化世俗化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此外下层知识分子为商人提供文化服务</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反映了文化商业化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项正确。材料只是体现了商人生活方式转变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下层知识分子也随着有了更多展现才能的机会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并未体现经世致用的思想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19788326"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汉代的国有土地称为“公田”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除士兵和服役农民耕种外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还假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租赁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给百姓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征收一定的假税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称为“假民公田”。这一制度的宗旨是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冲击地主土地所有制</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打破“累世公卿”局面</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推动租佃关系的形成</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稳固小农经济增加租税</a:t>
            </a:r>
          </a:p>
          <a:p>
            <a:pPr>
              <a:lnSpc>
                <a:spcPct val="150000"/>
              </a:lnSpc>
            </a:pPr>
            <a:endParaRPr lang="en-US" altLang="zh-CN" sz="44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44726"/>
            <a:ext cx="20018224" cy="7201972"/>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　解读文献史料</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理解历史现象</a:t>
            </a:r>
            <a:endParaRPr lang="en-US" altLang="zh-CN" sz="4600" b="1"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3  [2014</a:t>
            </a:r>
            <a:r>
              <a:rPr lang="zh-CN" altLang="zh-CN" sz="4400" dirty="0" smtClean="0">
                <a:latin typeface="微软雅黑" panose="020B0503020204020204" pitchFamily="34" charset="-122"/>
                <a:ea typeface="微软雅黑" panose="020B0503020204020204" pitchFamily="34" charset="-122"/>
              </a:rPr>
              <a:t>·新课标全国卷</a:t>
            </a:r>
            <a:r>
              <a:rPr lang="en-US" altLang="zh-CN" sz="4400" dirty="0" smtClean="0">
                <a:latin typeface="微软雅黑" panose="020B0503020204020204" pitchFamily="34" charset="-122"/>
                <a:ea typeface="微软雅黑" panose="020B0503020204020204" pitchFamily="34" charset="-122"/>
              </a:rPr>
              <a:t>Ⅱ] </a:t>
            </a:r>
            <a:r>
              <a:rPr lang="zh-CN" altLang="zh-CN" sz="4400" dirty="0" smtClean="0">
                <a:latin typeface="微软雅黑" panose="020B0503020204020204" pitchFamily="34" charset="-122"/>
                <a:ea typeface="微软雅黑" panose="020B0503020204020204" pitchFamily="34" charset="-122"/>
              </a:rPr>
              <a:t>北宋中期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“蜀民以铁钱重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私为券</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谓之交子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以便贸易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富民十六户主之。其后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富者资稍衰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不能偿所负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争讼数起”。这表明交子</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具有民间交易凭证功能</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产生于民间的商业纠纷</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提高了富商的社会地位</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促进了经济重心的南移</a:t>
            </a:r>
          </a:p>
          <a:p>
            <a:pPr>
              <a:lnSpc>
                <a:spcPct val="150000"/>
              </a:lnSpc>
            </a:pPr>
            <a:endParaRPr lang="zh-CN" altLang="zh-CN"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19946216"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04580" y="2772718"/>
            <a:ext cx="19586176"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本题以北宋的交子为切入点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旨在考查学生提取材料有效信息和运用知识分析问题的能力。材料表明交子是私人为方便贸易而设立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由富户主持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后来因设立者资产减少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交子在交易中不能兑换货币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引发纠纷。这一史料能够说明交子是民间交易的凭证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故答案为</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交子产生是商品经济发展的结果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项在材料中无法体现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交子的出现与促进经济重心的南移没有直接关系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946216"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开元年间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“自邹、齐、沧、棣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渐至京邑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城市多开店铺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煎茶卖之</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其茶自江淮而来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舟车相继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所在山积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色额甚多”。据此可知</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茶叶栽培扩展到黄河下游</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南方交通比北方更加便捷</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经济繁盛使茶叶贸易发展</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政府已不再管制茶铺经营</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844726"/>
            <a:ext cx="20522280"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844726"/>
            <a:ext cx="19442160"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 “自邹、齐、沧、棣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渐至京邑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城市多开店铺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煎茶卖之”不涉及茶叶的种植范围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“其茶自江淮而来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舟车相继”突出南北交通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不能说明南方与北方交通的差距</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“自邹、齐、沧、棣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渐至京邑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城市多开店铺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煎茶卖之”是商品经济发展的表现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根据所学可知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政府没有对茶铺进行垄断经营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710935"/>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考点四　古代重要的经济政策</a:t>
            </a:r>
          </a:p>
          <a:p>
            <a:pPr algn="ctr"/>
            <a:endParaRPr lang="zh-CN" altLang="zh-CN" sz="5000" b="1" dirty="0" smtClean="0">
              <a:latin typeface="微软雅黑" panose="020B0503020204020204" pitchFamily="34" charset="-122"/>
              <a:ea typeface="微软雅黑" panose="020B0503020204020204" pitchFamily="34" charset="-122"/>
            </a:endParaRP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3996854"/>
            <a:ext cx="2872528" cy="902008"/>
          </a:xfrm>
          <a:prstGeom prst="rect">
            <a:avLst/>
          </a:prstGeom>
          <a:noFill/>
          <a:ln w="9525">
            <a:noFill/>
            <a:miter lim="800000"/>
            <a:headEnd/>
            <a:tailEnd/>
          </a:ln>
          <a:effectLst/>
        </p:spPr>
      </p:pic>
      <p:sp>
        <p:nvSpPr>
          <p:cNvPr id="12" name="TextBox 11"/>
          <p:cNvSpPr txBox="1"/>
          <p:nvPr/>
        </p:nvSpPr>
        <p:spPr>
          <a:xfrm>
            <a:off x="2016548" y="3996854"/>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0" name="表格 9"/>
          <p:cNvGraphicFramePr>
            <a:graphicFrameLocks noGrp="1"/>
          </p:cNvGraphicFramePr>
          <p:nvPr/>
        </p:nvGraphicFramePr>
        <p:xfrm>
          <a:off x="1872533" y="5653038"/>
          <a:ext cx="19874208" cy="5364480"/>
        </p:xfrm>
        <a:graphic>
          <a:graphicData uri="http://schemas.openxmlformats.org/drawingml/2006/table">
            <a:tbl>
              <a:tblPr/>
              <a:tblGrid>
                <a:gridCol w="1656184"/>
                <a:gridCol w="2304256"/>
                <a:gridCol w="15913768"/>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政策</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rowSpan="4">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重农</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抑商</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政策</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战国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商鞅变法</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首倡“重农抑商”</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西汉</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汉武帝推行一系列经济政策</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抑制富商大贾的势力</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发展官营商业</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中唐以来</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重农抑商政策有某种松动。鼓励海外贸易</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官商分利</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商税成为政府的重要收入来源</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继续实行专卖制度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对民营商业加征商税</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影响了资本主义萌芽的发展</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5" name="表格 4"/>
          <p:cNvGraphicFramePr>
            <a:graphicFrameLocks noGrp="1"/>
          </p:cNvGraphicFramePr>
          <p:nvPr/>
        </p:nvGraphicFramePr>
        <p:xfrm>
          <a:off x="1872533" y="3348782"/>
          <a:ext cx="19730192" cy="6035040"/>
        </p:xfrm>
        <a:graphic>
          <a:graphicData uri="http://schemas.openxmlformats.org/drawingml/2006/table">
            <a:tbl>
              <a:tblPr/>
              <a:tblGrid>
                <a:gridCol w="1800200"/>
                <a:gridCol w="2304256"/>
                <a:gridCol w="15625736"/>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政策</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rowSpan="2">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海禁和</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闭关锁</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国政策</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海禁政策</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明朝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人民不得擅自出海与外国互市</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对外贸易只能在官方主持下进行</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实质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加强对人民的控制</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维护专制统治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vMerge="1">
                  <a:txBody>
                    <a:bodyPr/>
                    <a:lstStyle/>
                    <a:p>
                      <a:endParaRPr lang="zh-CN"/>
                    </a:p>
                  </a:txBody>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闭关锁国</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清朝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禁止官民私自出海</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将沿海居民内迁数十里</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不许人民片板下海</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后果</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不仅妨碍海外市场的开拓</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抑制资本原始积累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阻碍了资本主义萌芽的滋长</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而且使中国与世界隔绝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逐渐落后于世界潮流</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6" name="矩形 5"/>
          <p:cNvSpPr/>
          <p:nvPr/>
        </p:nvSpPr>
        <p:spPr>
          <a:xfrm>
            <a:off x="20018548" y="2556694"/>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160564"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232572" y="4140870"/>
            <a:ext cx="18218024" cy="5216813"/>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重农抑商政策得以长久实行的原因及其对中国社会的影响</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原因</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适应了自给自足的自然经济的需要。</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中国一向重视农业的传统思想。</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有利于巩固专制主义中央集权制度。</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090232" cy="9233297"/>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影响</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在封建社会初期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对于促进社会经济的发展、巩固新兴地主阶级政权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起了积极的作用。</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随着农业、手工业的发展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产品的流通和交易又是必然的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抑商政策阻碍了产品的流通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妨碍了经济的进一步发展。</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到封建社会后期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特别是明清时期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重农抑商政策的消极作用成了主要方面。明清统治者把商业和农业对立起来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采取各种措施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极力压制和束缚资本主义萌芽的发展。这些做法违背了经济发展的客观规律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严重影响了商业资本的积累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从根本上造成中国社会的落后。</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946216"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唐太宗在《帝范·务农》中说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“禁绝浮华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劝课耕织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使民还其本</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俗反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则竞怀仁义之心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永绝贪残之路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此务农之本也。”唐太宗的真实意图是强调</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统治者应轻徭薄赋</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法律治理“务在宽简”</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重农政策的重要性</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君主要有“仁义之心”</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60564" y="2772718"/>
            <a:ext cx="20018224" cy="6191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44726"/>
            <a:ext cx="19370152"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题干“劝课耕织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使民还其本”等信息强调应重视农业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而没有强调统治者应轻徭薄赋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材料并没有体现法律的运用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“竞怀仁义之心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永绝贪残之路”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这也是务农的根本</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所以题干依然强调重农的重要性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6493</Words>
  <Application>WPS 演示</Application>
  <PresentationFormat>自定义</PresentationFormat>
  <Paragraphs>886</Paragraphs>
  <Slides>126</Slides>
  <Notes>1</Notes>
  <HiddenSlides>0</HiddenSlides>
  <MMClips>0</MMClips>
  <ScaleCrop>false</ScaleCrop>
  <HeadingPairs>
    <vt:vector size="4" baseType="variant">
      <vt:variant>
        <vt:lpstr>主题</vt:lpstr>
      </vt:variant>
      <vt:variant>
        <vt:i4>2</vt:i4>
      </vt:variant>
      <vt:variant>
        <vt:lpstr>幻灯片标题</vt:lpstr>
      </vt:variant>
      <vt:variant>
        <vt:i4>126</vt:i4>
      </vt:variant>
    </vt:vector>
  </HeadingPairs>
  <TitlesOfParts>
    <vt:vector size="128" baseType="lpstr">
      <vt:lpstr>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2019-02-15T07:01:28Z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