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71"/>
  </p:notesMasterIdLst>
  <p:handoutMasterIdLst>
    <p:handoutMasterId r:id="rId72"/>
  </p:handoutMasterIdLst>
  <p:sldIdLst>
    <p:sldId id="329" r:id="rId3"/>
    <p:sldId id="289" r:id="rId4"/>
    <p:sldId id="300" r:id="rId5"/>
    <p:sldId id="1165" r:id="rId6"/>
    <p:sldId id="1816" r:id="rId7"/>
    <p:sldId id="296" r:id="rId8"/>
    <p:sldId id="1817" r:id="rId9"/>
    <p:sldId id="591" r:id="rId10"/>
    <p:sldId id="1676" r:id="rId11"/>
    <p:sldId id="304" r:id="rId12"/>
    <p:sldId id="290" r:id="rId13"/>
    <p:sldId id="593" r:id="rId14"/>
    <p:sldId id="594" r:id="rId15"/>
    <p:sldId id="712" r:id="rId16"/>
    <p:sldId id="724" r:id="rId17"/>
    <p:sldId id="713" r:id="rId18"/>
    <p:sldId id="725" r:id="rId19"/>
    <p:sldId id="731" r:id="rId20"/>
    <p:sldId id="732" r:id="rId21"/>
    <p:sldId id="726" r:id="rId22"/>
    <p:sldId id="727" r:id="rId23"/>
    <p:sldId id="714" r:id="rId24"/>
    <p:sldId id="1677" r:id="rId25"/>
    <p:sldId id="718" r:id="rId26"/>
    <p:sldId id="719" r:id="rId27"/>
    <p:sldId id="720" r:id="rId28"/>
    <p:sldId id="721" r:id="rId29"/>
    <p:sldId id="722" r:id="rId30"/>
    <p:sldId id="723" r:id="rId31"/>
    <p:sldId id="753" r:id="rId32"/>
    <p:sldId id="747" r:id="rId33"/>
    <p:sldId id="746" r:id="rId34"/>
    <p:sldId id="749" r:id="rId35"/>
    <p:sldId id="1826" r:id="rId36"/>
    <p:sldId id="1827" r:id="rId37"/>
    <p:sldId id="1828" r:id="rId38"/>
    <p:sldId id="1830" r:id="rId39"/>
    <p:sldId id="1831" r:id="rId40"/>
    <p:sldId id="1832" r:id="rId41"/>
    <p:sldId id="1833" r:id="rId42"/>
    <p:sldId id="1838" r:id="rId43"/>
    <p:sldId id="1839" r:id="rId44"/>
    <p:sldId id="1840" r:id="rId45"/>
    <p:sldId id="1841" r:id="rId46"/>
    <p:sldId id="1842" r:id="rId47"/>
    <p:sldId id="1834" r:id="rId48"/>
    <p:sldId id="1835" r:id="rId49"/>
    <p:sldId id="1836" r:id="rId50"/>
    <p:sldId id="1837" r:id="rId51"/>
    <p:sldId id="1843" r:id="rId52"/>
    <p:sldId id="1844" r:id="rId53"/>
    <p:sldId id="1845" r:id="rId54"/>
    <p:sldId id="1846" r:id="rId55"/>
    <p:sldId id="844" r:id="rId56"/>
    <p:sldId id="845" r:id="rId57"/>
    <p:sldId id="1754" r:id="rId58"/>
    <p:sldId id="846" r:id="rId59"/>
    <p:sldId id="1168" r:id="rId60"/>
    <p:sldId id="848" r:id="rId61"/>
    <p:sldId id="849" r:id="rId62"/>
    <p:sldId id="850" r:id="rId63"/>
    <p:sldId id="853" r:id="rId64"/>
    <p:sldId id="1760" r:id="rId65"/>
    <p:sldId id="854" r:id="rId66"/>
    <p:sldId id="855" r:id="rId67"/>
    <p:sldId id="1684" r:id="rId68"/>
    <p:sldId id="857" r:id="rId69"/>
    <p:sldId id="1762" r:id="rId70"/>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83" autoAdjust="0"/>
    <p:restoredTop sz="94676" autoAdjust="0"/>
  </p:normalViewPr>
  <p:slideViewPr>
    <p:cSldViewPr>
      <p:cViewPr>
        <p:scale>
          <a:sx n="33" d="100"/>
          <a:sy n="33" d="100"/>
        </p:scale>
        <p:origin x="-1092" y="-504"/>
      </p:cViewPr>
      <p:guideLst>
        <p:guide orient="horz" pos="4224"/>
        <p:guide pos="7506"/>
      </p:guideLst>
    </p:cSldViewPr>
  </p:slideViewPr>
  <p:notesTextViewPr>
    <p:cViewPr>
      <p:scale>
        <a:sx n="100" d="100"/>
        <a:sy n="100" d="100"/>
      </p:scale>
      <p:origin x="0" y="0"/>
    </p:cViewPr>
  </p:notesTextViewPr>
  <p:notesViewPr>
    <p:cSldViewPr>
      <p:cViewPr varScale="1">
        <p:scale>
          <a:sx n="67" d="100"/>
          <a:sy n="67" d="100"/>
        </p:scale>
        <p:origin x="-2844" y="-108"/>
      </p:cViewPr>
      <p:guideLst>
        <p:guide orient="horz" pos="2899"/>
        <p:guide pos="216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54.xml"/><Relationship Id="rId4" Type="http://schemas.openxmlformats.org/officeDocument/2006/relationships/slide" Target="slide6.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2"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模块三</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8324"/>
          </a:xfrm>
          <a:prstGeom prst="rect">
            <a:avLst/>
          </a:prstGeom>
          <a:noFill/>
        </p:spPr>
        <p:txBody>
          <a:bodyPr wrap="square" rtlCol="0">
            <a:spAutoFit/>
          </a:bodyPr>
          <a:lstStyle/>
          <a:p>
            <a:r>
              <a:rPr sz="7200" b="1" dirty="0" smtClean="0">
                <a:solidFill>
                  <a:schemeClr val="tx1"/>
                </a:solidFill>
                <a:latin typeface="微软雅黑" panose="020B0503020204020204" pitchFamily="34" charset="-122"/>
                <a:ea typeface="微软雅黑" panose="020B0503020204020204" pitchFamily="34" charset="-122"/>
              </a:rPr>
              <a:t>专题十四　</a:t>
            </a:r>
            <a:r>
              <a:rPr lang="zh-CN" altLang="en-US" sz="7200" b="1" dirty="0" smtClean="0">
                <a:latin typeface="微软雅黑" panose="020B0503020204020204" pitchFamily="34" charset="-122"/>
                <a:ea typeface="微软雅黑" panose="020B0503020204020204" pitchFamily="34" charset="-122"/>
              </a:rPr>
              <a:t>现代中国的政治建设、祖国统一与外交</a:t>
            </a:r>
            <a:endParaRPr sz="7200" b="1" dirty="0" smtClean="0">
              <a:solidFill>
                <a:schemeClr val="tx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4002165" cy="3139321"/>
            <a:chOff x="8666934" y="9466714"/>
            <a:chExt cx="14002165" cy="3139321"/>
          </a:xfrm>
        </p:grpSpPr>
        <p:sp>
          <p:nvSpPr>
            <p:cNvPr id="13" name="TextBox 12"/>
            <p:cNvSpPr txBox="1"/>
            <p:nvPr/>
          </p:nvSpPr>
          <p:spPr>
            <a:xfrm>
              <a:off x="9095879" y="9466714"/>
              <a:ext cx="13573220" cy="3138170"/>
            </a:xfrm>
            <a:prstGeom prst="rect">
              <a:avLst/>
            </a:prstGeom>
            <a:noFill/>
          </p:spPr>
          <p:txBody>
            <a:bodyPr wrap="square" rtlCol="0">
              <a:spAutoFit/>
            </a:bodyPr>
            <a:lstStyle/>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3" action="ppaction://hlinksldjump"/>
                </a:rPr>
                <a:t>体系构建 宏观把握</a:t>
              </a:r>
              <a:endParaRPr lang="zh-CN" altLang="en-US" sz="4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4" action="ppaction://hlinksldjump"/>
                </a:rPr>
                <a:t>考点吃透 稳拿满分</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5" action="ppaction://hlinksldjump"/>
                </a:rPr>
                <a:t>主题关联 突破大题</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3</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20154537" cy="8217634"/>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新中国成立初期</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中共在制定第一部宪法的过程中</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根据实际情况采取分层次的讨论方式</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精英讨论和大众讨论</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文字改革中</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中国共产党与民主党派、知识分子进行了平等充分的协商</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甚至改变自己拼音文字的价值偏好</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采取汉语拼音方案。这些立体式协商民主模式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　　　　　　　　　　　　　　　　　</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是中国共产党执政模式</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B.</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体现了人民当家作主</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C.</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表明政协制度正式确立</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D.</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确立了政权组织原则</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119854"/>
            <a:ext cx="19806920" cy="5557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51192" y="2916734"/>
            <a:ext cx="19579524" cy="6186309"/>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材料说的是立体式协商民主模式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是中国共产党执政模式的具体体现</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不能代表整个中国共产党执政模式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中共在执政过程中充分听取各阶层的意见</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满足各阶层的需要</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体现了人民当家作主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;1949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年中国人民政治协商会议的成功召开</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初步建立了中国共产党领导的多党合作和政治协商制度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我国政权的组织原则是民主集中制</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8097986"/>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 </a:t>
            </a:r>
            <a:r>
              <a:rPr 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1956</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8</a:t>
            </a:r>
            <a:r>
              <a:rPr lang="zh-CN" altLang="en-US" sz="4400" dirty="0" smtClean="0">
                <a:latin typeface="微软雅黑" panose="020B0503020204020204" pitchFamily="34" charset="-122"/>
                <a:ea typeface="微软雅黑" panose="020B0503020204020204" pitchFamily="34" charset="-122"/>
              </a:rPr>
              <a:t>月</a:t>
            </a:r>
            <a:r>
              <a:rPr lang="en-US" altLang="zh-CN" sz="4400" dirty="0" smtClean="0">
                <a:latin typeface="微软雅黑" panose="020B0503020204020204" pitchFamily="34" charset="-122"/>
                <a:ea typeface="微软雅黑" panose="020B0503020204020204" pitchFamily="34" charset="-122"/>
              </a:rPr>
              <a:t>1</a:t>
            </a:r>
            <a:r>
              <a:rPr lang="zh-CN" altLang="en-US" sz="4400" dirty="0" smtClean="0">
                <a:latin typeface="微软雅黑" panose="020B0503020204020204" pitchFamily="34" charset="-122"/>
                <a:ea typeface="微软雅黑" panose="020B0503020204020204" pitchFamily="34" charset="-122"/>
              </a:rPr>
              <a:t>日</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中共中央指出</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今后</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人民日报</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发表的文章</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除了少数中央负责同志的文章和少数的社论以外</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一般地可以不代表党中央的意见</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而且可以允许一些作者在</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人民日报</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上发表同我们共产党人的见解相反的文章。”这一表态	</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有利于发展社会主义民主</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拓展了文学创作的新领域</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消除了“左”倾错误思想的影响</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促进了人民教育事业的不断进步</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3093422"/>
            <a:ext cx="19806920" cy="6736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060750"/>
            <a:ext cx="19147476" cy="6186309"/>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人民日报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是中国共产党中央委员会机关报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材料中“可以允许一些作者在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人民日报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上发表同我们共产党人的见解相反的文章”体现了社会主义民主原则</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人民日报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并非文学刊物</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项与材料中“社论”不符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消除了“左”倾错误思想的影响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与材料中“</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1956</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日”不符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人民日报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并非教育刊物</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项与材料主旨不符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880324" y="4068862"/>
            <a:ext cx="19788326" cy="8263801"/>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rPr>
              <a:t>考法1　</a:t>
            </a:r>
            <a:r>
              <a:rPr lang="zh-CN" altLang="en-US" sz="4600" b="1" dirty="0" smtClean="0">
                <a:latin typeface="微软雅黑" panose="020B0503020204020204" pitchFamily="34" charset="-122"/>
                <a:ea typeface="微软雅黑" panose="020B0503020204020204" pitchFamily="34" charset="-122"/>
              </a:rPr>
              <a:t>以主干知识为依托</a:t>
            </a:r>
            <a:r>
              <a:rPr lang="en-US" altLang="zh-CN" sz="4600" b="1" dirty="0" smtClean="0">
                <a:latin typeface="微软雅黑" panose="020B0503020204020204" pitchFamily="34" charset="-122"/>
                <a:ea typeface="微软雅黑" panose="020B0503020204020204" pitchFamily="34" charset="-122"/>
              </a:rPr>
              <a:t>,</a:t>
            </a:r>
            <a:r>
              <a:rPr lang="zh-CN" altLang="en-US" sz="4600" b="1" dirty="0" smtClean="0">
                <a:latin typeface="微软雅黑" panose="020B0503020204020204" pitchFamily="34" charset="-122"/>
                <a:ea typeface="微软雅黑" panose="020B0503020204020204" pitchFamily="34" charset="-122"/>
              </a:rPr>
              <a:t>综合分析政治建设与社会经济、文化之间的关系</a:t>
            </a:r>
            <a:endParaRPr sz="4600" b="1" dirty="0" smtClean="0">
              <a:latin typeface="微软雅黑" panose="020B0503020204020204" pitchFamily="34" charset="-122"/>
              <a:ea typeface="微软雅黑" panose="020B0503020204020204" pitchFamily="34" charset="-122"/>
            </a:endParaRPr>
          </a:p>
          <a:p>
            <a:pPr>
              <a:lnSpc>
                <a:spcPct val="150000"/>
              </a:lnSpc>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[2018·</a:t>
            </a:r>
            <a:r>
              <a:rPr lang="zh-CN" altLang="en-US"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Ⅲ] 1956</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刘少奇在中共八大政治报告中指出</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我们目前在国家工作中的迫切任务之一</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是着手系统地制定比较完备的法律</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健全我们国家的法制。”这反映了当时	</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法制建设开始迈向制度化</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法制工作围绕组建新政权展开</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法制建设与国内主要矛盾的变化密切相关</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政治体制改革推动了依法治国的全面实行</a:t>
            </a:r>
            <a:endParaRPr sz="4400" dirty="0" smtClean="0">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pic>
        <p:nvPicPr>
          <p:cNvPr id="9"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132584"/>
            <a:ext cx="19713575" cy="8209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60564" y="2916734"/>
            <a:ext cx="19443700" cy="9113649"/>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本题以中共八大报告为切入点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考查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1956</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年中国社会主要矛盾变化的影响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考查现代中国的政治建设。材料的关键信息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一是时间“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1956</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社会主义基本制度已在我国建立起来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二是中共八大刘少奇的报告强调法制建设。</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1956</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中共八大对社会主义改造完成后中国社会主要矛盾的分析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提出我国主要矛盾是先进的社会制度与落后生产力间的矛盾</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党和国家工作重心是经济建设</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法制建设要为经济建设服务</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故答案为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项。法制建设制度化是在改革开放之后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项与题目时间不符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组建政权是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1949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年新政协会议的工作</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项与题目时间不符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依法治国是中共十五大提出的党领导人民治理国家的基本方略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30422" y="2844726"/>
            <a:ext cx="19788326" cy="8097986"/>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式1 </a:t>
            </a:r>
            <a:r>
              <a:rPr lang="en-US"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1954</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第一届全国人民代表大会通过了</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中华人民共和国宪法</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该宪法体现了人民民主和社会主义两大原则</a:t>
            </a:r>
            <a:r>
              <a:rPr lang="en-US" altLang="zh-CN" sz="4400" dirty="0" smtClean="0">
                <a:latin typeface="微软雅黑" panose="020B0503020204020204" pitchFamily="34" charset="-122"/>
                <a:ea typeface="微软雅黑" panose="020B0503020204020204" pitchFamily="34" charset="-122"/>
                <a:sym typeface="+mn-ea"/>
              </a:rPr>
              <a:t>;1982</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全国人大通过了修订的</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中华人民共和国宪法</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形成以宪法为核心的中国特色的社会主义法律体系。这两部宪法的颁布和修订	</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A.</a:t>
            </a:r>
            <a:r>
              <a:rPr lang="zh-CN" altLang="en-US" sz="4400" dirty="0" smtClean="0">
                <a:latin typeface="微软雅黑" panose="020B0503020204020204" pitchFamily="34" charset="-122"/>
                <a:ea typeface="微软雅黑" panose="020B0503020204020204" pitchFamily="34" charset="-122"/>
                <a:sym typeface="+mn-ea"/>
              </a:rPr>
              <a:t>都适应了当时经济建设的需要</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B.</a:t>
            </a:r>
            <a:r>
              <a:rPr lang="zh-CN" altLang="en-US" sz="4400" dirty="0" smtClean="0">
                <a:latin typeface="微软雅黑" panose="020B0503020204020204" pitchFamily="34" charset="-122"/>
                <a:ea typeface="微软雅黑" panose="020B0503020204020204" pitchFamily="34" charset="-122"/>
                <a:sym typeface="+mn-ea"/>
              </a:rPr>
              <a:t>都标志着社会主要矛盾的变化</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C.</a:t>
            </a:r>
            <a:r>
              <a:rPr lang="zh-CN" altLang="en-US" sz="4400" dirty="0" smtClean="0">
                <a:latin typeface="微软雅黑" panose="020B0503020204020204" pitchFamily="34" charset="-122"/>
                <a:ea typeface="微软雅黑" panose="020B0503020204020204" pitchFamily="34" charset="-122"/>
                <a:sym typeface="+mn-ea"/>
              </a:rPr>
              <a:t>都改变了国家的基本法律架构</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D.</a:t>
            </a:r>
            <a:r>
              <a:rPr lang="zh-CN" altLang="en-US" sz="4400" dirty="0" smtClean="0">
                <a:latin typeface="微软雅黑" panose="020B0503020204020204" pitchFamily="34" charset="-122"/>
                <a:ea typeface="微软雅黑" panose="020B0503020204020204" pitchFamily="34" charset="-122"/>
                <a:sym typeface="+mn-ea"/>
              </a:rPr>
              <a:t>总结了马克思主义最新理论成果</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135461"/>
            <a:ext cx="19713575" cy="6550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88742"/>
            <a:ext cx="19443700" cy="7082323"/>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材料“人民民主和社会主义两大原则”与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1954</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年中国需要完成三大改造、建立社会主义的基础相符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材料“中国特色的社会主义法律体系”与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1978</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年改革开放和走中国特色社会主义的道路相符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;1956</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年三大改造完成后中国社会的主要矛盾转变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无论是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1954</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宪法还是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1982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宪法都是以宪法为核心的法律体系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基本法律架构未曾改变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马克思主义最新理论成果在材料中未体现</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2332" y="2941404"/>
            <a:ext cx="20370472" cy="7248138"/>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考法2　</a:t>
            </a:r>
            <a:r>
              <a:rPr lang="zh-CN" altLang="en-US" sz="4600" b="1" dirty="0" smtClean="0">
                <a:latin typeface="微软雅黑" panose="020B0503020204020204" pitchFamily="34" charset="-122"/>
                <a:ea typeface="微软雅黑" panose="020B0503020204020204" pitchFamily="34" charset="-122"/>
                <a:sym typeface="+mn-ea"/>
              </a:rPr>
              <a:t>以</a:t>
            </a:r>
            <a:r>
              <a:rPr lang="en-US" altLang="zh-CN" sz="4600" b="1" dirty="0" smtClean="0">
                <a:latin typeface="微软雅黑" panose="020B0503020204020204" pitchFamily="34" charset="-122"/>
                <a:ea typeface="微软雅黑" panose="020B0503020204020204" pitchFamily="34" charset="-122"/>
                <a:sym typeface="+mn-ea"/>
              </a:rPr>
              <a:t>《</a:t>
            </a:r>
            <a:r>
              <a:rPr lang="zh-CN" altLang="en-US" sz="4600" b="1" dirty="0" smtClean="0">
                <a:latin typeface="微软雅黑" panose="020B0503020204020204" pitchFamily="34" charset="-122"/>
                <a:ea typeface="微软雅黑" panose="020B0503020204020204" pitchFamily="34" charset="-122"/>
                <a:sym typeface="+mn-ea"/>
              </a:rPr>
              <a:t>人民日报</a:t>
            </a:r>
            <a:r>
              <a:rPr lang="en-US" altLang="zh-CN" sz="4600" b="1" dirty="0" smtClean="0">
                <a:latin typeface="微软雅黑" panose="020B0503020204020204" pitchFamily="34" charset="-122"/>
                <a:ea typeface="微软雅黑" panose="020B0503020204020204" pitchFamily="34" charset="-122"/>
                <a:sym typeface="+mn-ea"/>
              </a:rPr>
              <a:t>》</a:t>
            </a:r>
            <a:r>
              <a:rPr lang="zh-CN" altLang="en-US" sz="4600" b="1" dirty="0" smtClean="0">
                <a:latin typeface="微软雅黑" panose="020B0503020204020204" pitchFamily="34" charset="-122"/>
                <a:ea typeface="微软雅黑" panose="020B0503020204020204" pitchFamily="34" charset="-122"/>
                <a:sym typeface="+mn-ea"/>
              </a:rPr>
              <a:t>报道为情境</a:t>
            </a:r>
            <a:r>
              <a:rPr lang="en-US" altLang="zh-CN" sz="4600" b="1" dirty="0" smtClean="0">
                <a:latin typeface="微软雅黑" panose="020B0503020204020204" pitchFamily="34" charset="-122"/>
                <a:ea typeface="微软雅黑" panose="020B0503020204020204" pitchFamily="34" charset="-122"/>
                <a:sym typeface="+mn-ea"/>
              </a:rPr>
              <a:t>,</a:t>
            </a:r>
            <a:r>
              <a:rPr lang="zh-CN" altLang="en-US" sz="4600" b="1" dirty="0" smtClean="0">
                <a:latin typeface="微软雅黑" panose="020B0503020204020204" pitchFamily="34" charset="-122"/>
                <a:ea typeface="微软雅黑" panose="020B0503020204020204" pitchFamily="34" charset="-122"/>
                <a:sym typeface="+mn-ea"/>
              </a:rPr>
              <a:t>考查我国民主政治建设的成就</a:t>
            </a:r>
            <a:endParaRPr sz="4600" b="1" dirty="0" smtClean="0">
              <a:latin typeface="微软雅黑" panose="020B0503020204020204" pitchFamily="34" charset="-122"/>
              <a:ea typeface="微软雅黑" panose="020B0503020204020204" pitchFamily="34" charset="-122"/>
              <a:sym typeface="+mn-ea"/>
            </a:endParaRP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[2014·</a:t>
            </a:r>
            <a:r>
              <a:rPr lang="zh-CN" altLang="en-US" sz="4400" dirty="0" smtClean="0">
                <a:latin typeface="微软雅黑" panose="020B0503020204020204" pitchFamily="34" charset="-122"/>
                <a:ea typeface="微软雅黑" panose="020B0503020204020204" pitchFamily="34" charset="-122"/>
                <a:sym typeface="+mn-ea"/>
              </a:rPr>
              <a:t>江苏卷</a:t>
            </a:r>
            <a:r>
              <a:rPr lang="en-US" altLang="zh-CN" sz="4400" dirty="0" smtClean="0">
                <a:latin typeface="微软雅黑" panose="020B0503020204020204" pitchFamily="34" charset="-122"/>
                <a:ea typeface="微软雅黑" panose="020B0503020204020204" pitchFamily="34" charset="-122"/>
                <a:sym typeface="+mn-ea"/>
              </a:rPr>
              <a:t>] 1953</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6</a:t>
            </a:r>
            <a:r>
              <a:rPr lang="zh-CN" altLang="en-US" sz="4400" dirty="0" smtClean="0">
                <a:latin typeface="微软雅黑" panose="020B0503020204020204" pitchFamily="34" charset="-122"/>
                <a:ea typeface="微软雅黑" panose="020B0503020204020204" pitchFamily="34" charset="-122"/>
                <a:sym typeface="+mn-ea"/>
              </a:rPr>
              <a:t>月</a:t>
            </a:r>
            <a:r>
              <a:rPr lang="en-US" altLang="zh-CN" sz="4400" dirty="0" smtClean="0">
                <a:latin typeface="微软雅黑" panose="020B0503020204020204" pitchFamily="34" charset="-122"/>
                <a:ea typeface="微软雅黑" panose="020B0503020204020204" pitchFamily="34" charset="-122"/>
                <a:sym typeface="+mn-ea"/>
              </a:rPr>
              <a:t>24</a:t>
            </a:r>
            <a:r>
              <a:rPr lang="zh-CN" altLang="en-US" sz="4400" dirty="0" smtClean="0">
                <a:latin typeface="微软雅黑" panose="020B0503020204020204" pitchFamily="34" charset="-122"/>
                <a:ea typeface="微软雅黑" panose="020B0503020204020204" pitchFamily="34" charset="-122"/>
                <a:sym typeface="+mn-ea"/>
              </a:rPr>
              <a:t>日的</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人民日报</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报道</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当选的代表李长凤老大娘笑着说话了</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旧社会妇女在街上说话都不行</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哪有妇女的选举权。</a:t>
            </a:r>
            <a:r>
              <a:rPr lang="en-US" altLang="zh-CN" sz="4400" dirty="0" smtClean="0">
                <a:latin typeface="+mn-ea"/>
                <a:ea typeface="+mn-ea"/>
                <a:sym typeface="+mn-ea"/>
              </a:rPr>
              <a:t>……</a:t>
            </a:r>
            <a:r>
              <a:rPr lang="zh-CN" altLang="en-US" sz="4400" dirty="0" smtClean="0">
                <a:latin typeface="微软雅黑" panose="020B0503020204020204" pitchFamily="34" charset="-122"/>
                <a:ea typeface="微软雅黑" panose="020B0503020204020204" pitchFamily="34" charset="-122"/>
                <a:sym typeface="+mn-ea"/>
              </a:rPr>
              <a:t>今后大家有什么意见告诉我</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我一定给大家带上去”。该新闻报道说明当时	</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A.</a:t>
            </a:r>
            <a:r>
              <a:rPr lang="zh-CN" altLang="en-US" sz="4400" dirty="0" smtClean="0">
                <a:latin typeface="微软雅黑" panose="020B0503020204020204" pitchFamily="34" charset="-122"/>
                <a:ea typeface="微软雅黑" panose="020B0503020204020204" pitchFamily="34" charset="-122"/>
                <a:sym typeface="+mn-ea"/>
              </a:rPr>
              <a:t>人民民主原则得到落实	</a:t>
            </a:r>
            <a:r>
              <a:rPr lang="en-US" altLang="zh-CN" sz="4400" dirty="0" smtClean="0">
                <a:latin typeface="微软雅黑" panose="020B0503020204020204" pitchFamily="34" charset="-122"/>
                <a:ea typeface="微软雅黑" panose="020B0503020204020204" pitchFamily="34" charset="-122"/>
                <a:sym typeface="+mn-ea"/>
              </a:rPr>
              <a:t>B.</a:t>
            </a:r>
            <a:r>
              <a:rPr lang="zh-CN" altLang="en-US" sz="4400" dirty="0" smtClean="0">
                <a:latin typeface="微软雅黑" panose="020B0503020204020204" pitchFamily="34" charset="-122"/>
                <a:ea typeface="微软雅黑" panose="020B0503020204020204" pitchFamily="34" charset="-122"/>
                <a:sym typeface="+mn-ea"/>
              </a:rPr>
              <a:t>人民代表大会制度建立</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C.</a:t>
            </a:r>
            <a:r>
              <a:rPr lang="zh-CN" altLang="en-US" sz="4400" dirty="0" smtClean="0">
                <a:latin typeface="微软雅黑" panose="020B0503020204020204" pitchFamily="34" charset="-122"/>
                <a:ea typeface="微软雅黑" panose="020B0503020204020204" pitchFamily="34" charset="-122"/>
                <a:sym typeface="+mn-ea"/>
              </a:rPr>
              <a:t>政治协商制度覆盖面广	</a:t>
            </a:r>
            <a:r>
              <a:rPr lang="en-US" altLang="zh-CN" sz="4400" dirty="0" smtClean="0">
                <a:latin typeface="微软雅黑" panose="020B0503020204020204" pitchFamily="34" charset="-122"/>
                <a:ea typeface="微软雅黑" panose="020B0503020204020204" pitchFamily="34" charset="-122"/>
                <a:sym typeface="+mn-ea"/>
              </a:rPr>
              <a:t>D.</a:t>
            </a:r>
            <a:r>
              <a:rPr lang="zh-CN" altLang="en-US" sz="4400" dirty="0" smtClean="0">
                <a:latin typeface="微软雅黑" panose="020B0503020204020204" pitchFamily="34" charset="-122"/>
                <a:ea typeface="微软雅黑" panose="020B0503020204020204" pitchFamily="34" charset="-122"/>
                <a:sym typeface="+mn-ea"/>
              </a:rPr>
              <a:t>民主政治建设法制化</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3204592"/>
            <a:ext cx="19713575" cy="58328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60564" y="2988742"/>
            <a:ext cx="19443700" cy="6066661"/>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1953</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人民日报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报道内容为切入点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旨在考查学生解读史料、获取信息并调动和运用知识的能力。依据题干中的时间“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1953</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年”以及“当选的代表”“旧社会</a:t>
            </a:r>
            <a:r>
              <a:rPr lang="en-US" altLang="zh-CN" sz="4400" dirty="0" smtClean="0">
                <a:solidFill>
                  <a:srgbClr val="A50021"/>
                </a:solidFill>
                <a:latin typeface="+mn-ea"/>
                <a:ea typeface="+mn-ea"/>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哪有妇女的选举权”等信息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可以推断出当时中国人民民主原则得到落实</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故本题选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项时间是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1954</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不符合题意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项在材料中没有体现</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项中“法制化”不符合题意。</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23109"/>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4" name="TextBox 13"/>
          <p:cNvSpPr txBox="1"/>
          <p:nvPr/>
        </p:nvSpPr>
        <p:spPr>
          <a:xfrm>
            <a:off x="2115593" y="3313053"/>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时空定位</a:t>
            </a:r>
          </a:p>
        </p:txBody>
      </p:sp>
      <p:pic>
        <p:nvPicPr>
          <p:cNvPr id="654" name="2LLS38.EPS" descr="id:2147498359;FounderCES"/>
          <p:cNvPicPr>
            <a:picLocks noChangeAspect="1"/>
          </p:cNvPicPr>
          <p:nvPr/>
        </p:nvPicPr>
        <p:blipFill>
          <a:blip r:embed="rId4" cstate="print"/>
          <a:stretch>
            <a:fillRect/>
          </a:stretch>
        </p:blipFill>
        <p:spPr>
          <a:xfrm>
            <a:off x="4568825" y="3312795"/>
            <a:ext cx="14312900" cy="747458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654"/>
                                        </p:tgtEl>
                                        <p:attrNameLst>
                                          <p:attrName>style.visibility</p:attrName>
                                        </p:attrNameLst>
                                      </p:cBhvr>
                                      <p:to>
                                        <p:strVal val="visible"/>
                                      </p:to>
                                    </p:set>
                                    <p:animEffect transition="in" filter="blinds(horizontal)">
                                      <p:cBhvr>
                                        <p:cTn id="11" dur="500"/>
                                        <p:tgtEl>
                                          <p:spTgt spid="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39815" y="2916734"/>
            <a:ext cx="20166965" cy="8097986"/>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中共中央关于修改宪法部分内容的建议</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于</a:t>
            </a:r>
            <a:r>
              <a:rPr lang="en-US" altLang="zh-CN" sz="4400" dirty="0" smtClean="0">
                <a:latin typeface="微软雅黑" panose="020B0503020204020204" pitchFamily="34" charset="-122"/>
                <a:ea typeface="微软雅黑" panose="020B0503020204020204" pitchFamily="34" charset="-122"/>
                <a:sym typeface="+mn-ea"/>
              </a:rPr>
              <a:t>2018</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2</a:t>
            </a:r>
            <a:r>
              <a:rPr lang="zh-CN" altLang="en-US" sz="4400" dirty="0" smtClean="0">
                <a:latin typeface="微软雅黑" panose="020B0503020204020204" pitchFamily="34" charset="-122"/>
                <a:ea typeface="微软雅黑" panose="020B0503020204020204" pitchFamily="34" charset="-122"/>
                <a:sym typeface="+mn-ea"/>
              </a:rPr>
              <a:t>月</a:t>
            </a:r>
            <a:r>
              <a:rPr lang="en-US" altLang="zh-CN" sz="4400" dirty="0" smtClean="0">
                <a:latin typeface="微软雅黑" panose="020B0503020204020204" pitchFamily="34" charset="-122"/>
                <a:ea typeface="微软雅黑" panose="020B0503020204020204" pitchFamily="34" charset="-122"/>
                <a:sym typeface="+mn-ea"/>
              </a:rPr>
              <a:t>25</a:t>
            </a:r>
            <a:r>
              <a:rPr lang="zh-CN" altLang="en-US" sz="4400" dirty="0" smtClean="0">
                <a:latin typeface="微软雅黑" panose="020B0503020204020204" pitchFamily="34" charset="-122"/>
                <a:ea typeface="微软雅黑" panose="020B0503020204020204" pitchFamily="34" charset="-122"/>
                <a:sym typeface="+mn-ea"/>
              </a:rPr>
              <a:t>日公布。实际上</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从新中国第一部社会主义类型的宪法诞生至今</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中国宪法一直处在探索实践和不断完善过程中。下列法律性文件能够体现其“不断完善过程”的是	</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A.《</a:t>
            </a:r>
            <a:r>
              <a:rPr lang="zh-CN" altLang="en-US" sz="4400" dirty="0" smtClean="0">
                <a:latin typeface="微软雅黑" panose="020B0503020204020204" pitchFamily="34" charset="-122"/>
                <a:ea typeface="微软雅黑" panose="020B0503020204020204" pitchFamily="34" charset="-122"/>
                <a:sym typeface="+mn-ea"/>
              </a:rPr>
              <a:t>中华民国临时约法</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B.《</a:t>
            </a:r>
            <a:r>
              <a:rPr lang="zh-CN" altLang="en-US" sz="4400" dirty="0" smtClean="0">
                <a:latin typeface="微软雅黑" panose="020B0503020204020204" pitchFamily="34" charset="-122"/>
                <a:ea typeface="微软雅黑" panose="020B0503020204020204" pitchFamily="34" charset="-122"/>
                <a:sym typeface="+mn-ea"/>
              </a:rPr>
              <a:t>中国人民政治协商会议共同纲领</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C.《</a:t>
            </a:r>
            <a:r>
              <a:rPr lang="zh-CN" altLang="en-US" sz="4400" dirty="0" smtClean="0">
                <a:latin typeface="微软雅黑" panose="020B0503020204020204" pitchFamily="34" charset="-122"/>
                <a:ea typeface="微软雅黑" panose="020B0503020204020204" pitchFamily="34" charset="-122"/>
                <a:sym typeface="+mn-ea"/>
              </a:rPr>
              <a:t>中华人民共和国宪法</a:t>
            </a:r>
            <a:r>
              <a:rPr lang="en-US" altLang="zh-CN" sz="4400" dirty="0" smtClean="0">
                <a:latin typeface="微软雅黑" panose="020B0503020204020204" pitchFamily="34" charset="-122"/>
                <a:ea typeface="微软雅黑" panose="020B0503020204020204" pitchFamily="34" charset="-122"/>
                <a:sym typeface="+mn-ea"/>
              </a:rPr>
              <a:t>》(1954</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D.《</a:t>
            </a:r>
            <a:r>
              <a:rPr lang="zh-CN" altLang="en-US" sz="4400" dirty="0" smtClean="0">
                <a:latin typeface="微软雅黑" panose="020B0503020204020204" pitchFamily="34" charset="-122"/>
                <a:ea typeface="微软雅黑" panose="020B0503020204020204" pitchFamily="34" charset="-122"/>
                <a:sym typeface="+mn-ea"/>
              </a:rPr>
              <a:t>中华人民共和国宪法</a:t>
            </a:r>
            <a:r>
              <a:rPr lang="en-US" altLang="zh-CN" sz="4400" dirty="0" smtClean="0">
                <a:latin typeface="微软雅黑" panose="020B0503020204020204" pitchFamily="34" charset="-122"/>
                <a:ea typeface="微软雅黑" panose="020B0503020204020204" pitchFamily="34" charset="-122"/>
                <a:sym typeface="+mn-ea"/>
              </a:rPr>
              <a:t>》(1982</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132758"/>
            <a:ext cx="19713575" cy="5184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16734"/>
            <a:ext cx="19443700" cy="6066661"/>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1912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中华民国临时约法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是近代中国第一部资产阶级性质宪法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;1949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中国人民政治协商会议共同纲领</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具有新民主主义性质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发挥临时宪法的作用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新中国第一部社会主义类型的宪法是在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1954</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年颁布的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不符合“不断完善过程”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;1982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年宪法在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1954</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年宪法之后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符合“不断完善过程”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1878330" y="3822065"/>
            <a:ext cx="3064510" cy="734060"/>
          </a:xfrm>
          <a:prstGeom prst="rect">
            <a:avLst/>
          </a:prstGeom>
          <a:noFill/>
          <a:ln w="9525">
            <a:noFill/>
            <a:miter lim="800000"/>
            <a:headEnd/>
            <a:tailEnd/>
          </a:ln>
          <a:effectLst/>
        </p:spPr>
      </p:pic>
      <p:sp>
        <p:nvSpPr>
          <p:cNvPr id="15" name="矩形 14"/>
          <p:cNvSpPr/>
          <p:nvPr/>
        </p:nvSpPr>
        <p:spPr>
          <a:xfrm>
            <a:off x="1880324" y="2822367"/>
            <a:ext cx="19788326" cy="1246495"/>
          </a:xfrm>
          <a:prstGeom prst="rect">
            <a:avLst/>
          </a:prstGeom>
        </p:spPr>
        <p:txBody>
          <a:bodyPr wrap="square">
            <a:spAutoFit/>
          </a:bodyPr>
          <a:lstStyle/>
          <a:p>
            <a:pPr algn="ctr">
              <a:lnSpc>
                <a:spcPct val="150000"/>
              </a:lnSpc>
            </a:pPr>
            <a:r>
              <a:rPr lang="zh-CN" altLang="en-US" sz="5000" b="1" dirty="0" smtClean="0">
                <a:latin typeface="微软雅黑" panose="020B0503020204020204" pitchFamily="34" charset="-122"/>
                <a:ea typeface="微软雅黑" panose="020B0503020204020204" pitchFamily="34" charset="-122"/>
              </a:rPr>
              <a:t>考点二　“一国两制”的伟大构想与实践</a:t>
            </a:r>
          </a:p>
        </p:txBody>
      </p:sp>
      <p:sp>
        <p:nvSpPr>
          <p:cNvPr id="12" name="TextBox 11"/>
          <p:cNvSpPr txBox="1"/>
          <p:nvPr/>
        </p:nvSpPr>
        <p:spPr>
          <a:xfrm>
            <a:off x="2094638" y="3750419"/>
            <a:ext cx="2621280" cy="829945"/>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主干整合</a:t>
            </a: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4"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094115" y="4796408"/>
          <a:ext cx="19652625" cy="4673054"/>
        </p:xfrm>
        <a:graphic>
          <a:graphicData uri="http://schemas.openxmlformats.org/drawingml/2006/table">
            <a:tbl>
              <a:tblPr firstRow="1" bandRow="1">
                <a:tableStyleId>{5940675A-B579-460E-94D1-54222C63F5DA}</a:tableStyleId>
              </a:tblPr>
              <a:tblGrid>
                <a:gridCol w="3328011"/>
                <a:gridCol w="16324614"/>
              </a:tblGrid>
              <a:tr h="934611">
                <a:tc>
                  <a:txBody>
                    <a:bodyPr/>
                    <a:lstStyle/>
                    <a:p>
                      <a:pPr indent="0" algn="ctr">
                        <a:buNone/>
                      </a:pPr>
                      <a:r>
                        <a:rPr lang="zh-CN" altLang="en-US" sz="4400" b="0" dirty="0"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rPr>
                        <a:t>阶段</a:t>
                      </a:r>
                      <a:r>
                        <a:rPr lang="en-US" sz="4400" b="0" dirty="0" err="1"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r>
              <a:tr h="3738443">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理论提出</a:t>
                      </a: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“一国两制”构想</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①20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70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年代末</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80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年代初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中国政府对台湾政策发生重大转变</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②20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80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年代初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邓小平提出并全面阐述“一国两制”构想</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③1984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全国人大六届二次会议提供宪法保证</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“一国两制”正式成为完成祖国统一大业的指导方针</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102628" y="3204766"/>
          <a:ext cx="19788128" cy="7805308"/>
        </p:xfrm>
        <a:graphic>
          <a:graphicData uri="http://schemas.openxmlformats.org/drawingml/2006/table">
            <a:tbl>
              <a:tblPr firstRow="1" bandRow="1">
                <a:tableStyleId>{5940675A-B579-460E-94D1-54222C63F5DA}</a:tableStyleId>
              </a:tblPr>
              <a:tblGrid>
                <a:gridCol w="2938680"/>
                <a:gridCol w="16849448"/>
              </a:tblGrid>
              <a:tr h="640170">
                <a:tc>
                  <a:txBody>
                    <a:bodyPr/>
                    <a:lstStyle/>
                    <a:p>
                      <a:pPr indent="0" algn="ctr">
                        <a:buNone/>
                      </a:pPr>
                      <a:r>
                        <a:rPr lang="zh-CN" altLang="en-US" sz="4400" b="0" dirty="0"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rPr>
                        <a:t>阶段</a:t>
                      </a:r>
                      <a:r>
                        <a:rPr lang="en-US" sz="4400" b="0" dirty="0" err="1" smtClean="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r>
              <a:tr h="2003124">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成功实践</a:t>
                      </a:r>
                    </a:p>
                  </a:txBody>
                  <a:tcPr marL="0" marR="0" marT="0" marB="0" anchor="ctr">
                    <a:lnL w="12700" cap="flat" cmpd="sng">
                      <a:solidFill>
                        <a:srgbClr val="666666"/>
                      </a:solidFill>
                      <a:prstDash val="solid"/>
                      <a:headEnd type="none" w="med" len="med"/>
                      <a:tailEnd type="none" w="med" len="med"/>
                    </a:lnL>
                    <a:lnR w="12700" cap="flat" cmpd="sng" algn="ctr">
                      <a:solidFill>
                        <a:srgbClr val="666666"/>
                      </a:solidFill>
                      <a:prstDash val="solid"/>
                      <a:roun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香港、澳门回归</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首先成功实践了“一国两制”理论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洗雪了中华民族百年国耻</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祖国统一大业迈出了重要的一步</a:t>
                      </a:r>
                    </a:p>
                  </a:txBody>
                  <a:tcPr marL="66675" marR="66675" marT="0" marB="0" anchor="ctr">
                    <a:lnL w="12700" cap="flat" cmpd="sng" algn="ctr">
                      <a:solidFill>
                        <a:srgbClr val="666666"/>
                      </a:solidFill>
                      <a:prstDash val="solid"/>
                      <a:roun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r>
              <a:tr h="5123068">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关系发展</a:t>
                      </a: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两岸和平交流</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①1992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年年底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“海基会”与“海协会”达成了“九二共识”</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②1993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年在新加坡实现了“汪辜会谈”</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它标志着两岸交流从民间升格为政府授权机构层面</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③2005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中国国民党主席连战对祖国大陆进行了历史性的访问</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有力地遏制了“台独”的嚣张气焰</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④2008</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两岸“三通”实现</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使两岸关系揭开了和平发展的新篇章</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660001" y="2196654"/>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5" name="矩形 14"/>
          <p:cNvSpPr/>
          <p:nvPr/>
        </p:nvSpPr>
        <p:spPr>
          <a:xfrm>
            <a:off x="1880324" y="4140870"/>
            <a:ext cx="20082440" cy="6232475"/>
          </a:xfrm>
          <a:prstGeom prst="rect">
            <a:avLst/>
          </a:prstGeom>
        </p:spPr>
        <p:txBody>
          <a:bodyPr wrap="square">
            <a:spAutoFit/>
          </a:bodyPr>
          <a:lstStyle/>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“一国两制”构想的意义</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(1)</a:t>
            </a:r>
            <a:r>
              <a:rPr lang="zh-CN" altLang="en-US" sz="4400" dirty="0" smtClean="0">
                <a:latin typeface="微软雅黑" panose="020B0503020204020204" pitchFamily="34" charset="-122"/>
                <a:ea typeface="微软雅黑" panose="020B0503020204020204" pitchFamily="34" charset="-122"/>
              </a:rPr>
              <a:t>它是邓小平理论的重要组成部分</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是完成祖国统一大业的指导方针。</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(2)“</a:t>
            </a:r>
            <a:r>
              <a:rPr lang="zh-CN" altLang="en-US" sz="4400" dirty="0" smtClean="0">
                <a:latin typeface="微软雅黑" panose="020B0503020204020204" pitchFamily="34" charset="-122"/>
                <a:ea typeface="微软雅黑" panose="020B0503020204020204" pitchFamily="34" charset="-122"/>
              </a:rPr>
              <a:t>一国两制”既体现了维护国家主权的原则性</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又充分尊重港澳台地区人民习惯、资本主义生产方式这一现实</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体现了高度的灵活性</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有利于保持这些地区社会稳定、经济繁荣和居民安居乐业。</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schemeClr val="bg1"/>
                </a:solidFill>
                <a:uFillTx/>
                <a:latin typeface="微软雅黑" panose="020B0503020204020204" pitchFamily="34" charset="-122"/>
                <a:ea typeface="微软雅黑" panose="020B0503020204020204" pitchFamily="34" charset="-122"/>
              </a:rPr>
              <a:t>深化理解</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5050998"/>
          </a:xfrm>
          <a:prstGeom prst="rect">
            <a:avLst/>
          </a:prstGeom>
        </p:spPr>
        <p:txBody>
          <a:bodyPr wrap="square">
            <a:spAutoFit/>
          </a:bodyPr>
          <a:lstStyle/>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(3)“</a:t>
            </a:r>
            <a:r>
              <a:rPr lang="zh-CN" altLang="en-US" sz="4400" dirty="0" smtClean="0">
                <a:latin typeface="微软雅黑" panose="020B0503020204020204" pitchFamily="34" charset="-122"/>
                <a:ea typeface="微软雅黑" panose="020B0503020204020204" pitchFamily="34" charset="-122"/>
              </a:rPr>
              <a:t>一国两制”的构想丰富和发展了马克思主义的国家学说</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创造了具有中国特色的国家结构新形式</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突破了在一个国家内只能允许一种社会制度及其相应政权组织形式存在的观点</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实现了一个国家内部两种制度的和平共处。</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(4)</a:t>
            </a:r>
            <a:r>
              <a:rPr lang="zh-CN" altLang="en-US" sz="4400" dirty="0" smtClean="0">
                <a:latin typeface="微软雅黑" panose="020B0503020204020204" pitchFamily="34" charset="-122"/>
                <a:ea typeface="微软雅黑" panose="020B0503020204020204" pitchFamily="34" charset="-122"/>
              </a:rPr>
              <a:t>它为国际社会以和平方式解决国家间的历史遗留问题提供了新的思路和新的范例。</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082323"/>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1979</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1</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30</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邓小平访问美国期间</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在向美参、众两院议员解释中国政府对台湾方针时说</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我们不再用‘解放台湾’这个提法了。只要台湾回归祖国</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我们将尊重那里的现实和现行制度。”这一主张的积极意义在于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首次提出“一国两制”构想</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B.</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促进海峡两岸关系的健康发展</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C.</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提供了港澳回归的法律依据</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D.</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两岸隔绝的状态被打破</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132758"/>
            <a:ext cx="19585964"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60564" y="2916734"/>
            <a:ext cx="19291492" cy="5050998"/>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根据所学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80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年代初</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邓小平首次提出“一国两制”的构想</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;1979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随着中国人民解放军停止炮击金门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两岸关系开始缓和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材料中邓小平出访时的言论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只是提出和平统一的设想</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和平统一在当时只是大陆单方面的设想</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7082323"/>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练2</a:t>
            </a:r>
            <a:r>
              <a:rPr lang="en-US" sz="4400" dirty="0" smtClean="0">
                <a:solidFill>
                  <a:schemeClr val="tx1"/>
                </a:solidFill>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香港回归祖国两年前</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美国</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财富</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杂志曾发表封面文章预言“香港已死”。香港回归十周年时</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美国</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财富</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杂志又公开发表</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哎呀</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香港根本死不了</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的文章坦诚认错。这一变化反映了	</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中美关系由对抗到正常化的转变</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香港回归是“一国两制”政策的首次实践</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一国两制”政策保障了香港的繁荣稳定</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美国政府企图干涉中国内政遭到失败</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182674"/>
            <a:ext cx="19806920" cy="81589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32572" y="3060750"/>
            <a:ext cx="19147476" cy="8097986"/>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香港回归祖国两年前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美国</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财富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杂志曾发表封面文章预言‘香港已死’”时间是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年代中期</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中美关系正常化于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70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年代已经完成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财富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杂志曾发表封面文章预言‘香港已死’。香港回归十周年时</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美国</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财富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杂志又公开发表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哎呀</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香港根本死不了</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的文章坦诚认错”强调</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财富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杂志对香港回归结果的认识</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没有涉及政策问题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由材料中的“香港已死”到“</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哎呀</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香港根本死不了</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客观上说明了香港的繁荣稳定</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香港回归祖国”主要体现的是中英之间的关系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与中美关系无关</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44540" y="2772718"/>
            <a:ext cx="19788326" cy="6323965"/>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线索一　</a:t>
            </a:r>
            <a:r>
              <a:rPr sz="4400" dirty="0" err="1" smtClean="0">
                <a:latin typeface="微软雅黑" panose="020B0503020204020204" pitchFamily="34" charset="-122"/>
                <a:ea typeface="微软雅黑" panose="020B0503020204020204" pitchFamily="34" charset="-122"/>
              </a:rPr>
              <a:t>现代中国的政治建设</a:t>
            </a:r>
            <a:r>
              <a:rPr sz="4400" dirty="0" smtClean="0">
                <a:latin typeface="微软雅黑" panose="020B0503020204020204" pitchFamily="34" charset="-122"/>
                <a:ea typeface="微软雅黑" panose="020B0503020204020204" pitchFamily="34" charset="-122"/>
              </a:rPr>
              <a:t>       </a:t>
            </a:r>
          </a:p>
          <a:p>
            <a:pPr>
              <a:lnSpc>
                <a:spcPct val="150000"/>
              </a:lnSpc>
            </a:pPr>
            <a:r>
              <a:rPr sz="4400" dirty="0" smtClean="0">
                <a:latin typeface="微软雅黑" panose="020B0503020204020204" pitchFamily="34" charset="-122"/>
                <a:ea typeface="微软雅黑" panose="020B0503020204020204" pitchFamily="34" charset="-122"/>
              </a:rPr>
              <a:t>       新中国的成立为现代中国的民主政治建设提供了前提条件,新中国成立初期三大政治制度的形成:人民代表大会制度、中国共产党领导的多党合作和政治协商制度、民族区域自治制度,奠定了我国民主政治的基础。“文化大革命”时期,我国的民主与法制遭到肆意践踏;中共十一届三中全会后,平反冤假错案、恢复完善政治制度、实行依法治国,民主政治建设取得丰硕成果。</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4140870"/>
            <a:ext cx="20627975" cy="8263801"/>
          </a:xfrm>
          <a:prstGeom prst="rect">
            <a:avLst/>
          </a:prstGeom>
        </p:spPr>
        <p:txBody>
          <a:bodyPr wrap="square">
            <a:spAutoFit/>
          </a:bodyPr>
          <a:lstStyle/>
          <a:p>
            <a:pPr>
              <a:lnSpc>
                <a:spcPct val="150000"/>
              </a:lnSpc>
            </a:pPr>
            <a:r>
              <a:rPr sz="4600" b="1" dirty="0" err="1" smtClean="0">
                <a:latin typeface="微软雅黑" panose="020B0503020204020204" pitchFamily="34" charset="-122"/>
                <a:ea typeface="微软雅黑" panose="020B0503020204020204" pitchFamily="34" charset="-122"/>
              </a:rPr>
              <a:t>考法</a:t>
            </a:r>
            <a:r>
              <a:rPr lang="en-US" sz="4600" b="1" dirty="0" smtClean="0">
                <a:latin typeface="微软雅黑" panose="020B0503020204020204" pitchFamily="34" charset="-122"/>
                <a:ea typeface="微软雅黑" panose="020B0503020204020204" pitchFamily="34" charset="-122"/>
              </a:rPr>
              <a:t> </a:t>
            </a:r>
            <a:r>
              <a:rPr sz="4600" b="1" dirty="0" smtClean="0">
                <a:latin typeface="微软雅黑" panose="020B0503020204020204" pitchFamily="34" charset="-122"/>
                <a:ea typeface="微软雅黑" panose="020B0503020204020204" pitchFamily="34" charset="-122"/>
              </a:rPr>
              <a:t>　</a:t>
            </a:r>
            <a:r>
              <a:rPr lang="zh-CN" altLang="en-US" sz="4600" b="1" dirty="0" smtClean="0">
                <a:latin typeface="微软雅黑" panose="020B0503020204020204" pitchFamily="34" charset="-122"/>
                <a:ea typeface="微软雅黑" panose="020B0503020204020204" pitchFamily="34" charset="-122"/>
              </a:rPr>
              <a:t>以历史主干知识为依托</a:t>
            </a:r>
            <a:r>
              <a:rPr lang="en-US" altLang="zh-CN" sz="4600" b="1" dirty="0" smtClean="0">
                <a:latin typeface="微软雅黑" panose="020B0503020204020204" pitchFamily="34" charset="-122"/>
                <a:ea typeface="微软雅黑" panose="020B0503020204020204" pitchFamily="34" charset="-122"/>
              </a:rPr>
              <a:t>,</a:t>
            </a:r>
            <a:r>
              <a:rPr lang="zh-CN" altLang="en-US" sz="4600" b="1" dirty="0" smtClean="0">
                <a:latin typeface="微软雅黑" panose="020B0503020204020204" pitchFamily="34" charset="-122"/>
                <a:ea typeface="微软雅黑" panose="020B0503020204020204" pitchFamily="34" charset="-122"/>
              </a:rPr>
              <a:t>考查“一国两制”构想的形成背景</a:t>
            </a:r>
            <a:endParaRPr sz="4600" b="1"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 </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[2015·</a:t>
            </a:r>
            <a:r>
              <a:rPr lang="zh-CN" altLang="en-US" sz="4400" dirty="0" smtClean="0">
                <a:latin typeface="微软雅黑" panose="020B0503020204020204" pitchFamily="34" charset="-122"/>
                <a:ea typeface="微软雅黑" panose="020B0503020204020204" pitchFamily="34" charset="-122"/>
              </a:rPr>
              <a:t>江苏卷</a:t>
            </a:r>
            <a:r>
              <a:rPr lang="en-US" altLang="zh-CN" sz="4400"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周恩来在万隆会议期间透露</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中国愿同美国谈判</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也准备同蒋介石谈判</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以便能用和平方式解放台湾。 同时</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毛泽东也主动通过外国来访者表示</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台湾问题可以用谈判来解决</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中国尤其希望和美国签订和平条约。材料表明	</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和平统一祖国的方针已正式确定</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和平共处五项原则得以正式确立</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中国已成为世界外交舞台的强国</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台湾问题已牵涉到中美外交问题</a:t>
            </a:r>
            <a:endParaRPr sz="4400" dirty="0" smtClean="0">
              <a:latin typeface="微软雅黑" panose="020B0503020204020204" pitchFamily="34" charset="-122"/>
              <a:ea typeface="微软雅黑" panose="020B0503020204020204" pitchFamily="34" charset="-122"/>
            </a:endParaRPr>
          </a:p>
        </p:txBody>
      </p:sp>
      <p:pic>
        <p:nvPicPr>
          <p:cNvPr id="4" name="Picture 2"/>
          <p:cNvPicPr>
            <a:picLocks noChangeAspect="1" noChangeArrowheads="1"/>
          </p:cNvPicPr>
          <p:nvPr/>
        </p:nvPicPr>
        <p:blipFill>
          <a:blip r:embed="rId2" cstate="print"/>
          <a:srcRect/>
          <a:stretch>
            <a:fillRect/>
          </a:stretch>
        </p:blipFill>
        <p:spPr bwMode="auto">
          <a:xfrm>
            <a:off x="1808480" y="3384550"/>
            <a:ext cx="3013710" cy="721995"/>
          </a:xfrm>
          <a:prstGeom prst="rect">
            <a:avLst/>
          </a:prstGeom>
          <a:noFill/>
          <a:ln w="9525">
            <a:noFill/>
            <a:miter lim="800000"/>
            <a:headEnd/>
            <a:tailEnd/>
          </a:ln>
          <a:effectLst/>
        </p:spPr>
      </p:pic>
      <p:sp>
        <p:nvSpPr>
          <p:cNvPr id="12" name="TextBox 11"/>
          <p:cNvSpPr txBox="1"/>
          <p:nvPr/>
        </p:nvSpPr>
        <p:spPr>
          <a:xfrm>
            <a:off x="2079398" y="338480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129409"/>
            <a:ext cx="20018224" cy="561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1944540" y="2988742"/>
            <a:ext cx="19802199" cy="5170646"/>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本题考查台湾问题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意在考查学生解读史料、获取信息、调用知识的能力。材料中“中国愿同美国谈判”“中国尤其希望和美国签订和平条约”的信息说明中美关系与台湾问题相关</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项正确。和平统一祖国的方针正式确定是在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1979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告台湾同胞书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和平共处五项原则得以正式确立是在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1953</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项与史实不符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01972"/>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a:t>
            </a:r>
            <a:r>
              <a:rPr lang="en-US" sz="4400" dirty="0" smtClean="0">
                <a:latin typeface="微软雅黑" panose="020B0503020204020204" pitchFamily="34" charset="-122"/>
                <a:ea typeface="微软雅黑" panose="020B0503020204020204" pitchFamily="34" charset="-122"/>
                <a:sym typeface="+mn-ea"/>
              </a:rPr>
              <a:t>     </a:t>
            </a:r>
            <a:r>
              <a:rPr lang="zh-CN" altLang="en-US" sz="4400" dirty="0" smtClean="0">
                <a:latin typeface="微软雅黑" panose="020B0503020204020204" pitchFamily="34" charset="-122"/>
                <a:ea typeface="微软雅黑" panose="020B0503020204020204" pitchFamily="34" charset="-122"/>
                <a:sym typeface="+mn-ea"/>
              </a:rPr>
              <a:t>读下面的</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人民日报</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截图。解决台湾问题、实现祖国完全统一</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是全体中华儿女共同愿望</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是中华民族根本利益所在。为早日解决台湾问题</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实现祖国统一大业</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全国人大常委会发表</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告台湾同胞书</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。此举的主要背景是	</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A.</a:t>
            </a:r>
            <a:r>
              <a:rPr lang="zh-CN" altLang="en-US" sz="4400" dirty="0" smtClean="0">
                <a:latin typeface="微软雅黑" panose="020B0503020204020204" pitchFamily="34" charset="-122"/>
                <a:ea typeface="微软雅黑" panose="020B0503020204020204" pitchFamily="34" charset="-122"/>
                <a:sym typeface="+mn-ea"/>
              </a:rPr>
              <a:t>中国原则的坚定性和策略的灵活性</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B.</a:t>
            </a:r>
            <a:r>
              <a:rPr lang="zh-CN" altLang="en-US" sz="4400" dirty="0" smtClean="0">
                <a:latin typeface="微软雅黑" panose="020B0503020204020204" pitchFamily="34" charset="-122"/>
                <a:ea typeface="微软雅黑" panose="020B0503020204020204" pitchFamily="34" charset="-122"/>
                <a:sym typeface="+mn-ea"/>
              </a:rPr>
              <a:t>一个中国的原则获得两岸认可</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C.</a:t>
            </a:r>
            <a:r>
              <a:rPr lang="zh-CN" altLang="en-US" sz="4400" dirty="0" smtClean="0">
                <a:latin typeface="微软雅黑" panose="020B0503020204020204" pitchFamily="34" charset="-122"/>
                <a:ea typeface="微软雅黑" panose="020B0503020204020204" pitchFamily="34" charset="-122"/>
                <a:sym typeface="+mn-ea"/>
              </a:rPr>
              <a:t>工作重心转移到经济建设上来</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D.</a:t>
            </a:r>
            <a:r>
              <a:rPr lang="zh-CN" altLang="en-US" sz="4400" dirty="0" smtClean="0">
                <a:latin typeface="微软雅黑" panose="020B0503020204020204" pitchFamily="34" charset="-122"/>
                <a:ea typeface="微软雅黑" panose="020B0503020204020204" pitchFamily="34" charset="-122"/>
                <a:sym typeface="+mn-ea"/>
              </a:rPr>
              <a:t>运用“一国两制”推进祖国统一</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6" name="2lls39.jpg" descr="id:2147498466;FounderCES"/>
          <p:cNvPicPr/>
          <p:nvPr/>
        </p:nvPicPr>
        <p:blipFill>
          <a:blip r:embed="rId3" cstate="print"/>
          <a:stretch>
            <a:fillRect/>
          </a:stretch>
        </p:blipFill>
        <p:spPr>
          <a:xfrm>
            <a:off x="13105780" y="6013078"/>
            <a:ext cx="8424936" cy="5040560"/>
          </a:xfrm>
          <a:prstGeom prst="rect">
            <a:avLst/>
          </a:prstGeom>
        </p:spPr>
      </p:pic>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132584"/>
            <a:ext cx="19713575" cy="64088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1944540" y="2916734"/>
            <a:ext cx="19226136" cy="6186309"/>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中国原则的坚定性和策略的灵活性是中国统一大业政策的特点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不是背景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一个中国原则是在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1992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年达成的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即“九二共识”</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告台湾同胞书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1979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年元旦发表的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内容是中国宣布用和平方式解决台湾问题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与中国工作重心转移到经济建设上来关系密切</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一国两制”构想的正式提出是在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80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年代初</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告台湾同胞书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1979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年元旦发表的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1878330" y="3822065"/>
            <a:ext cx="3064510" cy="734060"/>
          </a:xfrm>
          <a:prstGeom prst="rect">
            <a:avLst/>
          </a:prstGeom>
          <a:noFill/>
          <a:ln w="9525">
            <a:noFill/>
            <a:miter lim="800000"/>
            <a:headEnd/>
            <a:tailEnd/>
          </a:ln>
          <a:effectLst/>
        </p:spPr>
      </p:pic>
      <p:sp>
        <p:nvSpPr>
          <p:cNvPr id="15" name="矩形 14"/>
          <p:cNvSpPr/>
          <p:nvPr/>
        </p:nvSpPr>
        <p:spPr>
          <a:xfrm>
            <a:off x="1880324" y="2730475"/>
            <a:ext cx="19788326" cy="1246495"/>
          </a:xfrm>
          <a:prstGeom prst="rect">
            <a:avLst/>
          </a:prstGeom>
        </p:spPr>
        <p:txBody>
          <a:bodyPr wrap="square">
            <a:spAutoFit/>
          </a:bodyPr>
          <a:lstStyle/>
          <a:p>
            <a:pPr algn="ctr">
              <a:lnSpc>
                <a:spcPct val="150000"/>
              </a:lnSpc>
            </a:pPr>
            <a:r>
              <a:rPr lang="zh-CN" altLang="en-US" sz="5000" b="1" dirty="0" smtClean="0">
                <a:latin typeface="微软雅黑" panose="020B0503020204020204" pitchFamily="34" charset="-122"/>
                <a:ea typeface="微软雅黑" panose="020B0503020204020204" pitchFamily="34" charset="-122"/>
              </a:rPr>
              <a:t>考点三　现代中国的外交关系</a:t>
            </a:r>
          </a:p>
        </p:txBody>
      </p:sp>
      <p:sp>
        <p:nvSpPr>
          <p:cNvPr id="12" name="TextBox 11"/>
          <p:cNvSpPr txBox="1"/>
          <p:nvPr/>
        </p:nvSpPr>
        <p:spPr>
          <a:xfrm>
            <a:off x="2094638" y="3750419"/>
            <a:ext cx="2621280" cy="829945"/>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主干整合</a:t>
            </a: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4"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8" name="表格 7"/>
          <p:cNvGraphicFramePr>
            <a:graphicFrameLocks noGrp="1"/>
          </p:cNvGraphicFramePr>
          <p:nvPr/>
        </p:nvGraphicFramePr>
        <p:xfrm>
          <a:off x="2160564" y="4932958"/>
          <a:ext cx="19298145" cy="4286746"/>
        </p:xfrm>
        <a:graphic>
          <a:graphicData uri="http://schemas.openxmlformats.org/drawingml/2006/table">
            <a:tbl>
              <a:tblPr/>
              <a:tblGrid>
                <a:gridCol w="2210586"/>
                <a:gridCol w="4080611"/>
                <a:gridCol w="3910586"/>
                <a:gridCol w="9096362"/>
              </a:tblGrid>
              <a:tr h="933946">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国内外形势</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外交政策</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外交成就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01839">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新中国</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成立初</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期　　</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资本主义和社会主义阵营形成</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亚非国家独立</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美国敌视、孤立中国</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独立自主的外交政策</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确定了“一边倒”等方针</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同苏联和欧亚人民民主国家建交</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提出和平共处五项原则</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参加日内瓦、万隆会议</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2088555" y="3349934"/>
          <a:ext cx="19730193" cy="8246698"/>
        </p:xfrm>
        <a:graphic>
          <a:graphicData uri="http://schemas.openxmlformats.org/drawingml/2006/table">
            <a:tbl>
              <a:tblPr/>
              <a:tblGrid>
                <a:gridCol w="3112122"/>
                <a:gridCol w="4001299"/>
                <a:gridCol w="4496765"/>
                <a:gridCol w="8120007"/>
              </a:tblGrid>
              <a:tr h="574741">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国内外形势</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外交政策</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外交成就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20192">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世纪</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70</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中国国际地位提高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第三世界崛起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美苏争霸</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改善同西方国家的关系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中国在联合国合法席位的恢复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中美关系正常化</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中日关系改善</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73706">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改革开</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放以来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世界多极化趋势</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两极格局解体</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国内现代化建设的需要</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坚持独立自主的和平外交政策</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实行不结盟政策</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对外开放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开展多边外交</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积极推动各种国际交流与合作</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维护世界和平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20192">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认识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国家利益、国家实力和国际形势影响着中国的外交政策</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中国的外交政策日渐成熟</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矩形 6"/>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5" name="矩形 14"/>
          <p:cNvSpPr/>
          <p:nvPr/>
        </p:nvSpPr>
        <p:spPr>
          <a:xfrm>
            <a:off x="1880324" y="4068862"/>
            <a:ext cx="20082440" cy="8263801"/>
          </a:xfrm>
          <a:prstGeom prst="rect">
            <a:avLst/>
          </a:prstGeom>
        </p:spPr>
        <p:txBody>
          <a:bodyPr wrap="square">
            <a:spAutoFit/>
          </a:bodyPr>
          <a:lstStyle/>
          <a:p>
            <a:pPr eaLnBrk="1" hangingPunct="1">
              <a:lnSpc>
                <a:spcPct val="150000"/>
              </a:lnSpc>
              <a:buNone/>
            </a:pPr>
            <a:r>
              <a:rPr lang="en-US" altLang="zh-CN" sz="4600" b="1" dirty="0" smtClean="0">
                <a:latin typeface="微软雅黑" panose="020B0503020204020204" pitchFamily="34" charset="-122"/>
                <a:ea typeface="微软雅黑" panose="020B0503020204020204" pitchFamily="34" charset="-122"/>
              </a:rPr>
              <a:t>1.</a:t>
            </a:r>
            <a:r>
              <a:rPr lang="zh-CN" altLang="en-US" sz="4600" b="1" dirty="0" smtClean="0">
                <a:latin typeface="微软雅黑" panose="020B0503020204020204" pitchFamily="34" charset="-122"/>
                <a:ea typeface="微软雅黑" panose="020B0503020204020204" pitchFamily="34" charset="-122"/>
              </a:rPr>
              <a:t>新中国成立初期的外交特点</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(1)</a:t>
            </a:r>
            <a:r>
              <a:rPr lang="zh-CN" altLang="en-US" sz="4400" dirty="0" smtClean="0">
                <a:latin typeface="微软雅黑" panose="020B0503020204020204" pitchFamily="34" charset="-122"/>
                <a:ea typeface="微软雅黑" panose="020B0503020204020204" pitchFamily="34" charset="-122"/>
              </a:rPr>
              <a:t>革命性</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主要原则是在中国民主革命运动的理论思想指导下产生的</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同革命运动后期的实践及解决的问题有密切联系</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新中国成立后的独立自主外方针策首先是“另起炉灶”“打扫干净屋子再请客”和“一边倒”。</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(2)</a:t>
            </a:r>
            <a:r>
              <a:rPr lang="zh-CN" altLang="en-US" sz="4400" dirty="0" smtClean="0">
                <a:latin typeface="微软雅黑" panose="020B0503020204020204" pitchFamily="34" charset="-122"/>
                <a:ea typeface="微软雅黑" panose="020B0503020204020204" pitchFamily="34" charset="-122"/>
              </a:rPr>
              <a:t>结盟性</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一边倒”方针是指坚定地站在社会主义阵营一边</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与苏联等国结盟。</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(3)</a:t>
            </a:r>
            <a:r>
              <a:rPr lang="zh-CN" altLang="en-US" sz="4400" dirty="0" smtClean="0">
                <a:latin typeface="微软雅黑" panose="020B0503020204020204" pitchFamily="34" charset="-122"/>
                <a:ea typeface="微软雅黑" panose="020B0503020204020204" pitchFamily="34" charset="-122"/>
              </a:rPr>
              <a:t>平等性</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在独立自主的和平外交方针的基础上</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提出了外交三大政策与和平共处五项原则</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同时也在日内瓦会议、亚非会议等外交实践活动中得以体现。</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schemeClr val="bg1"/>
                </a:solidFill>
                <a:uFillTx/>
                <a:latin typeface="微软雅黑" panose="020B0503020204020204" pitchFamily="34" charset="-122"/>
                <a:ea typeface="微软雅黑" panose="020B0503020204020204" pitchFamily="34" charset="-122"/>
              </a:rPr>
              <a:t>深化理解</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7201972"/>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周恩来在一次国际会议中指出</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维护亚洲的持久和平和集体安全</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需要亚洲国家共同努力</a:t>
            </a:r>
            <a:r>
              <a:rPr lang="en-US" altLang="zh-CN" sz="4400" kern="100" dirty="0" smtClean="0">
                <a:latin typeface="+mn-ea"/>
                <a:ea typeface="+mn-ea"/>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为了保卫亚洲及世界的和平</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中国人民极其希望印度支那的战争能够早日停止</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印度支那的和平生活能够早日恢复。”这次国际会议</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推动了中国外交走向成熟</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B.</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促使新型的区域合作关系形成</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C.</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实现了亚洲国家友好合作</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D.</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有利于缓和亚洲和世界紧张局势</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1082"/>
            <a:ext cx="19806920" cy="52562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988742"/>
            <a:ext cx="19291492" cy="5050998"/>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结合材料和所学知识可知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新中国成立之初参与的与印度支那和平有关的国际会议是日内瓦会议。中国第一次以世界五大国之一的地位参加了这次会议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在解决印度支那问题和朝鲜问题上发挥了重大作用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项正确。中国外交成熟的标志是和平共处五项原则的提出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两项是改革开放新时期的外交成就</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与题意不符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097986"/>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练2</a:t>
            </a:r>
            <a:r>
              <a:rPr lang="en-US" sz="4400" dirty="0" smtClean="0">
                <a:solidFill>
                  <a:schemeClr val="tx1"/>
                </a:solidFill>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日内瓦会议后</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中国停止“打扫干净屋子再请客”的方针</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在“必须走出去”方针的指导下</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新中国相继提出解决与邻国边界问题的政策以及不干预亚洲社会主义国家内部事务的政策等。新中国外交政策的这一转变</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表明由华夷外交转变为近代外交</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体现了新中国外交政策的成熟</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反映了革命外交向国家外交过渡</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摆脱了意识形态对外交的影响</a:t>
            </a:r>
          </a:p>
          <a:p>
            <a:pPr>
              <a:lnSpc>
                <a:spcPct val="150000"/>
              </a:lnSpc>
            </a:pPr>
            <a:endParaRPr lang="zh-CN" altLang="en-US"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44540" y="2844726"/>
            <a:ext cx="19788326" cy="5309146"/>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线索二　</a:t>
            </a:r>
            <a:r>
              <a:rPr lang="zh-CN" altLang="en-US" sz="4400" dirty="0" smtClean="0">
                <a:latin typeface="微软雅黑" panose="020B0503020204020204" pitchFamily="34" charset="-122"/>
                <a:ea typeface="微软雅黑" panose="020B0503020204020204" pitchFamily="34" charset="-122"/>
              </a:rPr>
              <a:t>祖国的统一大业</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“一国两制”构想的提出</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为实现祖国统一奠定了理论基础。香港、澳门的顺利回归</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丰富了“一国两制”的理论和实践</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也为解决台湾问题指出了光明的前景。</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132837"/>
            <a:ext cx="19370152" cy="5184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60564" y="2988742"/>
            <a:ext cx="19147476" cy="5050998"/>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1954</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年日内瓦会议之后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中国开始放弃传统的革命外交政策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更加注重务实的外交政策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在外交活动中突出强调国家利益</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项正确。中国由华夷外交转变为近代外交的标志是清政府设立总理衙门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新中国外交政策成熟的标志是和平共处五项原则的提出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摆脱”一词说法错误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938424" cy="7248138"/>
          </a:xfrm>
          <a:prstGeom prst="rect">
            <a:avLst/>
          </a:prstGeom>
        </p:spPr>
        <p:txBody>
          <a:bodyPr wrap="square">
            <a:spAutoFit/>
          </a:bodyPr>
          <a:lstStyle/>
          <a:p>
            <a:pPr eaLnBrk="1" hangingPunct="1">
              <a:lnSpc>
                <a:spcPct val="150000"/>
              </a:lnSpc>
              <a:buNone/>
            </a:pPr>
            <a:r>
              <a:rPr lang="en-US" altLang="zh-CN" sz="4600" b="1" dirty="0" smtClean="0">
                <a:latin typeface="微软雅黑" panose="020B0503020204020204" pitchFamily="34" charset="-122"/>
                <a:ea typeface="微软雅黑" panose="020B0503020204020204" pitchFamily="34" charset="-122"/>
              </a:rPr>
              <a:t>2.</a:t>
            </a:r>
            <a:r>
              <a:rPr lang="zh-CN" altLang="en-US" sz="4600" b="1" dirty="0" smtClean="0">
                <a:latin typeface="微软雅黑" panose="020B0503020204020204" pitchFamily="34" charset="-122"/>
                <a:ea typeface="微软雅黑" panose="020B0503020204020204" pitchFamily="34" charset="-122"/>
              </a:rPr>
              <a:t>影响国家外交政策调整的主要因素</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(1)</a:t>
            </a:r>
            <a:r>
              <a:rPr lang="zh-CN" altLang="en-US" sz="4400" dirty="0" smtClean="0">
                <a:latin typeface="微软雅黑" panose="020B0503020204020204" pitchFamily="34" charset="-122"/>
                <a:ea typeface="微软雅黑" panose="020B0503020204020204" pitchFamily="34" charset="-122"/>
              </a:rPr>
              <a:t>根本原因</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国家和民族利益</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国家政权是国家利益的代表者</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外交政策制定的首要目的和出发点是维护国家利益。</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(2)</a:t>
            </a:r>
            <a:r>
              <a:rPr lang="zh-CN" altLang="en-US" sz="4400" dirty="0" smtClean="0">
                <a:latin typeface="微软雅黑" panose="020B0503020204020204" pitchFamily="34" charset="-122"/>
                <a:ea typeface="微软雅黑" panose="020B0503020204020204" pitchFamily="34" charset="-122"/>
              </a:rPr>
              <a:t>上层建筑即国家政权的性质</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特别是阶级属性</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意识形态</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(3)</a:t>
            </a:r>
            <a:r>
              <a:rPr lang="zh-CN" altLang="en-US" sz="4400" dirty="0" smtClean="0">
                <a:latin typeface="微软雅黑" panose="020B0503020204020204" pitchFamily="34" charset="-122"/>
                <a:ea typeface="微软雅黑" panose="020B0503020204020204" pitchFamily="34" charset="-122"/>
              </a:rPr>
              <a:t>国际地位和国家实力。</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(4)</a:t>
            </a:r>
            <a:r>
              <a:rPr lang="zh-CN" altLang="en-US" sz="4400" dirty="0" smtClean="0">
                <a:latin typeface="微软雅黑" panose="020B0503020204020204" pitchFamily="34" charset="-122"/>
                <a:ea typeface="微软雅黑" panose="020B0503020204020204" pitchFamily="34" charset="-122"/>
              </a:rPr>
              <a:t>国际政治格局的变化</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即国际形势的变化。</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7201972"/>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3</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1960</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年起</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人民日报</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红旗</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杂志等对欧洲共同体的正面报道逐渐增多</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这表明中国开始调整对西欧的外交政策</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其主要背景是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　　　　　　　　　　　　　　　　　</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三个世界”理论的提出</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B.</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社会主义国家间关系的变化</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C.</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美苏两国间关系的变化</a:t>
            </a:r>
          </a:p>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D.</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资本主义国家间关系的变化</a:t>
            </a:r>
          </a:p>
          <a:p>
            <a:pPr>
              <a:lnSpc>
                <a:spcPct val="150000"/>
              </a:lnSpc>
            </a:pPr>
            <a:endPar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133090"/>
            <a:ext cx="19657972" cy="52562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60564" y="2916734"/>
            <a:ext cx="19291492" cy="5050998"/>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三个世界”理论是毛泽东在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70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年代提出的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1960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年起”并结合所学可得出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当时的中苏关系已经恶化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根据所学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美苏两国在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60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年代仍为争霸的态势</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;“1960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年起”</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资本主义国家间的关系没有根本性变化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主要是社会主义国家之间的关系开始变化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8097986"/>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a:t>
            </a:r>
            <a:r>
              <a:rPr lang="en-US" sz="4400" dirty="0" smtClean="0">
                <a:solidFill>
                  <a:schemeClr val="tx1"/>
                </a:solidFill>
                <a:latin typeface="微软雅黑" panose="020B0503020204020204" pitchFamily="34" charset="-122"/>
                <a:ea typeface="微软雅黑" panose="020B0503020204020204" pitchFamily="34" charset="-122"/>
              </a:rPr>
              <a:t>4   </a:t>
            </a:r>
            <a:r>
              <a:rPr lang="en-US" altLang="zh-CN" sz="4400" dirty="0" smtClean="0">
                <a:latin typeface="微软雅黑" panose="020B0503020204020204" pitchFamily="34" charset="-122"/>
                <a:ea typeface="微软雅黑" panose="020B0503020204020204" pitchFamily="34" charset="-122"/>
              </a:rPr>
              <a:t>1972—1973</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中美以“公报和公告”形式向世界宣布</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任何一方都不应该在亚太地区谋求霸权</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每一方都反对任何其他国家或国家集团建立这种霸权的努力</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双方同意将共同抵抗任何国家在全球建立霸权的企图。这反映了当时</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中美面临共同的外部威胁</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美国暂时放弃了霸权主义政策</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中美正式建立外交关系</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中美的国家利益趋于一致</a:t>
            </a:r>
          </a:p>
          <a:p>
            <a:pPr>
              <a:lnSpc>
                <a:spcPct val="150000"/>
              </a:lnSpc>
            </a:pPr>
            <a:endParaRPr lang="zh-CN" altLang="en-US"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32758"/>
            <a:ext cx="19806920"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60564" y="2916735"/>
            <a:ext cx="19147476" cy="5050998"/>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根据“双方同意将共同抵抗任何国家在全球建立霸权的企图”可见双方均面临共同的外部威胁</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材料只表达了两国反对共同的敌人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不能说明美国暂时放弃了霸权主义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中美两国正式建立外交关系是在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1979</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中美“共同抵抗任何国家在全球建立霸权的企图”</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不能说明中美的国家利益趋于一致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4140870"/>
            <a:ext cx="20627975" cy="7248138"/>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en-US" sz="4600" b="1" dirty="0" smtClean="0">
                <a:latin typeface="微软雅黑" panose="020B0503020204020204" pitchFamily="34" charset="-122"/>
                <a:ea typeface="微软雅黑" panose="020B0503020204020204" pitchFamily="34" charset="-122"/>
              </a:rPr>
              <a:t> </a:t>
            </a:r>
            <a:r>
              <a:rPr sz="4600" b="1" dirty="0" smtClean="0">
                <a:latin typeface="微软雅黑" panose="020B0503020204020204" pitchFamily="34" charset="-122"/>
                <a:ea typeface="微软雅黑" panose="020B0503020204020204" pitchFamily="34" charset="-122"/>
              </a:rPr>
              <a:t>　</a:t>
            </a:r>
            <a:r>
              <a:rPr lang="zh-CN" altLang="en-US" sz="4600" b="1" dirty="0" smtClean="0">
                <a:latin typeface="微软雅黑" panose="020B0503020204020204" pitchFamily="34" charset="-122"/>
                <a:ea typeface="微软雅黑" panose="020B0503020204020204" pitchFamily="34" charset="-122"/>
              </a:rPr>
              <a:t>依托历史现象</a:t>
            </a:r>
            <a:r>
              <a:rPr lang="en-US" altLang="zh-CN" sz="4600" b="1" dirty="0" smtClean="0">
                <a:latin typeface="微软雅黑" panose="020B0503020204020204" pitchFamily="34" charset="-122"/>
                <a:ea typeface="微软雅黑" panose="020B0503020204020204" pitchFamily="34" charset="-122"/>
              </a:rPr>
              <a:t>,</a:t>
            </a:r>
            <a:r>
              <a:rPr lang="zh-CN" altLang="en-US" sz="4600" b="1" dirty="0" smtClean="0">
                <a:latin typeface="微软雅黑" panose="020B0503020204020204" pitchFamily="34" charset="-122"/>
                <a:ea typeface="微软雅黑" panose="020B0503020204020204" pitchFamily="34" charset="-122"/>
              </a:rPr>
              <a:t>分析外交关系的变化与经济发展的关系</a:t>
            </a:r>
            <a:endParaRPr sz="4600" b="1"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a:t>
            </a:r>
            <a:r>
              <a:rPr lang="en-US" sz="4400" dirty="0" smtClean="0">
                <a:latin typeface="微软雅黑" panose="020B0503020204020204" pitchFamily="34" charset="-122"/>
                <a:ea typeface="微软雅黑" panose="020B0503020204020204" pitchFamily="34" charset="-122"/>
              </a:rPr>
              <a:t>1</a:t>
            </a:r>
            <a:r>
              <a:rPr sz="4400"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[2016·</a:t>
            </a:r>
            <a:r>
              <a:rPr lang="zh-CN" altLang="en-US"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 1965</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中国大陆与西方国家的贸易额在进出口总额中所占的比重</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由</a:t>
            </a:r>
            <a:r>
              <a:rPr lang="en-US" altLang="zh-CN" sz="4400" dirty="0" smtClean="0">
                <a:latin typeface="微软雅黑" panose="020B0503020204020204" pitchFamily="34" charset="-122"/>
                <a:ea typeface="微软雅黑" panose="020B0503020204020204" pitchFamily="34" charset="-122"/>
              </a:rPr>
              <a:t>1957</a:t>
            </a:r>
            <a:r>
              <a:rPr lang="zh-CN" altLang="en-US" sz="4400" dirty="0" smtClean="0">
                <a:latin typeface="微软雅黑" panose="020B0503020204020204" pitchFamily="34" charset="-122"/>
                <a:ea typeface="微软雅黑" panose="020B0503020204020204" pitchFamily="34" charset="-122"/>
              </a:rPr>
              <a:t>年的</a:t>
            </a:r>
            <a:r>
              <a:rPr lang="en-US" altLang="zh-CN" sz="4400" dirty="0" smtClean="0">
                <a:latin typeface="微软雅黑" panose="020B0503020204020204" pitchFamily="34" charset="-122"/>
                <a:ea typeface="微软雅黑" panose="020B0503020204020204" pitchFamily="34" charset="-122"/>
              </a:rPr>
              <a:t>17.9%</a:t>
            </a:r>
            <a:r>
              <a:rPr lang="zh-CN" altLang="en-US" sz="4400" dirty="0" smtClean="0">
                <a:latin typeface="微软雅黑" panose="020B0503020204020204" pitchFamily="34" charset="-122"/>
                <a:ea typeface="微软雅黑" panose="020B0503020204020204" pitchFamily="34" charset="-122"/>
              </a:rPr>
              <a:t>上升到</a:t>
            </a:r>
            <a:r>
              <a:rPr lang="en-US" altLang="zh-CN" sz="4400" dirty="0" smtClean="0">
                <a:latin typeface="微软雅黑" panose="020B0503020204020204" pitchFamily="34" charset="-122"/>
                <a:ea typeface="微软雅黑" panose="020B0503020204020204" pitchFamily="34" charset="-122"/>
              </a:rPr>
              <a:t>52.8%</a:t>
            </a:r>
            <a:r>
              <a:rPr lang="zh-CN" altLang="en-US" sz="4400" dirty="0" smtClean="0">
                <a:latin typeface="微软雅黑" panose="020B0503020204020204" pitchFamily="34" charset="-122"/>
                <a:ea typeface="微软雅黑" panose="020B0503020204020204" pitchFamily="34" charset="-122"/>
              </a:rPr>
              <a:t>。这种变化的外交背景是</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我国	</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实现了与西方国家关系的正常化</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调整了与苏联的外交政策</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推行了全方位外交的政策</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打破了欧美对华经济封锁</a:t>
            </a:r>
          </a:p>
        </p:txBody>
      </p:sp>
      <p:pic>
        <p:nvPicPr>
          <p:cNvPr id="4" name="Picture 2"/>
          <p:cNvPicPr>
            <a:picLocks noChangeAspect="1" noChangeArrowheads="1"/>
          </p:cNvPicPr>
          <p:nvPr/>
        </p:nvPicPr>
        <p:blipFill>
          <a:blip r:embed="rId2" cstate="print"/>
          <a:srcRect/>
          <a:stretch>
            <a:fillRect/>
          </a:stretch>
        </p:blipFill>
        <p:spPr bwMode="auto">
          <a:xfrm>
            <a:off x="1808480" y="3384550"/>
            <a:ext cx="3013710" cy="721995"/>
          </a:xfrm>
          <a:prstGeom prst="rect">
            <a:avLst/>
          </a:prstGeom>
          <a:noFill/>
          <a:ln w="9525">
            <a:noFill/>
            <a:miter lim="800000"/>
            <a:headEnd/>
            <a:tailEnd/>
          </a:ln>
          <a:effectLst/>
        </p:spPr>
      </p:pic>
      <p:sp>
        <p:nvSpPr>
          <p:cNvPr id="12" name="TextBox 11"/>
          <p:cNvSpPr txBox="1"/>
          <p:nvPr/>
        </p:nvSpPr>
        <p:spPr>
          <a:xfrm>
            <a:off x="2079398" y="338480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10105" y="3201417"/>
            <a:ext cx="19713575" cy="82122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232572" y="3052028"/>
            <a:ext cx="19802199" cy="8217634"/>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解题时注意题干关键信息。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1965</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中国大陆与西方国家的贸易额在进出口总额中所占的比重与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1957</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年相比有了大幅上升</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这与当时我国面临的外部环境有直接关系。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60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中苏关系恶化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中国调整了与苏联的外交政策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导致材料中现象的出现</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70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随着中美、中日关系的正常化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西方国家陆续承认新中国</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与题干时间不吻合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改革开放新时期</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中国政府推行全方位外交政策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与题干时间不吻合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在新中国成立初期</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以美国为首的西方国家敌视新中国</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对新中国进行经济封锁</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而材料中的信息不足以表明新中国打破了欧美对华经济封锁</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8097986"/>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a:t>
            </a:r>
            <a:r>
              <a:rPr lang="en-US" sz="4400" dirty="0" smtClean="0">
                <a:latin typeface="微软雅黑" panose="020B0503020204020204" pitchFamily="34" charset="-122"/>
                <a:ea typeface="微软雅黑" panose="020B0503020204020204" pitchFamily="34" charset="-122"/>
                <a:sym typeface="+mn-ea"/>
              </a:rPr>
              <a:t>1   </a:t>
            </a:r>
            <a:r>
              <a:rPr lang="zh-CN" altLang="en-US" sz="4400" dirty="0" smtClean="0">
                <a:latin typeface="微软雅黑" panose="020B0503020204020204" pitchFamily="34" charset="-122"/>
                <a:ea typeface="微软雅黑" panose="020B0503020204020204" pitchFamily="34" charset="-122"/>
                <a:sym typeface="+mn-ea"/>
              </a:rPr>
              <a:t>尼克松为改善中美关系</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决定放宽对华贸易管制。美国农业部认为这是增益本国农业的大好机会</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财政部认为此举有助于从中国获取大量原材料</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而国防部则表示不满</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认为出口的一些商品“可能会被中国用于军事或对中国有更大的战略用途”。这说明</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美国对华政策	</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A.</a:t>
            </a:r>
            <a:r>
              <a:rPr lang="zh-CN" altLang="en-US" sz="4400" dirty="0" smtClean="0">
                <a:latin typeface="微软雅黑" panose="020B0503020204020204" pitchFamily="34" charset="-122"/>
                <a:ea typeface="微软雅黑" panose="020B0503020204020204" pitchFamily="34" charset="-122"/>
                <a:sym typeface="+mn-ea"/>
              </a:rPr>
              <a:t>旨在促进中美关系改善</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B.</a:t>
            </a:r>
            <a:r>
              <a:rPr lang="zh-CN" altLang="en-US" sz="4400" dirty="0" smtClean="0">
                <a:latin typeface="微软雅黑" panose="020B0503020204020204" pitchFamily="34" charset="-122"/>
                <a:ea typeface="微软雅黑" panose="020B0503020204020204" pitchFamily="34" charset="-122"/>
                <a:sym typeface="+mn-ea"/>
              </a:rPr>
              <a:t>体现不同集团之间的妥协</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C.</a:t>
            </a:r>
            <a:r>
              <a:rPr lang="zh-CN" altLang="en-US" sz="4400" dirty="0" smtClean="0">
                <a:latin typeface="微软雅黑" panose="020B0503020204020204" pitchFamily="34" charset="-122"/>
                <a:ea typeface="微软雅黑" panose="020B0503020204020204" pitchFamily="34" charset="-122"/>
                <a:sym typeface="+mn-ea"/>
              </a:rPr>
              <a:t>彻底摆脱“冷战”思维</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D.</a:t>
            </a:r>
            <a:r>
              <a:rPr lang="zh-CN" altLang="en-US" sz="4400" dirty="0" smtClean="0">
                <a:latin typeface="微软雅黑" panose="020B0503020204020204" pitchFamily="34" charset="-122"/>
                <a:ea typeface="微软雅黑" panose="020B0503020204020204" pitchFamily="34" charset="-122"/>
                <a:sym typeface="+mn-ea"/>
              </a:rPr>
              <a:t>坚持国家利益至上</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132758"/>
            <a:ext cx="19713575" cy="52567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60564" y="2930664"/>
            <a:ext cx="19226136" cy="5170646"/>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促进中美关系改善是对题干的重复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材料体现的是美国不同部门对放宽对华贸易管制从不同的角度分析得出的不同的结论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不能体现不同集团之间的妥协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彻底摆脱‘冷战’思维”是绝对化说法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材料体现的是美国不同部门对放宽对华贸易管制从不同的角度分析得出的不同结论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但是都坚持国家利益至上</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44540" y="2700710"/>
            <a:ext cx="19788326" cy="8356134"/>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线索三　</a:t>
            </a:r>
            <a:r>
              <a:rPr lang="zh-CN" altLang="en-US" sz="4400" dirty="0" smtClean="0">
                <a:latin typeface="微软雅黑" panose="020B0503020204020204" pitchFamily="34" charset="-122"/>
                <a:ea typeface="微软雅黑" panose="020B0503020204020204" pitchFamily="34" charset="-122"/>
              </a:rPr>
              <a:t>现代中国的外交成就</a:t>
            </a:r>
            <a:endParaRPr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新中国的外交可分为三个阶段</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新中国成立初期的奠基、</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20</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世纪</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70</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年代的外交突破和新时期外交政策的调整和突出成就。新中国成立后</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我国奉行独立自主的和平外交方针</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提出和平共处五项原则</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并参加日内瓦会议与万隆会议</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;20</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世纪</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70</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年代中国重返联合国</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中美关系正常化</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中日建交</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新时期为适应改革开放的需要</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实行不结盟的和平外交政策</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并积极参与以联合国为中心的多边外交和开展新型区域合作。</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20154537" cy="9279463"/>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en-US" sz="4600" b="1" dirty="0" smtClean="0">
                <a:latin typeface="微软雅黑" panose="020B0503020204020204" pitchFamily="34" charset="-122"/>
                <a:ea typeface="微软雅黑" panose="020B0503020204020204" pitchFamily="34" charset="-122"/>
              </a:rPr>
              <a:t> </a:t>
            </a:r>
            <a:r>
              <a:rPr sz="4600" b="1" dirty="0" smtClean="0">
                <a:latin typeface="微软雅黑" panose="020B0503020204020204" pitchFamily="34" charset="-122"/>
                <a:ea typeface="微软雅黑" panose="020B0503020204020204" pitchFamily="34" charset="-122"/>
              </a:rPr>
              <a:t>　</a:t>
            </a:r>
            <a:r>
              <a:rPr lang="zh-CN" altLang="en-US" sz="4600" b="1" dirty="0" smtClean="0">
                <a:latin typeface="微软雅黑" panose="020B0503020204020204" pitchFamily="34" charset="-122"/>
                <a:ea typeface="微软雅黑" panose="020B0503020204020204" pitchFamily="34" charset="-122"/>
              </a:rPr>
              <a:t>依托历史主干知识</a:t>
            </a:r>
            <a:r>
              <a:rPr lang="en-US" altLang="zh-CN" sz="4600" b="1" dirty="0" smtClean="0">
                <a:latin typeface="微软雅黑" panose="020B0503020204020204" pitchFamily="34" charset="-122"/>
                <a:ea typeface="微软雅黑" panose="020B0503020204020204" pitchFamily="34" charset="-122"/>
              </a:rPr>
              <a:t>,</a:t>
            </a:r>
            <a:r>
              <a:rPr lang="zh-CN" altLang="en-US" sz="4600" b="1" dirty="0" smtClean="0">
                <a:latin typeface="微软雅黑" panose="020B0503020204020204" pitchFamily="34" charset="-122"/>
                <a:ea typeface="微软雅黑" panose="020B0503020204020204" pitchFamily="34" charset="-122"/>
              </a:rPr>
              <a:t>考查对和平共处五项原则的理解</a:t>
            </a:r>
            <a:endParaRPr sz="4600" b="1"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a:t>
            </a:r>
            <a:r>
              <a:rPr lang="en-US" sz="4400" dirty="0" smtClean="0">
                <a:latin typeface="微软雅黑" panose="020B0503020204020204" pitchFamily="34" charset="-122"/>
                <a:ea typeface="微软雅黑" panose="020B0503020204020204" pitchFamily="34" charset="-122"/>
              </a:rPr>
              <a:t>2</a:t>
            </a:r>
            <a:r>
              <a:rPr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[2018·</a:t>
            </a:r>
            <a:r>
              <a:rPr lang="zh-CN" altLang="en-US" sz="4400" dirty="0" smtClean="0">
                <a:latin typeface="微软雅黑" panose="020B0503020204020204" pitchFamily="34" charset="-122"/>
                <a:ea typeface="微软雅黑" panose="020B0503020204020204" pitchFamily="34" charset="-122"/>
              </a:rPr>
              <a:t>江苏卷</a:t>
            </a:r>
            <a:r>
              <a:rPr lang="en-US" altLang="zh-CN" sz="4400" dirty="0" smtClean="0">
                <a:latin typeface="微软雅黑" panose="020B0503020204020204" pitchFamily="34" charset="-122"/>
                <a:ea typeface="微软雅黑" panose="020B0503020204020204" pitchFamily="34" charset="-122"/>
              </a:rPr>
              <a:t>] 1984</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10</a:t>
            </a:r>
            <a:r>
              <a:rPr lang="zh-CN" altLang="en-US" sz="4400" dirty="0" smtClean="0">
                <a:latin typeface="微软雅黑" panose="020B0503020204020204" pitchFamily="34" charset="-122"/>
                <a:ea typeface="微软雅黑" panose="020B0503020204020204" pitchFamily="34" charset="-122"/>
              </a:rPr>
              <a:t>月</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邓小平指出</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处理国与国之间的关系</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和平共处五项原则是最好的方式。其他方式</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如‘大家庭’方式</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集团政治’方式</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势力范围’方式</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都会带来矛盾</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激化国际局势。”邓小平得出上述论断</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是因为和平共处五项原则 </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A.</a:t>
            </a:r>
            <a:r>
              <a:rPr lang="zh-CN" altLang="en-US" sz="4400" dirty="0" smtClean="0">
                <a:latin typeface="微软雅黑" panose="020B0503020204020204" pitchFamily="34" charset="-122"/>
                <a:ea typeface="微软雅黑" panose="020B0503020204020204" pitchFamily="34" charset="-122"/>
              </a:rPr>
              <a:t>体现了国与国一律平等的理念</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B.</a:t>
            </a:r>
            <a:r>
              <a:rPr lang="zh-CN" altLang="en-US" sz="4400" dirty="0" smtClean="0">
                <a:latin typeface="微软雅黑" panose="020B0503020204020204" pitchFamily="34" charset="-122"/>
                <a:ea typeface="微软雅黑" panose="020B0503020204020204" pitchFamily="34" charset="-122"/>
              </a:rPr>
              <a:t>开创了中苏两国友好的局面</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C.</a:t>
            </a:r>
            <a:r>
              <a:rPr lang="zh-CN" altLang="en-US" sz="4400" dirty="0" smtClean="0">
                <a:latin typeface="微软雅黑" panose="020B0503020204020204" pitchFamily="34" charset="-122"/>
                <a:ea typeface="微软雅黑" panose="020B0503020204020204" pitchFamily="34" charset="-122"/>
              </a:rPr>
              <a:t>消除了国与国之间的矛盾分歧</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D.</a:t>
            </a:r>
            <a:r>
              <a:rPr lang="zh-CN" altLang="en-US" sz="4400" dirty="0" smtClean="0">
                <a:latin typeface="微软雅黑" panose="020B0503020204020204" pitchFamily="34" charset="-122"/>
                <a:ea typeface="微软雅黑" panose="020B0503020204020204" pitchFamily="34" charset="-122"/>
              </a:rPr>
              <a:t>推动了上海合作组织的建立</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057401"/>
            <a:ext cx="19924667" cy="82122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844726"/>
            <a:ext cx="19802199" cy="8217634"/>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本题考查新中国的外交</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意在考查学生获取和解读信息、描述和阐释事物的能力</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难度中等。材料中认为“如‘大家庭’方式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集团政治’方式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势力范围’方式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都会带来矛盾</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激化国际局势”</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而“处理国与国之间的关系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和平共处五项原则是最好的方式”说明和平共处五项原则提倡的“平等互利”等原则得到认可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成为处理国际关系的基本准则</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中苏两国的友好局面在此之前早已打开</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和平共处五项原则有利于国家之间和平相处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但是不能说消除了国家之间的矛盾分歧</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上海合作组织是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2001</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年成立的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且与材料中处理国际关系的主旨不符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项错误。故选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082323"/>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a:t>
            </a:r>
            <a:r>
              <a:rPr lang="en-US" sz="4400" dirty="0" smtClean="0">
                <a:latin typeface="微软雅黑" panose="020B0503020204020204" pitchFamily="34" charset="-122"/>
                <a:ea typeface="微软雅黑" panose="020B0503020204020204" pitchFamily="34" charset="-122"/>
                <a:sym typeface="+mn-ea"/>
              </a:rPr>
              <a:t>2   </a:t>
            </a:r>
            <a:r>
              <a:rPr lang="en-US" altLang="zh-CN" sz="4400" dirty="0" smtClean="0">
                <a:latin typeface="微软雅黑" panose="020B0503020204020204" pitchFamily="34" charset="-122"/>
                <a:ea typeface="微软雅黑" panose="020B0503020204020204" pitchFamily="34" charset="-122"/>
                <a:sym typeface="+mn-ea"/>
              </a:rPr>
              <a:t>1952</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4</a:t>
            </a:r>
            <a:r>
              <a:rPr lang="zh-CN" altLang="en-US" sz="4400" dirty="0" smtClean="0">
                <a:latin typeface="微软雅黑" panose="020B0503020204020204" pitchFamily="34" charset="-122"/>
                <a:ea typeface="微软雅黑" panose="020B0503020204020204" pitchFamily="34" charset="-122"/>
                <a:sym typeface="+mn-ea"/>
              </a:rPr>
              <a:t>月</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周恩来在一次我国驻外使节会议的讲话中指出</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就外交工作来说</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不是简单的两大阵营对立</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没有什么工作可做”“资本主义世界并不是铁板一块</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我们应该区别对待”。这一外交思想	</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　　</a:t>
            </a:r>
            <a:r>
              <a:rPr lang="en-US" altLang="zh-CN" sz="4400" dirty="0" smtClean="0">
                <a:latin typeface="微软雅黑" panose="020B0503020204020204" pitchFamily="34" charset="-122"/>
                <a:ea typeface="微软雅黑" panose="020B0503020204020204" pitchFamily="34" charset="-122"/>
                <a:sym typeface="+mn-ea"/>
              </a:rPr>
              <a:t>)</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A.</a:t>
            </a:r>
            <a:r>
              <a:rPr lang="zh-CN" altLang="en-US" sz="4400" dirty="0" smtClean="0">
                <a:latin typeface="微软雅黑" panose="020B0503020204020204" pitchFamily="34" charset="-122"/>
                <a:ea typeface="微软雅黑" panose="020B0503020204020204" pitchFamily="34" charset="-122"/>
                <a:sym typeface="+mn-ea"/>
              </a:rPr>
              <a:t>突破了“一边倒”外交方针</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B.</a:t>
            </a:r>
            <a:r>
              <a:rPr lang="zh-CN" altLang="en-US" sz="4400" dirty="0" smtClean="0">
                <a:latin typeface="微软雅黑" panose="020B0503020204020204" pitchFamily="34" charset="-122"/>
                <a:ea typeface="微软雅黑" panose="020B0503020204020204" pitchFamily="34" charset="-122"/>
                <a:sym typeface="+mn-ea"/>
              </a:rPr>
              <a:t>运用了和平共处五项原则</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C.</a:t>
            </a:r>
            <a:r>
              <a:rPr lang="zh-CN" altLang="en-US" sz="4400" dirty="0" smtClean="0">
                <a:latin typeface="微软雅黑" panose="020B0503020204020204" pitchFamily="34" charset="-122"/>
                <a:ea typeface="微软雅黑" panose="020B0503020204020204" pitchFamily="34" charset="-122"/>
                <a:sym typeface="+mn-ea"/>
              </a:rPr>
              <a:t>体现原则性和灵活性的统一</a:t>
            </a:r>
          </a:p>
          <a:p>
            <a:pPr>
              <a:lnSpc>
                <a:spcPct val="150000"/>
              </a:lnSpc>
            </a:pPr>
            <a:r>
              <a:rPr lang="en-US" altLang="zh-CN" sz="4400" dirty="0" smtClean="0">
                <a:latin typeface="微软雅黑" panose="020B0503020204020204" pitchFamily="34" charset="-122"/>
                <a:ea typeface="微软雅黑" panose="020B0503020204020204" pitchFamily="34" charset="-122"/>
                <a:sym typeface="+mn-ea"/>
              </a:rPr>
              <a:t>D.</a:t>
            </a:r>
            <a:r>
              <a:rPr lang="zh-CN" altLang="en-US" sz="4400" dirty="0" smtClean="0">
                <a:latin typeface="微软雅黑" panose="020B0503020204020204" pitchFamily="34" charset="-122"/>
                <a:ea typeface="微软雅黑" panose="020B0503020204020204" pitchFamily="34" charset="-122"/>
                <a:sym typeface="+mn-ea"/>
              </a:rPr>
              <a:t>促成全方位多边外交局面</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060576"/>
            <a:ext cx="20018224" cy="8209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16734"/>
            <a:ext cx="19730192" cy="8097986"/>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1952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新中国依然实行“一边倒”外交方针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且材料“不是简单的两大阵营对立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没有什么工作可做”说明当时中国依然坚持“一边倒”外交方针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和平共处五项原则是在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1953</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年首次提出的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与材料中时间不符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由材料内容“就外交工作来说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不是简单的两大阵营对立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没有什么工作可做’‘资本主义世界并不是铁板一块</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我们应该区别对待’”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可知当时新中国在坚持“一边倒”外交方针的前提下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积极谋求与资本主义国家的外交关系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体现了原则性和灵活性的统一</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全方位的多边外交是</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世纪</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80</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年代后新中国推行的外交政策</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20946536" cy="8402300"/>
          </a:xfrm>
          <a:prstGeom prst="rect">
            <a:avLst/>
          </a:prstGeom>
        </p:spPr>
        <p:txBody>
          <a:bodyPr wrap="square">
            <a:spAutoFit/>
          </a:bodyPr>
          <a:lstStyle/>
          <a:p>
            <a:pPr algn="ctr">
              <a:lnSpc>
                <a:spcPct val="150000"/>
              </a:lnSpc>
            </a:pPr>
            <a:r>
              <a:rPr lang="zh-CN" altLang="en-US" sz="5000" b="1" dirty="0" smtClean="0">
                <a:latin typeface="微软雅黑" panose="020B0503020204020204" pitchFamily="34" charset="-122"/>
                <a:ea typeface="微软雅黑" panose="020B0503020204020204" pitchFamily="34" charset="-122"/>
              </a:rPr>
              <a:t>主题1</a:t>
            </a:r>
            <a:r>
              <a:rPr lang="en-US" altLang="zh-CN" sz="5000" b="1" dirty="0" smtClean="0">
                <a:latin typeface="微软雅黑" panose="020B0503020204020204" pitchFamily="34" charset="-122"/>
                <a:ea typeface="微软雅黑" panose="020B0503020204020204" pitchFamily="34" charset="-122"/>
              </a:rPr>
              <a:t>4</a:t>
            </a:r>
            <a:r>
              <a:rPr lang="zh-CN" altLang="en-US" sz="5000" b="1" dirty="0" smtClean="0">
                <a:latin typeface="微软雅黑" panose="020B0503020204020204" pitchFamily="34" charset="-122"/>
                <a:ea typeface="微软雅黑" panose="020B0503020204020204" pitchFamily="34" charset="-122"/>
              </a:rPr>
              <a:t>　主流价值观</a:t>
            </a:r>
            <a:r>
              <a:rPr lang="en-US" altLang="zh-CN" sz="5000" b="1" dirty="0" smtClean="0">
                <a:latin typeface="微软雅黑" panose="020B0503020204020204" pitchFamily="34" charset="-122"/>
                <a:ea typeface="微软雅黑" panose="020B0503020204020204" pitchFamily="34" charset="-122"/>
              </a:rPr>
              <a:t>——</a:t>
            </a:r>
            <a:r>
              <a:rPr lang="zh-CN" altLang="en-US" sz="5000" b="1" dirty="0" smtClean="0">
                <a:latin typeface="微软雅黑" panose="020B0503020204020204" pitchFamily="34" charset="-122"/>
                <a:ea typeface="微软雅黑" panose="020B0503020204020204" pitchFamily="34" charset="-122"/>
              </a:rPr>
              <a:t>爱国主义民族精神</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a:lnSpc>
                <a:spcPct val="150000"/>
              </a:lnSpc>
            </a:pPr>
            <a:r>
              <a:rPr sz="4600" b="1" dirty="0" smtClean="0">
                <a:latin typeface="微软雅黑" panose="020B0503020204020204" pitchFamily="34" charset="-122"/>
                <a:ea typeface="微软雅黑" panose="020B0503020204020204" pitchFamily="34" charset="-122"/>
              </a:rPr>
              <a:t>1.</a:t>
            </a:r>
            <a:r>
              <a:rPr lang="zh-CN" altLang="en-US" sz="4600" b="1" dirty="0" smtClean="0">
                <a:latin typeface="微软雅黑" panose="020B0503020204020204" pitchFamily="34" charset="-122"/>
                <a:ea typeface="微软雅黑" panose="020B0503020204020204" pitchFamily="34" charset="-122"/>
              </a:rPr>
              <a:t>热爱祖国</a:t>
            </a:r>
            <a:r>
              <a:rPr lang="en-US" altLang="zh-CN" sz="4600" b="1" dirty="0" smtClean="0">
                <a:latin typeface="微软雅黑" panose="020B0503020204020204" pitchFamily="34" charset="-122"/>
                <a:ea typeface="微软雅黑" panose="020B0503020204020204" pitchFamily="34" charset="-122"/>
              </a:rPr>
              <a:t>,</a:t>
            </a:r>
            <a:r>
              <a:rPr lang="zh-CN" altLang="en-US" sz="4600" b="1" dirty="0" smtClean="0">
                <a:latin typeface="微软雅黑" panose="020B0503020204020204" pitchFamily="34" charset="-122"/>
                <a:ea typeface="微软雅黑" panose="020B0503020204020204" pitchFamily="34" charset="-122"/>
              </a:rPr>
              <a:t>矢志不渝</a:t>
            </a:r>
            <a:endParaRPr sz="4600" b="1" dirty="0" smtClean="0">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(1)</a:t>
            </a:r>
            <a:r>
              <a:rPr lang="zh-CN" altLang="en-US" sz="4400" dirty="0" smtClean="0">
                <a:latin typeface="微软雅黑" panose="020B0503020204020204" pitchFamily="34" charset="-122"/>
                <a:ea typeface="微软雅黑" panose="020B0503020204020204" pitchFamily="34" charset="-122"/>
              </a:rPr>
              <a:t>战国时期</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屈原热爱祖国</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其作品</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离骚</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抒发了他忧国忧民的情感。</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(2)</a:t>
            </a:r>
            <a:r>
              <a:rPr lang="zh-CN" altLang="en-US" sz="4400" dirty="0" smtClean="0">
                <a:latin typeface="微软雅黑" panose="020B0503020204020204" pitchFamily="34" charset="-122"/>
                <a:ea typeface="微软雅黑" panose="020B0503020204020204" pitchFamily="34" charset="-122"/>
              </a:rPr>
              <a:t>两宋时期</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山河的破碎和民众的苦难激发了文人志士的社会责任感和使命感。如岳飞把杀敌报国的壮志写入诗词。</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(3)</a:t>
            </a:r>
            <a:r>
              <a:rPr lang="zh-CN" altLang="en-US" sz="4400" dirty="0" smtClean="0">
                <a:latin typeface="微软雅黑" panose="020B0503020204020204" pitchFamily="34" charset="-122"/>
                <a:ea typeface="微软雅黑" panose="020B0503020204020204" pitchFamily="34" charset="-122"/>
              </a:rPr>
              <a:t>以孙中山为首的资产阶级革命党人成立兴中会等革命团体</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决心推翻清政府</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建立资产阶级共和国。</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pPr algn="l"/>
            <a:r>
              <a:rPr lang="zh-CN" altLang="en-US" sz="4800" dirty="0" smtClean="0">
                <a:solidFill>
                  <a:prstClr val="white"/>
                </a:solidFill>
                <a:latin typeface="微软雅黑" panose="020B0503020204020204" pitchFamily="34" charset="-122"/>
                <a:ea typeface="微软雅黑" panose="020B0503020204020204" pitchFamily="34" charset="-122"/>
              </a:rPr>
              <a:t>主题串讲</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linds(horizontal)">
                                      <p:cBhvr>
                                        <p:cTn id="11" dur="500"/>
                                        <p:tgtEl>
                                          <p:spTgt spid="15"/>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8448467"/>
          </a:xfrm>
          <a:prstGeom prst="rect">
            <a:avLst/>
          </a:prstGeom>
        </p:spPr>
        <p:txBody>
          <a:bodyPr wrap="square">
            <a:spAutoFit/>
          </a:bodyPr>
          <a:lstStyle/>
          <a:p>
            <a:pPr>
              <a:lnSpc>
                <a:spcPct val="150000"/>
              </a:lnSpc>
            </a:pPr>
            <a:r>
              <a:rPr lang="en-US" altLang="zh-CN" sz="4800" dirty="0" smtClean="0">
                <a:latin typeface="微软雅黑" panose="020B0503020204020204" pitchFamily="34" charset="-122"/>
                <a:ea typeface="微软雅黑" panose="020B0503020204020204" pitchFamily="34" charset="-122"/>
              </a:rPr>
              <a:t>(4)</a:t>
            </a:r>
            <a:r>
              <a:rPr lang="zh-CN" altLang="en-US" sz="4800" dirty="0" smtClean="0">
                <a:latin typeface="微软雅黑" panose="020B0503020204020204" pitchFamily="34" charset="-122"/>
                <a:ea typeface="微软雅黑" panose="020B0503020204020204" pitchFamily="34" charset="-122"/>
              </a:rPr>
              <a:t>毛泽东、周恩来、邓小平等老一辈革命家</a:t>
            </a:r>
            <a:r>
              <a:rPr lang="en-US" altLang="zh-CN" sz="4800" dirty="0" smtClean="0">
                <a:latin typeface="微软雅黑" panose="020B0503020204020204" pitchFamily="34" charset="-122"/>
                <a:ea typeface="微软雅黑" panose="020B0503020204020204" pitchFamily="34" charset="-122"/>
              </a:rPr>
              <a:t>,</a:t>
            </a:r>
            <a:r>
              <a:rPr lang="zh-CN" altLang="en-US" sz="4800" dirty="0" smtClean="0">
                <a:latin typeface="微软雅黑" panose="020B0503020204020204" pitchFamily="34" charset="-122"/>
                <a:ea typeface="微软雅黑" panose="020B0503020204020204" pitchFamily="34" charset="-122"/>
              </a:rPr>
              <a:t>为寻求救国救民的真理</a:t>
            </a:r>
            <a:r>
              <a:rPr lang="en-US" altLang="zh-CN" sz="4800" dirty="0" smtClean="0">
                <a:latin typeface="微软雅黑" panose="020B0503020204020204" pitchFamily="34" charset="-122"/>
                <a:ea typeface="微软雅黑" panose="020B0503020204020204" pitchFamily="34" charset="-122"/>
              </a:rPr>
              <a:t>,</a:t>
            </a:r>
            <a:r>
              <a:rPr lang="zh-CN" altLang="en-US" sz="4800" dirty="0" smtClean="0">
                <a:latin typeface="微软雅黑" panose="020B0503020204020204" pitchFamily="34" charset="-122"/>
                <a:ea typeface="微软雅黑" panose="020B0503020204020204" pitchFamily="34" charset="-122"/>
              </a:rPr>
              <a:t>选择了共产主义理想。</a:t>
            </a:r>
          </a:p>
          <a:p>
            <a:pPr eaLnBrk="1" hangingPunct="1">
              <a:lnSpc>
                <a:spcPct val="150000"/>
              </a:lnSpc>
              <a:buNone/>
            </a:pPr>
            <a:r>
              <a:rPr lang="en-US" altLang="zh-CN" sz="4600" b="1" dirty="0" smtClean="0">
                <a:latin typeface="微软雅黑" panose="020B0503020204020204" pitchFamily="34" charset="-122"/>
                <a:ea typeface="微软雅黑" panose="020B0503020204020204" pitchFamily="34" charset="-122"/>
                <a:sym typeface="+mn-ea"/>
              </a:rPr>
              <a:t>2.</a:t>
            </a:r>
            <a:r>
              <a:rPr lang="zh-CN" altLang="en-US" sz="4600" b="1" dirty="0" smtClean="0">
                <a:latin typeface="微软雅黑" panose="020B0503020204020204" pitchFamily="34" charset="-122"/>
                <a:ea typeface="微软雅黑" panose="020B0503020204020204" pitchFamily="34" charset="-122"/>
                <a:sym typeface="+mn-ea"/>
              </a:rPr>
              <a:t>维护统一</a:t>
            </a:r>
            <a:r>
              <a:rPr lang="en-US" altLang="zh-CN" sz="4600" b="1" dirty="0" smtClean="0">
                <a:latin typeface="微软雅黑" panose="020B0503020204020204" pitchFamily="34" charset="-122"/>
                <a:ea typeface="微软雅黑" panose="020B0503020204020204" pitchFamily="34" charset="-122"/>
                <a:sym typeface="+mn-ea"/>
              </a:rPr>
              <a:t>,</a:t>
            </a:r>
            <a:r>
              <a:rPr lang="zh-CN" altLang="en-US" sz="4600" b="1" dirty="0" smtClean="0">
                <a:latin typeface="微软雅黑" panose="020B0503020204020204" pitchFamily="34" charset="-122"/>
                <a:ea typeface="微软雅黑" panose="020B0503020204020204" pitchFamily="34" charset="-122"/>
                <a:sym typeface="+mn-ea"/>
              </a:rPr>
              <a:t>反对分裂</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(1)1945</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8</a:t>
            </a:r>
            <a:r>
              <a:rPr lang="zh-CN" altLang="en-US" sz="4400" dirty="0" smtClean="0">
                <a:latin typeface="微软雅黑" panose="020B0503020204020204" pitchFamily="34" charset="-122"/>
                <a:ea typeface="微软雅黑" panose="020B0503020204020204" pitchFamily="34" charset="-122"/>
                <a:sym typeface="+mn-ea"/>
              </a:rPr>
              <a:t>月底</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为争取和平</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毛泽东等赴重庆</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与国民政府进行谈判。</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(2)20</a:t>
            </a:r>
            <a:r>
              <a:rPr lang="zh-CN" altLang="en-US" sz="4400" dirty="0" smtClean="0">
                <a:latin typeface="微软雅黑" panose="020B0503020204020204" pitchFamily="34" charset="-122"/>
                <a:ea typeface="微软雅黑" panose="020B0503020204020204" pitchFamily="34" charset="-122"/>
                <a:sym typeface="+mn-ea"/>
              </a:rPr>
              <a:t>世纪</a:t>
            </a:r>
            <a:r>
              <a:rPr lang="en-US" altLang="zh-CN" sz="4400" dirty="0" smtClean="0">
                <a:latin typeface="微软雅黑" panose="020B0503020204020204" pitchFamily="34" charset="-122"/>
                <a:ea typeface="微软雅黑" panose="020B0503020204020204" pitchFamily="34" charset="-122"/>
                <a:sym typeface="+mn-ea"/>
              </a:rPr>
              <a:t>80</a:t>
            </a:r>
            <a:r>
              <a:rPr lang="zh-CN" altLang="en-US" sz="4400" dirty="0" smtClean="0">
                <a:latin typeface="微软雅黑" panose="020B0503020204020204" pitchFamily="34" charset="-122"/>
                <a:ea typeface="微软雅黑" panose="020B0503020204020204" pitchFamily="34" charset="-122"/>
                <a:sym typeface="+mn-ea"/>
              </a:rPr>
              <a:t>年代初</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邓小平提出“一国两制”的伟大构想。</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(3)2005</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3</a:t>
            </a:r>
            <a:r>
              <a:rPr lang="zh-CN" altLang="en-US" sz="4400" dirty="0" smtClean="0">
                <a:latin typeface="微软雅黑" panose="020B0503020204020204" pitchFamily="34" charset="-122"/>
                <a:ea typeface="微软雅黑" panose="020B0503020204020204" pitchFamily="34" charset="-122"/>
                <a:sym typeface="+mn-ea"/>
              </a:rPr>
              <a:t>月</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第十届全国人大第三次会议通过</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反分裂国家法</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以反对和抵制“台独”势力</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促进祖国的和平与统一</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维护中华民族的根本利益。</a:t>
            </a:r>
          </a:p>
          <a:p>
            <a:pPr eaLnBrk="1" hangingPunct="1">
              <a:lnSpc>
                <a:spcPct val="150000"/>
              </a:lnSpc>
              <a:buNone/>
            </a:pPr>
            <a:endParaRPr sz="4400" dirty="0" smtClean="0">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8263801"/>
          </a:xfrm>
          <a:prstGeom prst="rect">
            <a:avLst/>
          </a:prstGeom>
        </p:spPr>
        <p:txBody>
          <a:bodyPr wrap="square">
            <a:spAutoFit/>
          </a:bodyPr>
          <a:lstStyle/>
          <a:p>
            <a:pPr eaLnBrk="1" hangingPunct="1">
              <a:lnSpc>
                <a:spcPct val="150000"/>
              </a:lnSpc>
              <a:buNone/>
            </a:pPr>
            <a:r>
              <a:rPr lang="en-US" altLang="zh-CN" sz="4600" b="1" dirty="0" smtClean="0">
                <a:latin typeface="微软雅黑" panose="020B0503020204020204" pitchFamily="34" charset="-122"/>
                <a:ea typeface="微软雅黑" panose="020B0503020204020204" pitchFamily="34" charset="-122"/>
                <a:sym typeface="+mn-ea"/>
              </a:rPr>
              <a:t>3.</a:t>
            </a:r>
            <a:r>
              <a:rPr lang="zh-CN" altLang="en-US" sz="4600" b="1" dirty="0" smtClean="0">
                <a:latin typeface="微软雅黑" panose="020B0503020204020204" pitchFamily="34" charset="-122"/>
                <a:ea typeface="微软雅黑" panose="020B0503020204020204" pitchFamily="34" charset="-122"/>
                <a:sym typeface="+mn-ea"/>
              </a:rPr>
              <a:t>同仇敌忾</a:t>
            </a:r>
            <a:r>
              <a:rPr lang="en-US" altLang="zh-CN" sz="4600" b="1" dirty="0" smtClean="0">
                <a:latin typeface="微软雅黑" panose="020B0503020204020204" pitchFamily="34" charset="-122"/>
                <a:ea typeface="微软雅黑" panose="020B0503020204020204" pitchFamily="34" charset="-122"/>
                <a:sym typeface="+mn-ea"/>
              </a:rPr>
              <a:t>,</a:t>
            </a:r>
            <a:r>
              <a:rPr lang="zh-CN" altLang="en-US" sz="4600" b="1" dirty="0" smtClean="0">
                <a:latin typeface="微软雅黑" panose="020B0503020204020204" pitchFamily="34" charset="-122"/>
                <a:ea typeface="微软雅黑" panose="020B0503020204020204" pitchFamily="34" charset="-122"/>
                <a:sym typeface="+mn-ea"/>
              </a:rPr>
              <a:t>抗御外侮</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(1)</a:t>
            </a:r>
            <a:r>
              <a:rPr lang="zh-CN" altLang="en-US" sz="4400" dirty="0" smtClean="0">
                <a:latin typeface="微软雅黑" panose="020B0503020204020204" pitchFamily="34" charset="-122"/>
                <a:ea typeface="微软雅黑" panose="020B0503020204020204" pitchFamily="34" charset="-122"/>
                <a:sym typeface="+mn-ea"/>
              </a:rPr>
              <a:t>义和团运动体现了中国人民反侵略的英勇斗争精神</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打击了帝国主义的嚣张气焰。</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(2)1895</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马关条约</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规定中国割让台湾全岛及附属各岛屿、澎湖列岛给日本的消息传出后</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台湾军民的反割台斗争此起彼伏。</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(3)1936</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张学良、杨虎城发动西安事变</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呼吁“停止内战</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一致对外”。</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(4)1937</a:t>
            </a:r>
            <a:r>
              <a:rPr lang="zh-CN" altLang="en-US" sz="4400" dirty="0" smtClean="0">
                <a:latin typeface="微软雅黑" panose="020B0503020204020204" pitchFamily="34" charset="-122"/>
                <a:ea typeface="微软雅黑" panose="020B0503020204020204" pitchFamily="34" charset="-122"/>
                <a:sym typeface="+mn-ea"/>
              </a:rPr>
              <a:t>年</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国共两党实现第二次合作</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建立抗日民族统一战线。抗日战争是一百多年来中国第一次取得完全胜利的反侵略战争。</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263801"/>
          </a:xfrm>
          <a:prstGeom prst="rect">
            <a:avLst/>
          </a:prstGeom>
        </p:spPr>
        <p:txBody>
          <a:bodyPr wrap="square">
            <a:spAutoFit/>
          </a:bodyPr>
          <a:lstStyle/>
          <a:p>
            <a:pPr eaLnBrk="1" hangingPunct="1">
              <a:lnSpc>
                <a:spcPct val="150000"/>
              </a:lnSpc>
              <a:buNone/>
            </a:pPr>
            <a:r>
              <a:rPr lang="en-US" altLang="zh-CN" sz="4600" b="1" dirty="0" smtClean="0">
                <a:latin typeface="微软雅黑" panose="020B0503020204020204" pitchFamily="34" charset="-122"/>
                <a:ea typeface="微软雅黑" panose="020B0503020204020204" pitchFamily="34" charset="-122"/>
              </a:rPr>
              <a:t>4.</a:t>
            </a:r>
            <a:r>
              <a:rPr lang="zh-CN" altLang="en-US" sz="4600" b="1" dirty="0" smtClean="0">
                <a:latin typeface="微软雅黑" panose="020B0503020204020204" pitchFamily="34" charset="-122"/>
                <a:ea typeface="微软雅黑" panose="020B0503020204020204" pitchFamily="34" charset="-122"/>
              </a:rPr>
              <a:t>天下兴亡</a:t>
            </a:r>
            <a:r>
              <a:rPr lang="en-US" altLang="zh-CN" sz="4600" b="1" dirty="0" smtClean="0">
                <a:latin typeface="微软雅黑" panose="020B0503020204020204" pitchFamily="34" charset="-122"/>
                <a:ea typeface="微软雅黑" panose="020B0503020204020204" pitchFamily="34" charset="-122"/>
              </a:rPr>
              <a:t>,</a:t>
            </a:r>
            <a:r>
              <a:rPr lang="zh-CN" altLang="en-US" sz="4600" b="1" dirty="0" smtClean="0">
                <a:latin typeface="微软雅黑" panose="020B0503020204020204" pitchFamily="34" charset="-122"/>
                <a:ea typeface="微软雅黑" panose="020B0503020204020204" pitchFamily="34" charset="-122"/>
              </a:rPr>
              <a:t>匹夫有责</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(1)1839</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林则徐在虎门海滩当众销烟</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极大地鼓舞了中国人民的斗志。</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(2)</a:t>
            </a:r>
            <a:r>
              <a:rPr lang="zh-CN" altLang="en-US" sz="4400" dirty="0" smtClean="0">
                <a:latin typeface="微软雅黑" panose="020B0503020204020204" pitchFamily="34" charset="-122"/>
                <a:ea typeface="微软雅黑" panose="020B0503020204020204" pitchFamily="34" charset="-122"/>
              </a:rPr>
              <a:t>魏源</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海国图志</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中“师夷长技以制夷”的思想闪耀着爱国主义的光辉。</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(3)</a:t>
            </a:r>
            <a:r>
              <a:rPr lang="zh-CN" altLang="en-US" sz="4400" dirty="0" smtClean="0">
                <a:latin typeface="微软雅黑" panose="020B0503020204020204" pitchFamily="34" charset="-122"/>
                <a:ea typeface="微软雅黑" panose="020B0503020204020204" pitchFamily="34" charset="-122"/>
              </a:rPr>
              <a:t>甲午中日战争后</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面对民族生存危机</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中国知识界和各阶层民众以不同形式开展救亡图存的斗争</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义和团运动、维新变法运动、辛亥革命等</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(4)</a:t>
            </a:r>
            <a:r>
              <a:rPr lang="zh-CN" altLang="en-US" sz="4400" dirty="0" smtClean="0">
                <a:latin typeface="微软雅黑" panose="020B0503020204020204" pitchFamily="34" charset="-122"/>
                <a:ea typeface="微软雅黑" panose="020B0503020204020204" pitchFamily="34" charset="-122"/>
              </a:rPr>
              <a:t>甲午中日战争后</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社会上兴起了一股实业救国的热潮。</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(5)1915</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日本提出“二十一条”的消息传出后</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中国人民掀起了一场大规模抵制日货的运动。</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7201972"/>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(6)1919</a:t>
            </a:r>
            <a:r>
              <a:rPr lang="zh-CN" altLang="en-US"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五四运动中青年学生高呼“外争主权</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内除国贼”“废除二十一条”等口号</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爱国情绪高涨。最终</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参加巴黎和会的中国代表拒绝在和约上签字。</a:t>
            </a:r>
            <a:endParaRPr lang="en-US" altLang="zh-CN" sz="4400" dirty="0" smtClean="0">
              <a:latin typeface="微软雅黑" panose="020B0503020204020204" pitchFamily="34" charset="-122"/>
              <a:ea typeface="微软雅黑" panose="020B0503020204020204" pitchFamily="34" charset="-122"/>
              <a:sym typeface="+mn-ea"/>
            </a:endParaRPr>
          </a:p>
          <a:p>
            <a:pPr eaLnBrk="1" hangingPunct="1">
              <a:lnSpc>
                <a:spcPct val="150000"/>
              </a:lnSpc>
              <a:buNone/>
            </a:pPr>
            <a:r>
              <a:rPr lang="en-US" altLang="zh-CN" sz="4400" b="1" dirty="0" smtClean="0">
                <a:latin typeface="微软雅黑" panose="020B0503020204020204" pitchFamily="34" charset="-122"/>
                <a:ea typeface="微软雅黑" panose="020B0503020204020204" pitchFamily="34" charset="-122"/>
                <a:sym typeface="+mn-ea"/>
              </a:rPr>
              <a:t>5.</a:t>
            </a:r>
            <a:r>
              <a:rPr lang="zh-CN" altLang="en-US" sz="4400" b="1" dirty="0" smtClean="0">
                <a:latin typeface="微软雅黑" panose="020B0503020204020204" pitchFamily="34" charset="-122"/>
                <a:ea typeface="微软雅黑" panose="020B0503020204020204" pitchFamily="34" charset="-122"/>
                <a:sym typeface="+mn-ea"/>
              </a:rPr>
              <a:t>民族精神</a:t>
            </a:r>
            <a:r>
              <a:rPr lang="en-US" altLang="zh-CN" sz="4400" b="1" dirty="0" smtClean="0">
                <a:latin typeface="微软雅黑" panose="020B0503020204020204" pitchFamily="34" charset="-122"/>
                <a:ea typeface="微软雅黑" panose="020B0503020204020204" pitchFamily="34" charset="-122"/>
                <a:sym typeface="+mn-ea"/>
              </a:rPr>
              <a:t>,</a:t>
            </a:r>
            <a:r>
              <a:rPr lang="zh-CN" altLang="en-US" sz="4400" b="1" dirty="0" smtClean="0">
                <a:latin typeface="微软雅黑" panose="020B0503020204020204" pitchFamily="34" charset="-122"/>
                <a:ea typeface="微软雅黑" panose="020B0503020204020204" pitchFamily="34" charset="-122"/>
                <a:sym typeface="+mn-ea"/>
              </a:rPr>
              <a:t>薪火相传</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(1)</a:t>
            </a:r>
            <a:r>
              <a:rPr lang="zh-CN" altLang="en-US" sz="4400" dirty="0" smtClean="0">
                <a:latin typeface="微软雅黑" panose="020B0503020204020204" pitchFamily="34" charset="-122"/>
                <a:ea typeface="微软雅黑" panose="020B0503020204020204" pitchFamily="34" charset="-122"/>
                <a:sym typeface="+mn-ea"/>
              </a:rPr>
              <a:t>革命与建设中</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井冈山精神、长征精神、西柏坡精神、“两弹一星”精神、载人航天精神等。</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sym typeface="+mn-ea"/>
              </a:rPr>
              <a:t>(2)</a:t>
            </a:r>
            <a:r>
              <a:rPr lang="zh-CN" altLang="en-US" sz="4400" dirty="0" smtClean="0">
                <a:latin typeface="微软雅黑" panose="020B0503020204020204" pitchFamily="34" charset="-122"/>
                <a:ea typeface="微软雅黑" panose="020B0503020204020204" pitchFamily="34" charset="-122"/>
                <a:sym typeface="+mn-ea"/>
              </a:rPr>
              <a:t>改革开放以来</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我们的自立意识、竞争意识</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效率意识、求知意识</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科学精神、服务精神</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开拓创新精神等大大加强。</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40870"/>
            <a:ext cx="19788326" cy="6991016"/>
          </a:xfrm>
          <a:prstGeom prst="rect">
            <a:avLst/>
          </a:prstGeom>
        </p:spPr>
        <p:txBody>
          <a:bodyPr wrap="square">
            <a:spAutoFit/>
          </a:bodyPr>
          <a:lstStyle/>
          <a:p>
            <a:pPr eaLnBrk="1" hangingPunct="1">
              <a:lnSpc>
                <a:spcPct val="148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练1</a:t>
            </a:r>
            <a:r>
              <a:rPr lang="en-US" sz="4400"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完成下列要求。</a:t>
            </a:r>
          </a:p>
          <a:p>
            <a:pPr eaLnBrk="1" hangingPunct="1">
              <a:lnSpc>
                <a:spcPct val="148000"/>
              </a:lnSpc>
              <a:buNone/>
            </a:pPr>
            <a:r>
              <a:rPr lang="zh-CN" altLang="en-US" sz="4400" dirty="0" smtClean="0">
                <a:latin typeface="微软雅黑" panose="020B0503020204020204" pitchFamily="34" charset="-122"/>
                <a:ea typeface="微软雅黑" panose="020B0503020204020204" pitchFamily="34" charset="-122"/>
              </a:rPr>
              <a:t>材料一　习惯以文化为优先认同单位的古代士大夫</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对明清之际天崩地陷式的巨变实在难以接受。在他们看来</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王朝的覆灭便等同于文明的灭绝。在这种痛苦感情的刺激下</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以“华夷之分”提炼出来的民族主义</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在当时的士人群体中颇具号召力</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可当亡国的刻骨铭心随着时间的流逝而淡去</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当清朝皇权依靠文化的普世主义确立自己合法性的时候</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这种激烈的民族主义也随之瓦解。</a:t>
            </a:r>
          </a:p>
          <a:p>
            <a:pPr algn="r" eaLnBrk="1" hangingPunct="1">
              <a:lnSpc>
                <a:spcPct val="148000"/>
              </a:lnSpc>
              <a:buNone/>
            </a:pP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摘编自葛兆光</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中国思想史</a:t>
            </a:r>
            <a:r>
              <a:rPr lang="en-US" altLang="zh-CN" sz="4400" dirty="0" smtClean="0">
                <a:latin typeface="微软雅黑" panose="020B0503020204020204" pitchFamily="34" charset="-122"/>
                <a:ea typeface="微软雅黑" panose="020B0503020204020204" pitchFamily="34" charset="-122"/>
              </a:rPr>
              <a:t>》</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综合突破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604" name="25分题.EPS" descr="id:2147498022;FounderCES"/>
          <p:cNvPicPr>
            <a:picLocks noChangeAspect="1"/>
          </p:cNvPicPr>
          <p:nvPr/>
        </p:nvPicPr>
        <p:blipFill>
          <a:blip r:embed="rId4" cstate="print"/>
          <a:stretch>
            <a:fillRect/>
          </a:stretch>
        </p:blipFill>
        <p:spPr>
          <a:xfrm>
            <a:off x="5369560" y="3329940"/>
            <a:ext cx="2045970" cy="59118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604"/>
                                        </p:tgtEl>
                                        <p:attrNameLst>
                                          <p:attrName>style.visibility</p:attrName>
                                        </p:attrNameLst>
                                      </p:cBhvr>
                                      <p:to>
                                        <p:strVal val="visible"/>
                                      </p:to>
                                    </p:set>
                                    <p:animEffect transition="in" filter="blinds(horizontal)">
                                      <p:cBhvr>
                                        <p:cTn id="16" dur="500"/>
                                        <p:tgtEl>
                                          <p:spTgt spid="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584500" y="3003827"/>
            <a:ext cx="21386376" cy="2262158"/>
          </a:xfrm>
          <a:prstGeom prst="rect">
            <a:avLst/>
          </a:prstGeom>
        </p:spPr>
        <p:txBody>
          <a:bodyPr wrap="square">
            <a:spAutoFit/>
          </a:bodyPr>
          <a:lstStyle/>
          <a:p>
            <a:pPr algn="ctr">
              <a:lnSpc>
                <a:spcPct val="150000"/>
              </a:lnSpc>
            </a:pPr>
            <a:r>
              <a:rPr lang="zh-CN" altLang="en-US" sz="5000" b="1" dirty="0" smtClean="0">
                <a:latin typeface="微软雅黑" panose="020B0503020204020204" pitchFamily="34" charset="-122"/>
                <a:ea typeface="微软雅黑" panose="020B0503020204020204" pitchFamily="34" charset="-122"/>
              </a:rPr>
              <a:t>考点一　现代中国的政治建设</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1908622"/>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p>
        </p:txBody>
      </p:sp>
      <p:graphicFrame>
        <p:nvGraphicFramePr>
          <p:cNvPr id="11" name="表格 10"/>
          <p:cNvGraphicFramePr>
            <a:graphicFrameLocks noGrp="1"/>
          </p:cNvGraphicFramePr>
          <p:nvPr/>
        </p:nvGraphicFramePr>
        <p:xfrm>
          <a:off x="2016548" y="5076974"/>
          <a:ext cx="20378264" cy="7376160"/>
        </p:xfrm>
        <a:graphic>
          <a:graphicData uri="http://schemas.openxmlformats.org/drawingml/2006/table">
            <a:tbl>
              <a:tblPr/>
              <a:tblGrid>
                <a:gridCol w="2088232"/>
                <a:gridCol w="18290032"/>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民主法制的</a:t>
                      </a:r>
                      <a:r>
                        <a:rPr lang="zh-CN"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确立</a:t>
                      </a:r>
                    </a:p>
                    <a:p>
                      <a:pPr algn="ctr">
                        <a:lnSpc>
                          <a:spcPct val="100000"/>
                        </a:lnSpc>
                        <a:spcAft>
                          <a:spcPts val="0"/>
                        </a:spcAft>
                      </a:pPr>
                      <a:r>
                        <a:rPr lang="en-US"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(1949</a:t>
                      </a:r>
                      <a:r>
                        <a:rPr lang="zh-CN"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1956</a:t>
                      </a:r>
                      <a:r>
                        <a:rPr lang="zh-CN"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前提条件——新中国的成立标志着中国新民主主义革命的基本胜利</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中国进入了人民当家作主的新时代</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奠基确立——三大政治制度的形成</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人民代表大会制度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:1954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第一届全国人民代表大会通过《中华人民共和国宪法》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以国家根本大法的形式正式确定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充分体现了人民民主和社会主义两大原则</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是我国的根本政治制度</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中国共产党领导的多党合作和政治协商制度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:1956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中国共产党提出“长期共存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互相监督”的方针</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该制度获得初步发展</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民族区域自治制度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满足了少数民族人民当家作主的愿望</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实现了民族平等</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也保证了祖国统一和民族团结</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par>
                                <p:cTn id="18" presetID="3" presetClass="entr" presetSubtype="1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993150"/>
          </a:xfrm>
          <a:prstGeom prst="rect">
            <a:avLst/>
          </a:prstGeom>
        </p:spPr>
        <p:txBody>
          <a:bodyPr wrap="square">
            <a:spAutoFit/>
          </a:bodyPr>
          <a:lstStyle/>
          <a:p>
            <a:pPr eaLnBrk="1" hangingPunct="1">
              <a:lnSpc>
                <a:spcPct val="148000"/>
              </a:lnSpc>
              <a:buNone/>
            </a:pPr>
            <a:r>
              <a:rPr lang="zh-CN" altLang="en-US" sz="4400" dirty="0" smtClean="0">
                <a:latin typeface="微软雅黑" panose="020B0503020204020204" pitchFamily="34" charset="-122"/>
                <a:ea typeface="微软雅黑" panose="020B0503020204020204" pitchFamily="34" charset="-122"/>
                <a:sym typeface="+mn-ea"/>
              </a:rPr>
              <a:t>材料二　近代中国民族主义是在“过去”与“现在”不断交互和彼此制约的过程中逐步构建并于甲午战争后初步形成的。为救亡图存</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维新派主张“满汉平等”“合举国之民心”</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立宪派主张“合族救国”</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民国成立后</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孙中山将“驱除鞑虏”转变为“民族平等</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五族共和”“使世界强国不敢轻视中国”。晚清中国思想界呈现出“你方唱罢我登场”的流动局面</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但剖析各种思潮</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不难发现民族主义贯穿其中。</a:t>
            </a:r>
          </a:p>
          <a:p>
            <a:pPr algn="r" eaLnBrk="1" hangingPunct="1">
              <a:lnSpc>
                <a:spcPct val="148000"/>
              </a:lnSpc>
              <a:buNone/>
            </a:pP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摘编自俞祖华</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近代中国民族主义的类型、</a:t>
            </a:r>
          </a:p>
          <a:p>
            <a:pPr algn="r" eaLnBrk="1" hangingPunct="1">
              <a:lnSpc>
                <a:spcPct val="148000"/>
              </a:lnSpc>
              <a:buNone/>
            </a:pPr>
            <a:r>
              <a:rPr lang="zh-CN" altLang="en-US" sz="4400" dirty="0" smtClean="0">
                <a:latin typeface="微软雅黑" panose="020B0503020204020204" pitchFamily="34" charset="-122"/>
                <a:ea typeface="微软雅黑" panose="020B0503020204020204" pitchFamily="34" charset="-122"/>
                <a:sym typeface="+mn-ea"/>
              </a:rPr>
              <a:t>格局及主导价值</a:t>
            </a:r>
            <a:r>
              <a:rPr lang="en-US" altLang="zh-CN" sz="4400" dirty="0" smtClean="0">
                <a:latin typeface="微软雅黑" panose="020B0503020204020204" pitchFamily="34" charset="-122"/>
                <a:ea typeface="微软雅黑" panose="020B0503020204020204" pitchFamily="34" charset="-122"/>
                <a:sym typeface="+mn-ea"/>
              </a:rPr>
              <a:t>》</a:t>
            </a:r>
            <a:r>
              <a:rPr lang="zh-CN" altLang="en-US" sz="4400" dirty="0" smtClean="0">
                <a:latin typeface="微软雅黑" panose="020B0503020204020204" pitchFamily="34" charset="-122"/>
                <a:ea typeface="微软雅黑" panose="020B0503020204020204" pitchFamily="34" charset="-122"/>
                <a:sym typeface="+mn-ea"/>
              </a:rPr>
              <a:t>等</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62561" y="2916734"/>
            <a:ext cx="19712171" cy="2123658"/>
          </a:xfrm>
          <a:prstGeom prst="rect">
            <a:avLst/>
          </a:prstGeom>
        </p:spPr>
        <p:txBody>
          <a:bodyPr wrap="square">
            <a:spAutoFit/>
          </a:bodyPr>
          <a:lstStyle/>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(1)</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依据材料一、二并结合所学</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概括明清之际民族主义与近代中国民族主义的主要区别。</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5702301"/>
            <a:ext cx="19480683" cy="25430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5687715"/>
            <a:ext cx="19147476" cy="2123658"/>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主要区别</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前者侧重文化认同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后者强调国家观念</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前者主张尊华贱夷</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后者主张民族平等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前者受儒学影响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后者受西学影响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前者影响有限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后者影响深远。</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734"/>
            <a:ext cx="19578473" cy="1992148"/>
          </a:xfrm>
          <a:prstGeom prst="rect">
            <a:avLst/>
          </a:prstGeom>
        </p:spPr>
        <p:txBody>
          <a:bodyPr wrap="square">
            <a:spAutoFit/>
          </a:bodyPr>
          <a:lstStyle/>
          <a:p>
            <a:pPr>
              <a:lnSpc>
                <a:spcPct val="150000"/>
              </a:lnSpc>
            </a:pP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(2)</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依据材料二并结合所学知识</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归纳近代中国民族主义形成过程的特点</a:t>
            </a:r>
            <a:r>
              <a:rPr lang="en-US" altLang="zh-CN" sz="44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说明近代中国民族主义对民主革命与经济建设的积极作用。</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39820" y="5365006"/>
            <a:ext cx="19806920" cy="6192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79594" y="5364906"/>
            <a:ext cx="19983170" cy="6186309"/>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特点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受传统文化与西学共同影响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与救亡图存相结合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内涵不断丰富。</a:t>
            </a:r>
          </a:p>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积极作用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p>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民主革命</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辛亥革命时期孙中山的民族主义有助于推翻清王朝专制统治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国共第一次合作时期</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新三民主义成为国民革命的旗帜</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抗日战争时期</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民族主义有助于全民族抗战。</a:t>
            </a:r>
          </a:p>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经济建设</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实业救国思潮有助于近代民族工业的发展。</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39820" y="3099182"/>
            <a:ext cx="19806920" cy="8386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74874" y="2916734"/>
            <a:ext cx="19627850" cy="8097986"/>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据材料一“习惯以文化为优先认同单位的古代士大夫”得出前者侧重文化认同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据材料二“为救亡图存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维新派主张‘满汉平等’‘合举国之民心’</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立宪派主张‘合族救国’”得出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后者强调国家观念</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据材料一“在他们看来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王朝的覆灭便等同于文明的灭绝。在这种痛苦感情的刺激下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以‘华夷之分’提炼出来的民族主义”得出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前者主张尊华贱夷</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据材料二“孙中山将‘驱除鞑虏’转变为‘民族平等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五族共和’‘使世界强国不敢轻视中国’”得出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后者主张民族平等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据所学得出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前者受儒学影响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后者受西学影响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据材料一“当亡国的刻骨铭心随着时间的流逝而淡去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当清朝皇权依靠文化的普世主义确立自己合法性的</a:t>
            </a:r>
          </a:p>
        </p:txBody>
      </p:sp>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17274"/>
            <a:ext cx="19806920" cy="8440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16734"/>
            <a:ext cx="19533235" cy="8216900"/>
          </a:xfrm>
          <a:prstGeom prst="rect">
            <a:avLst/>
          </a:prstGeom>
        </p:spPr>
        <p:txBody>
          <a:bodyPr wrap="square">
            <a:spAutoFit/>
          </a:bodyPr>
          <a:lstStyle/>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时候</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这种激烈的民族主义也随之瓦解”得出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前者影响有限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据材料二“晚清中国思想界呈现出‘你方唱罢我登场’的流动局面</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但剖析各种思潮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不难发现民族主义贯穿其中”得出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后者影响深远。第</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问的第一小问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据材料二和所学知识得出</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近代中国民族主义的形成过程受传统文化与西学共同影响</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与救亡图存相结合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其内涵不断丰富。第二小问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对民主革命的积极作用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可以从辛亥革命时期孙中山的民族主义有助于推翻清王朝专制统治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国共第一次合作时期新三民主义成为国民革命的旗帜</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抗日战争时期民族主义有助于全民族抗战等角度回答</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对经济建设的积极作用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可以从实业救国思潮有助于近代民族工业的发展角度作答。</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32148"/>
            <a:ext cx="19788326" cy="8217634"/>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a:t>
            </a:r>
            <a:r>
              <a:rPr lang="en-US" sz="4400"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完成下列要求。</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材料　法国历史学派非常强调价值观念</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或社会价值观</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在引导经济发展方面的作用</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价值观念可以被认为是一种制度</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保罗</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戴维称之为“历史载体”。经济史学家戴维将“契约和组织”归为制度的一部分。</a:t>
            </a:r>
          </a:p>
          <a:p>
            <a:pPr algn="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摘编自</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美</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查尔斯</a:t>
            </a:r>
            <a:r>
              <a:rPr lang="en-US" altLang="zh-CN" sz="4400" dirty="0" smtClean="0">
                <a:latin typeface="微软雅黑" panose="020B0503020204020204" pitchFamily="34" charset="-122"/>
                <a:ea typeface="微软雅黑" panose="020B0503020204020204" pitchFamily="34" charset="-122"/>
              </a:rPr>
              <a:t>·P.</a:t>
            </a:r>
            <a:r>
              <a:rPr lang="zh-CN" altLang="en-US" sz="4400" dirty="0" smtClean="0">
                <a:latin typeface="微软雅黑" panose="020B0503020204020204" pitchFamily="34" charset="-122"/>
                <a:ea typeface="微软雅黑" panose="020B0503020204020204" pitchFamily="34" charset="-122"/>
              </a:rPr>
              <a:t>金德尔伯格</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世界经济霸权</a:t>
            </a:r>
            <a:r>
              <a:rPr lang="en-US" altLang="zh-CN" sz="4400" dirty="0" smtClean="0">
                <a:latin typeface="微软雅黑" panose="020B0503020204020204" pitchFamily="34" charset="-122"/>
                <a:ea typeface="微软雅黑" panose="020B0503020204020204" pitchFamily="34" charset="-122"/>
              </a:rPr>
              <a:t>1500—1990》</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根据材料并结合所学世界近现代史的相关知识</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围绕“价值观念在引导经济发展方面的作用”自行拟定一个具体的论题</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并就所拟论题进行简要阐述。</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要求</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观点明确</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史实充分</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史论结合</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逻辑清晰。</a:t>
            </a:r>
            <a:r>
              <a:rPr lang="en-US" altLang="zh-CN" sz="4400" dirty="0" smtClean="0">
                <a:latin typeface="微软雅黑" panose="020B0503020204020204" pitchFamily="34" charset="-122"/>
                <a:ea typeface="微软雅黑" panose="020B0503020204020204" pitchFamily="34" charset="-122"/>
              </a:rPr>
              <a:t>)</a:t>
            </a:r>
            <a:endParaRPr sz="4400" dirty="0" smtClean="0">
              <a:latin typeface="微软雅黑" panose="020B0503020204020204" pitchFamily="34" charset="-122"/>
              <a:ea typeface="微软雅黑" panose="020B0503020204020204" pitchFamily="34" charset="-122"/>
            </a:endParaRP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探究突破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607" name="12分题.EPS" descr="id:2147498036;FounderCES"/>
          <p:cNvPicPr>
            <a:picLocks noChangeAspect="1"/>
          </p:cNvPicPr>
          <p:nvPr/>
        </p:nvPicPr>
        <p:blipFill>
          <a:blip r:embed="rId4" cstate="print"/>
          <a:stretch>
            <a:fillRect/>
          </a:stretch>
        </p:blipFill>
        <p:spPr>
          <a:xfrm>
            <a:off x="5368925" y="3394075"/>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607"/>
                                        </p:tgtEl>
                                        <p:attrNameLst>
                                          <p:attrName>style.visibility</p:attrName>
                                        </p:attrNameLst>
                                      </p:cBhvr>
                                      <p:to>
                                        <p:strVal val="visible"/>
                                      </p:to>
                                    </p:set>
                                    <p:animEffect transition="in" filter="blinds(horizontal)">
                                      <p:cBhvr>
                                        <p:cTn id="16" dur="500"/>
                                        <p:tgtEl>
                                          <p:spTgt spid="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3105031"/>
            <a:ext cx="19806920" cy="76605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270" y="2916734"/>
            <a:ext cx="19627850" cy="7082323"/>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价值观念在引导经济发展方面起了重要的促进作用。</a:t>
            </a:r>
          </a:p>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契约观念</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新航路开辟后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股份公司、证券交易所等商业经营方式的出现</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推动了商业经济的发展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工业革命时期</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自由贸易政策促进了世界市场的形成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罗斯福新政时期的</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全国工业复兴法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有利于经济复苏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二战后初期</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布雷顿森林体系、关贸总协定的建立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促进了战后经济的恢复和发展</a:t>
            </a:r>
          </a:p>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经济组织</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第二次工业革命中</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垄断组织的出现一定程度上促进了经济发展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罗斯福新政时期工会组织的建立有利于解决经济纠纷</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促进经济复苏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二战后</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p>
        </p:txBody>
      </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3216731"/>
            <a:ext cx="19806920" cy="6540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3132758"/>
            <a:ext cx="19147476" cy="6066661"/>
          </a:xfrm>
          <a:prstGeom prst="rect">
            <a:avLst/>
          </a:prstGeom>
        </p:spPr>
        <p:txBody>
          <a:bodyPr wrap="square">
            <a:spAutoFit/>
          </a:bodyPr>
          <a:lstStyle/>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国际货币基金组织、世界银行、欧共体成立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推动了战后世界经济、欧洲经济的恢复和发展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欧盟、北美自由贸易区、亚太经合组织以及世贸组织等的建立促进了区域经济、世界贸易的发展。</a:t>
            </a:r>
          </a:p>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经济制度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工业革命期间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近代工厂制度、专利制度的建立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促进了经济发展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罗斯福新政期间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社会福利制度的建立有利于经济的复苏</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斯大林时期确立的“斯大林模式”在短期内促进了苏联经济的发展。</a:t>
            </a:r>
          </a:p>
        </p:txBody>
      </p:sp>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3219435"/>
            <a:ext cx="19806920" cy="4521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3060750"/>
            <a:ext cx="19147476" cy="4023474"/>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这是一道观点论述题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考生应该围绕“价值观念在引导经济发展方面的作用”这一主题自行拟定一个具体的论题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例如</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契约观念、经济组织、经济制度</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论题选好后要结合具体史实</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对史实进行准确分析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要求论述完整、清晰</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逻辑严谨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文字通顺。</a:t>
            </a: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
        <p:nvSpPr>
          <p:cNvPr id="3" name="矩形 2"/>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graphicFrame>
        <p:nvGraphicFramePr>
          <p:cNvPr id="6" name="表格 5"/>
          <p:cNvGraphicFramePr>
            <a:graphicFrameLocks noGrp="1"/>
          </p:cNvGraphicFramePr>
          <p:nvPr/>
        </p:nvGraphicFramePr>
        <p:xfrm>
          <a:off x="2088556" y="3060750"/>
          <a:ext cx="19802200" cy="7376160"/>
        </p:xfrm>
        <a:graphic>
          <a:graphicData uri="http://schemas.openxmlformats.org/drawingml/2006/table">
            <a:tbl>
              <a:tblPr/>
              <a:tblGrid>
                <a:gridCol w="2406517"/>
                <a:gridCol w="17395683"/>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民主法制被破坏</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(1966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1976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毛泽东错误发动“文化大革命”</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被林彪、江青等反革命集团利用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“文革”中</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民主与法制遭到践踏</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民主法制的健全</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(1978</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年至今</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改革开放以来的民主法制建设</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平反冤假错案</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纠正指导思想上的“左”倾错误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平反冤假错案</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政治体制改革</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恢复和完善人民代表大会制度以及中国共产党领导的多党合作和政治协商制度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加强基层政权建设和基层民主建设</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法制建设</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实行依法治国。加强立法工作</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修订《中华人民共和国宪法》和颁布多部法律</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建立中国特色的社会主义法律体系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2332" y="4140870"/>
            <a:ext cx="20226456" cy="7525137"/>
          </a:xfrm>
          <a:prstGeom prst="rect">
            <a:avLst/>
          </a:prstGeom>
        </p:spPr>
        <p:txBody>
          <a:bodyPr wrap="square">
            <a:spAutoFit/>
          </a:bodyPr>
          <a:lstStyle/>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新中国社会主义民主政治建设的特点和实质</a:t>
            </a:r>
          </a:p>
          <a:p>
            <a:pPr eaLnBrk="1" hangingPunct="1">
              <a:lnSpc>
                <a:spcPct val="150000"/>
              </a:lnSpc>
              <a:buNone/>
            </a:pPr>
            <a:r>
              <a:rPr lang="en-US" altLang="zh-CN" sz="4600" dirty="0" smtClean="0">
                <a:latin typeface="微软雅黑" panose="020B0503020204020204" pitchFamily="34" charset="-122"/>
                <a:ea typeface="微软雅黑" panose="020B0503020204020204" pitchFamily="34" charset="-122"/>
              </a:rPr>
              <a:t>(1)</a:t>
            </a:r>
            <a:r>
              <a:rPr lang="zh-CN" altLang="en-US" sz="4600" dirty="0" smtClean="0">
                <a:latin typeface="微软雅黑" panose="020B0503020204020204" pitchFamily="34" charset="-122"/>
                <a:ea typeface="微软雅黑" panose="020B0503020204020204" pitchFamily="34" charset="-122"/>
              </a:rPr>
              <a:t>特点</a:t>
            </a:r>
          </a:p>
          <a:p>
            <a:pPr eaLnBrk="1" hangingPunct="1">
              <a:lnSpc>
                <a:spcPct val="150000"/>
              </a:lnSpc>
              <a:buNone/>
            </a:pPr>
            <a:r>
              <a:rPr lang="zh-CN" altLang="en-US" sz="4600" dirty="0" smtClean="0">
                <a:latin typeface="微软雅黑" panose="020B0503020204020204" pitchFamily="34" charset="-122"/>
                <a:ea typeface="微软雅黑" panose="020B0503020204020204" pitchFamily="34" charset="-122"/>
              </a:rPr>
              <a:t>①实现了人民当家作主</a:t>
            </a:r>
            <a:r>
              <a:rPr lang="en-US" altLang="zh-CN" sz="4600" dirty="0" smtClean="0">
                <a:latin typeface="微软雅黑" panose="020B0503020204020204" pitchFamily="34" charset="-122"/>
                <a:ea typeface="微软雅黑" panose="020B0503020204020204" pitchFamily="34" charset="-122"/>
              </a:rPr>
              <a:t>,</a:t>
            </a:r>
            <a:r>
              <a:rPr lang="zh-CN" altLang="en-US" sz="4600" dirty="0" smtClean="0">
                <a:latin typeface="微软雅黑" panose="020B0503020204020204" pitchFamily="34" charset="-122"/>
                <a:ea typeface="微软雅黑" panose="020B0503020204020204" pitchFamily="34" charset="-122"/>
              </a:rPr>
              <a:t>人民民主具有广泛性和真实性。</a:t>
            </a:r>
          </a:p>
          <a:p>
            <a:pPr eaLnBrk="1" hangingPunct="1">
              <a:lnSpc>
                <a:spcPct val="150000"/>
              </a:lnSpc>
              <a:buNone/>
            </a:pPr>
            <a:r>
              <a:rPr lang="zh-CN" altLang="en-US" sz="4600" dirty="0" smtClean="0">
                <a:latin typeface="微软雅黑" panose="020B0503020204020204" pitchFamily="34" charset="-122"/>
                <a:ea typeface="微软雅黑" panose="020B0503020204020204" pitchFamily="34" charset="-122"/>
              </a:rPr>
              <a:t>②人民代表大会制度实行民主集中制原则。</a:t>
            </a:r>
          </a:p>
          <a:p>
            <a:pPr eaLnBrk="1" hangingPunct="1">
              <a:lnSpc>
                <a:spcPct val="150000"/>
              </a:lnSpc>
              <a:buNone/>
            </a:pPr>
            <a:r>
              <a:rPr lang="zh-CN" altLang="en-US" sz="4600" dirty="0" smtClean="0">
                <a:latin typeface="微软雅黑" panose="020B0503020204020204" pitchFamily="34" charset="-122"/>
                <a:ea typeface="微软雅黑" panose="020B0503020204020204" pitchFamily="34" charset="-122"/>
              </a:rPr>
              <a:t>③实行新型的政党制度</a:t>
            </a:r>
            <a:r>
              <a:rPr lang="en-US" altLang="zh-CN" sz="4600" dirty="0" smtClean="0">
                <a:latin typeface="微软雅黑" panose="020B0503020204020204" pitchFamily="34" charset="-122"/>
                <a:ea typeface="微软雅黑" panose="020B0503020204020204" pitchFamily="34" charset="-122"/>
              </a:rPr>
              <a:t>,</a:t>
            </a:r>
            <a:r>
              <a:rPr lang="zh-CN" altLang="en-US" sz="4600" dirty="0" smtClean="0">
                <a:latin typeface="微软雅黑" panose="020B0503020204020204" pitchFamily="34" charset="-122"/>
                <a:ea typeface="微软雅黑" panose="020B0503020204020204" pitchFamily="34" charset="-122"/>
              </a:rPr>
              <a:t>即中国共产党领导的多党合作和政治协商制度</a:t>
            </a:r>
            <a:r>
              <a:rPr lang="en-US" altLang="zh-CN" sz="4600" dirty="0" smtClean="0">
                <a:latin typeface="微软雅黑" panose="020B0503020204020204" pitchFamily="34" charset="-122"/>
                <a:ea typeface="微软雅黑" panose="020B0503020204020204" pitchFamily="34" charset="-122"/>
              </a:rPr>
              <a:t>,</a:t>
            </a:r>
            <a:r>
              <a:rPr lang="zh-CN" altLang="en-US" sz="4600" dirty="0" smtClean="0">
                <a:latin typeface="微软雅黑" panose="020B0503020204020204" pitchFamily="34" charset="-122"/>
                <a:ea typeface="微软雅黑" panose="020B0503020204020204" pitchFamily="34" charset="-122"/>
              </a:rPr>
              <a:t>以坚持中国共产党的领导为前提。</a:t>
            </a:r>
          </a:p>
          <a:p>
            <a:pPr eaLnBrk="1" hangingPunct="1">
              <a:lnSpc>
                <a:spcPct val="150000"/>
              </a:lnSpc>
              <a:buNone/>
            </a:pPr>
            <a:r>
              <a:rPr lang="zh-CN" altLang="en-US" sz="4600" dirty="0" smtClean="0">
                <a:latin typeface="微软雅黑" panose="020B0503020204020204" pitchFamily="34" charset="-122"/>
                <a:ea typeface="微软雅黑" panose="020B0503020204020204" pitchFamily="34" charset="-122"/>
              </a:rPr>
              <a:t>④实行新型的民族制度</a:t>
            </a:r>
            <a:r>
              <a:rPr lang="en-US" altLang="zh-CN" sz="4600" dirty="0" smtClean="0">
                <a:latin typeface="微软雅黑" panose="020B0503020204020204" pitchFamily="34" charset="-122"/>
                <a:ea typeface="微软雅黑" panose="020B0503020204020204" pitchFamily="34" charset="-122"/>
              </a:rPr>
              <a:t>,</a:t>
            </a:r>
            <a:r>
              <a:rPr lang="zh-CN" altLang="en-US" sz="4600" dirty="0" smtClean="0">
                <a:latin typeface="微软雅黑" panose="020B0503020204020204" pitchFamily="34" charset="-122"/>
                <a:ea typeface="微软雅黑" panose="020B0503020204020204" pitchFamily="34" charset="-122"/>
              </a:rPr>
              <a:t>即民族区域自治制度。</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深化理解</a:t>
            </a:r>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3139321"/>
          </a:xfrm>
          <a:prstGeom prst="rect">
            <a:avLst/>
          </a:prstGeom>
        </p:spPr>
        <p:txBody>
          <a:bodyPr wrap="square">
            <a:spAutoFit/>
          </a:bodyPr>
          <a:lstStyle/>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⑤实施依法治国。依法行使民主权利</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民主政治制度化、规范化、法制化和程序化。</a:t>
            </a:r>
          </a:p>
          <a:p>
            <a:pPr eaLnBrk="1" hangingPunct="1">
              <a:lnSpc>
                <a:spcPct val="150000"/>
              </a:lnSpc>
              <a:buNone/>
            </a:pPr>
            <a:r>
              <a:rPr lang="en-US" altLang="zh-CN" sz="4400" dirty="0" smtClean="0">
                <a:latin typeface="微软雅黑" panose="020B0503020204020204" pitchFamily="34" charset="-122"/>
                <a:ea typeface="微软雅黑" panose="020B0503020204020204" pitchFamily="34" charset="-122"/>
              </a:rPr>
              <a:t>(2)</a:t>
            </a:r>
            <a:r>
              <a:rPr lang="zh-CN" altLang="en-US" sz="4400" dirty="0" smtClean="0">
                <a:latin typeface="微软雅黑" panose="020B0503020204020204" pitchFamily="34" charset="-122"/>
                <a:ea typeface="微软雅黑" panose="020B0503020204020204" pitchFamily="34" charset="-122"/>
              </a:rPr>
              <a:t>实质</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社会主义民主即人民当家作主。</a:t>
            </a:r>
            <a:endParaRPr lang="zh-CN" altLang="zh-CN" sz="4000" dirty="0" smtClean="0">
              <a:latin typeface="微软雅黑" panose="020B0503020204020204" pitchFamily="34" charset="-122"/>
              <a:ea typeface="微软雅黑" panose="020B0503020204020204" pitchFamily="34" charset="-122"/>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2996</Words>
  <Application>WPS 演示</Application>
  <PresentationFormat>自定义</PresentationFormat>
  <Paragraphs>350</Paragraphs>
  <Slides>68</Slides>
  <Notes>14</Notes>
  <HiddenSlides>0</HiddenSlides>
  <MMClips>0</MMClips>
  <ScaleCrop>false</ScaleCrop>
  <HeadingPairs>
    <vt:vector size="4" baseType="variant">
      <vt:variant>
        <vt:lpstr>主题</vt:lpstr>
      </vt:variant>
      <vt:variant>
        <vt:i4>2</vt:i4>
      </vt:variant>
      <vt:variant>
        <vt:lpstr>幻灯片标题</vt:lpstr>
      </vt:variant>
      <vt:variant>
        <vt:i4>68</vt:i4>
      </vt:variant>
    </vt:vector>
  </HeadingPairs>
  <TitlesOfParts>
    <vt:vector size="70" baseType="lpstr">
      <vt:lpstr>Office 主题</vt:lpstr>
      <vt:lpstr>4_Office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