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4"/>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91324" autoAdjust="0"/>
  </p:normalViewPr>
  <p:slideViewPr>
    <p:cSldViewPr>
      <p:cViewPr varScale="1">
        <p:scale>
          <a:sx n="82" d="100"/>
          <a:sy n="82" d="100"/>
        </p:scale>
        <p:origin x="-1206" y="-84"/>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4195845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110264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028486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690467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347050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451645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795112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904893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238830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4164862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3/20/2019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3/20/2019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3/20/2019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3/20/2019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3/20/2019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3/20/2019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3/20/2019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3"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4.xml"/><Relationship Id="rId7" Type="http://schemas.openxmlformats.org/officeDocument/2006/relationships/slide" Target="slide18.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17.xml"/><Relationship Id="rId5" Type="http://schemas.openxmlformats.org/officeDocument/2006/relationships/slide" Target="slide16.xml"/><Relationship Id="rId10" Type="http://schemas.openxmlformats.org/officeDocument/2006/relationships/package" Target="../embeddings/Microsoft_Office_Word___2.docx"/><Relationship Id="rId4" Type="http://schemas.openxmlformats.org/officeDocument/2006/relationships/slide" Target="slide15.xml"/><Relationship Id="rId9"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15.xml"/><Relationship Id="rId7"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17.xml"/><Relationship Id="rId6" Type="http://schemas.openxmlformats.org/officeDocument/2006/relationships/slide" Target="slide18.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slide" Target="slide19.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slide" Target="slide19.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slide" Target="slide19.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slide" Target="slide19.xml"/><Relationship Id="rId1" Type="http://schemas.openxmlformats.org/officeDocument/2006/relationships/slideLayout" Target="../slideLayouts/slideLayout1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924525"/>
            <a:ext cx="6948264" cy="867656"/>
          </a:xfrm>
        </p:spPr>
        <p:txBody>
          <a:bodyPr/>
          <a:lstStyle/>
          <a:p>
            <a:r>
              <a:rPr lang="zh-CN" altLang="zh-CN" sz="2600" dirty="0"/>
              <a:t>专题八　近代中国的探索与近代化的缓慢</a:t>
            </a:r>
            <a:r>
              <a:rPr lang="zh-CN" altLang="zh-CN" sz="2600" dirty="0" smtClean="0"/>
              <a:t>发展</a:t>
            </a:r>
            <a:r>
              <a:rPr lang="en-US" altLang="zh-CN" sz="2600" dirty="0" smtClean="0"/>
              <a:t/>
            </a:r>
            <a:br>
              <a:rPr lang="en-US" altLang="zh-CN" sz="2600" dirty="0" smtClean="0"/>
            </a:br>
            <a:r>
              <a:rPr lang="en-US" altLang="zh-CN" sz="2600" dirty="0"/>
              <a:t> </a:t>
            </a:r>
            <a:r>
              <a:rPr lang="en-US" altLang="zh-CN" sz="2600" dirty="0" smtClean="0"/>
              <a:t>       ——</a:t>
            </a:r>
            <a:r>
              <a:rPr lang="zh-CN" altLang="zh-CN" sz="2600" dirty="0"/>
              <a:t>甲午中日战争后至五四运动前</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通信工具的变迁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清朝晚期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电报、电话开始出现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通信事业进一步发展。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大众传媒的变迁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报刊业的发展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维新派、革命派和新文化运动时期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的先进知识分子都把报刊作为宣传自己主张的工具。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影视事业的发展</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电影《定军山》首映成功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中国电影事业开始起步。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3797811"/>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976443"/>
            <a:ext cx="8128000" cy="5795369"/>
          </a:xfrm>
          <a:prstGeom prst="rect">
            <a:avLst/>
          </a:prstGeom>
        </p:spPr>
        <p:txBody>
          <a:bodyPr>
            <a:spAutoFit/>
          </a:bodyPr>
          <a:lstStyle/>
          <a:p>
            <a:pPr indent="304800">
              <a:lnSpc>
                <a:spcPts val="28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世纪末</a:t>
            </a:r>
            <a:r>
              <a:rPr lang="en-US" altLang="zh-CN" sz="2200" b="1"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世纪初的思想解放潮流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维新思想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民族资本主义经济初步发展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民族资产阶级力量逐渐壮大。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甲午中日战争后列强掀起瓜分中国狂潮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民族危机日益严重。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西方民主政治思想的传播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早期维新思想的产生。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洋务运动的失败使先进人士认识到改革制度的必要性。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兴起</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维新思想进一步发展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代表人物有康有为、梁启超、严复、谭嗣同等。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宣传西方启蒙思想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批判君主专制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提出了开国会、设议院、实行君主立宪的主张。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将西方启蒙思想与中国儒家思想结合起来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利用进化论思想来宣传维新变法。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为戊戌变法奠定了思想基础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起到思想启蒙的作用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是中国近代第一次思想解放潮流。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1030410"/>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123091"/>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三民主义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:1905</a:t>
            </a:r>
            <a:r>
              <a:rPr lang="zh-CN" altLang="zh-CN" sz="2200" dirty="0">
                <a:solidFill>
                  <a:srgbClr val="000000"/>
                </a:solidFill>
                <a:latin typeface="Times New Roman" panose="02020603050405020304" pitchFamily="18" charset="0"/>
                <a:cs typeface="Times New Roman" panose="02020603050405020304" pitchFamily="18" charset="0"/>
              </a:rPr>
              <a:t>年在中国同盟会机关报《民报》上首次提出。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民族主义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反对民族压迫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推翻清政府统治。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民权主义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推翻封建帝制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建立资产阶级民主共和国。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民生主义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平均地权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比较完整的资产阶级民主革命纲领。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进步性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表达了资产阶级在政治上和经济上的利益和要求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反映了中国人民要求民族独立和民主权利的共同愿望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推动了资产阶级民主革命运动的发展。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没有明确提出反对帝国主义的要求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也没有彻底的土地革命纲领。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1317857"/>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3" name="矩形 2"/>
          <p:cNvSpPr>
            <a:spLocks noChangeAspect="1"/>
          </p:cNvSpPr>
          <p:nvPr/>
        </p:nvSpPr>
        <p:spPr>
          <a:xfrm>
            <a:off x="508000" y="97939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新文化运动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帝国主义进一步侵略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袁世凯实行独裁统治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在思想文化领域掀起一股尊孔复古的逆流。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民族资本主义进一步发展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资产阶级力量壮大。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西方启蒙思想进一步传播。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兴起</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陈独秀在上海创办《青年杂志》。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提倡民主与科学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反对专制和愚昧、迷信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提倡新道德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反对旧道德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提倡新文学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反对旧文学。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是资产阶级新文化对封建旧文化的斗争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动摇了封建思想的统治地位。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宣传了民主与科学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起到了思想启蒙、文化革新的作用。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为马克思主义的传播创造了条件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推动了五四运动的开展。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4427776"/>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10" name="椭圆 9">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2" name="椭圆 11">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3" name="椭圆 12">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14" name="椭圆 13">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53611"/>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战争重组了新的东亚国际关系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大清国原始制度被撼动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一代有识者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毅然投身角逐乱世的政治舞台。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上述材料中的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鸦片战争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太平天国运动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甲午中日战争</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八国联军侵华战争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998573" y="2276872"/>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dirty="0"/>
          </a:p>
        </p:txBody>
      </p:sp>
      <p:sp>
        <p:nvSpPr>
          <p:cNvPr id="6" name="矩形 5"/>
          <p:cNvSpPr>
            <a:spLocks noChangeAspect="1"/>
          </p:cNvSpPr>
          <p:nvPr/>
        </p:nvSpPr>
        <p:spPr>
          <a:xfrm>
            <a:off x="508000" y="360496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根据题干材料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战争重组了新的东亚国际关系</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大清国原始制度被撼动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可知此战争为甲午中日战争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甲午中日战争改变了东亚传统的国际关系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日本地位上升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中国地位急剧下降。甲午中日战争后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资产阶级维新派认识到政治改革的必要性。故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23896"/>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天视自我民视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天听自我民听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民为贵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君为轻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此不可谓无民权思想矣。然有其思想而无其制度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故以民立国之制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不可不取资于欧美。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由此可以看出孙中山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强调借鉴欧美政治</a:t>
            </a:r>
            <a:r>
              <a:rPr lang="zh-CN" altLang="zh-CN" sz="2200" smtClean="0">
                <a:solidFill>
                  <a:srgbClr val="000000"/>
                </a:solidFill>
                <a:latin typeface="Times New Roman" panose="02020603050405020304" pitchFamily="18" charset="0"/>
                <a:cs typeface="Times New Roman" panose="02020603050405020304" pitchFamily="18" charset="0"/>
              </a:rPr>
              <a:t>制度</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纯粹学习欧美民主思想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批评中国古代民本</a:t>
            </a:r>
            <a:r>
              <a:rPr lang="zh-CN" altLang="zh-CN" sz="2200" smtClean="0">
                <a:solidFill>
                  <a:srgbClr val="000000"/>
                </a:solidFill>
                <a:latin typeface="Times New Roman" panose="02020603050405020304" pitchFamily="18" charset="0"/>
                <a:cs typeface="Times New Roman" panose="02020603050405020304" pitchFamily="18" charset="0"/>
              </a:rPr>
              <a:t>思想</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否定封建君主专制制度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2166232" y="2628514"/>
            <a:ext cx="442750" cy="463204"/>
          </a:xfrm>
          <a:prstGeom prst="rect">
            <a:avLst/>
          </a:prstGeom>
        </p:spPr>
        <p:txBody>
          <a:bodyPr wrap="square">
            <a:spAutoFit/>
          </a:bodyPr>
          <a:lstStyle/>
          <a:p>
            <a:pPr>
              <a:lnSpc>
                <a:spcPct val="120000"/>
              </a:lnSpc>
            </a:pPr>
            <a:r>
              <a:rPr lang="en-US" altLang="zh-CN" sz="2200" smtClean="0">
                <a:solidFill>
                  <a:srgbClr val="FF0000"/>
                </a:solidFill>
                <a:latin typeface="Times New Roman" panose="02020603050405020304" pitchFamily="18" charset="0"/>
              </a:rPr>
              <a:t>A</a:t>
            </a:r>
            <a:endParaRPr lang="zh-CN" altLang="en-US" sz="2200" dirty="0"/>
          </a:p>
        </p:txBody>
      </p:sp>
      <p:sp>
        <p:nvSpPr>
          <p:cNvPr id="6" name="矩形 5"/>
          <p:cNvSpPr>
            <a:spLocks noChangeAspect="1"/>
          </p:cNvSpPr>
          <p:nvPr/>
        </p:nvSpPr>
        <p:spPr>
          <a:xfrm>
            <a:off x="508000" y="395381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以民立国之制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不可不取资于欧美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可知其想仿照欧美建立资产阶级民主共和制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民为贵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君为轻</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此不可谓无民权思想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可知其也吸收了中国古代民本主义的内容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材料对古代中国的民本思想是肯定的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认为其就是民权思想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材料只谈到了民权的问题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没有涉及对君主专制制度的论述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19745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5" name="椭圆 14">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6" name="椭圆 1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7" name="椭圆 16">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18" name="椭圆 17">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1" name="椭圆 10">
            <a:hlinkClick r:id="rId6"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3511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学者</a:t>
            </a:r>
            <a:r>
              <a:rPr lang="zh-CN" altLang="zh-CN" sz="2200" dirty="0">
                <a:solidFill>
                  <a:srgbClr val="000000"/>
                </a:solidFill>
                <a:latin typeface="Times New Roman" panose="02020603050405020304" pitchFamily="18" charset="0"/>
                <a:cs typeface="Times New Roman" panose="02020603050405020304" pitchFamily="18" charset="0"/>
              </a:rPr>
              <a:t>费正清曾断言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辛亥革命建立的新政体是覆盖在旧中国上的薄薄的一层皮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它距离中国民间社会极其遥远。可见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该学者认为当时</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中国民主革命力量不足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辛亥革命缺乏群众的支持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中国应该实行社会改良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共和制难植根于中国社会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392462" y="2138325"/>
            <a:ext cx="442750" cy="463204"/>
          </a:xfrm>
          <a:prstGeom prst="rect">
            <a:avLst/>
          </a:prstGeom>
        </p:spPr>
        <p:txBody>
          <a:bodyPr wrap="squar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4" name="矩形 3"/>
          <p:cNvSpPr>
            <a:spLocks noChangeAspect="1"/>
          </p:cNvSpPr>
          <p:nvPr/>
        </p:nvSpPr>
        <p:spPr>
          <a:xfrm>
            <a:off x="508000" y="417254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材料是对辛亥革命建立的新政体的评价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并未反映民主革命力量不足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辛亥革命缺乏群众的支持是对辛亥革命的评价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而材料是对新政体的评价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材料没有否定辛亥革命的革命方式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也没有赞成社会改良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辛亥革命建立的新政体</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距离中国民间社会极其遥远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说明共和制难植根于中国社会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452086"/>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椭圆 10">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5" name="椭圆 14">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椭圆 7">
            <a:hlinkClick r:id="rId8"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9"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474393"/>
            <a:ext cx="8128000" cy="904863"/>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4</a:t>
            </a:r>
            <a:r>
              <a:rPr lang="en-US" altLang="zh-CN" sz="2200" dirty="0" smtClean="0">
                <a:solidFill>
                  <a:srgbClr val="000000"/>
                </a:solidFill>
                <a:latin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下面</a:t>
            </a:r>
            <a:r>
              <a:rPr lang="zh-CN" altLang="zh-CN" sz="2200" dirty="0">
                <a:solidFill>
                  <a:srgbClr val="000000"/>
                </a:solidFill>
                <a:latin typeface="Times New Roman" panose="02020603050405020304" pitchFamily="18" charset="0"/>
                <a:cs typeface="Times New Roman" panose="02020603050405020304" pitchFamily="18" charset="0"/>
              </a:rPr>
              <a:t>是甲午中日战争前后中国官办和商办企业情况登记表。据此表可知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商办企业</a:t>
            </a:r>
            <a:r>
              <a:rPr lang="en-US" altLang="zh-CN" sz="2200" dirty="0" smtClean="0">
                <a:solidFill>
                  <a:srgbClr val="000000"/>
                </a:solidFill>
                <a:latin typeface="Times New Roman" panose="02020603050405020304" pitchFamily="18" charset="0"/>
              </a:rPr>
              <a:t>(</a:t>
            </a:r>
            <a:r>
              <a:rPr lang="en-US" altLang="zh-CN" sz="2200" b="1" dirty="0" smtClean="0">
                <a:solidFill>
                  <a:srgbClr val="000000"/>
                </a:solidFill>
                <a:latin typeface="Times New Roman" panose="02020603050405020304" pitchFamily="18" charset="0"/>
              </a:rPr>
              <a:t>    </a:t>
            </a:r>
            <a:r>
              <a:rPr lang="en-US" altLang="zh-CN" sz="2200" dirty="0" smtClean="0">
                <a:solidFill>
                  <a:srgbClr val="000000"/>
                </a:solidFill>
                <a:latin typeface="Times New Roman" panose="02020603050405020304" pitchFamily="18" charset="0"/>
              </a:rPr>
              <a:t>)</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612210581"/>
              </p:ext>
            </p:extLst>
          </p:nvPr>
        </p:nvGraphicFramePr>
        <p:xfrm>
          <a:off x="508000" y="2342696"/>
          <a:ext cx="8128000" cy="2876113"/>
        </p:xfrm>
        <a:graphic>
          <a:graphicData uri="http://schemas.openxmlformats.org/presentationml/2006/ole">
            <p:oleObj spid="_x0000_s55298" name="文档" r:id="rId10" imgW="3893887" imgH="1378031" progId="Word.Document.12">
              <p:embed/>
            </p:oleObj>
          </a:graphicData>
        </a:graphic>
      </p:graphicFrame>
      <p:sp>
        <p:nvSpPr>
          <p:cNvPr id="5" name="矩形 4"/>
          <p:cNvSpPr>
            <a:spLocks noChangeAspect="1"/>
          </p:cNvSpPr>
          <p:nvPr/>
        </p:nvSpPr>
        <p:spPr>
          <a:xfrm>
            <a:off x="508000" y="473553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面临的发展阻力逐渐减小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仍未摆脱官办企业的束缚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成为当时近代社会的主导力量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其规模逐渐超过官办企业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251520" y="3130576"/>
            <a:ext cx="8640960" cy="3538784"/>
            <a:chOff x="251520" y="927303"/>
            <a:chExt cx="8640960" cy="3538784"/>
          </a:xfrm>
        </p:grpSpPr>
        <p:grpSp>
          <p:nvGrpSpPr>
            <p:cNvPr id="20" name="组合 19"/>
            <p:cNvGrpSpPr/>
            <p:nvPr/>
          </p:nvGrpSpPr>
          <p:grpSpPr>
            <a:xfrm>
              <a:off x="251520" y="927303"/>
              <a:ext cx="8640960" cy="3538784"/>
              <a:chOff x="251520" y="-1117896"/>
              <a:chExt cx="8640960" cy="3538784"/>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1117896"/>
                <a:ext cx="8640960" cy="3221777"/>
                <a:chOff x="251520" y="-1117896"/>
                <a:chExt cx="8640960" cy="3221777"/>
              </a:xfrm>
            </p:grpSpPr>
            <p:sp>
              <p:nvSpPr>
                <p:cNvPr id="25" name="矩形 24"/>
                <p:cNvSpPr/>
                <p:nvPr/>
              </p:nvSpPr>
              <p:spPr>
                <a:xfrm>
                  <a:off x="251520" y="-1117896"/>
                  <a:ext cx="8640960" cy="322177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11178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1259404"/>
              <a:ext cx="8128000" cy="2862322"/>
            </a:xfrm>
            <a:prstGeom prst="rect">
              <a:avLst/>
            </a:prstGeom>
          </p:spPr>
          <p:txBody>
            <a:bodyPr>
              <a:spAutoFit/>
            </a:bodyPr>
            <a:lstStyle/>
            <a:p>
              <a:pPr>
                <a:lnSpc>
                  <a:spcPct val="150000"/>
                </a:lnSpc>
              </a:pPr>
              <a:r>
                <a:rPr lang="zh-CN" altLang="zh-CN" sz="2000" dirty="0"/>
                <a:t>近代中国民族资本主义的发展始终受到帝国主义、封建主义、官僚资本主义的压迫</a:t>
              </a:r>
              <a:r>
                <a:rPr lang="en-US" altLang="zh-CN" sz="2000" dirty="0"/>
                <a:t>,</a:t>
              </a:r>
              <a:r>
                <a:rPr lang="zh-CN" altLang="zh-CN" sz="2000" dirty="0"/>
                <a:t>故</a:t>
              </a:r>
              <a:r>
                <a:rPr lang="en-US" altLang="zh-CN" sz="2000" dirty="0"/>
                <a:t>A</a:t>
              </a:r>
              <a:r>
                <a:rPr lang="zh-CN" altLang="zh-CN" sz="2000" dirty="0"/>
                <a:t>项错误</a:t>
              </a:r>
              <a:r>
                <a:rPr lang="en-US" altLang="zh-CN" sz="2000" dirty="0"/>
                <a:t>;</a:t>
              </a:r>
              <a:r>
                <a:rPr lang="zh-CN" altLang="zh-CN" sz="2000" dirty="0"/>
                <a:t>从材料中的数据可以看出</a:t>
              </a:r>
              <a:r>
                <a:rPr lang="en-US" altLang="zh-CN" sz="2000" dirty="0"/>
                <a:t>1895—1913</a:t>
              </a:r>
              <a:r>
                <a:rPr lang="zh-CN" altLang="zh-CN" sz="2000" dirty="0"/>
                <a:t>年商办企业的数量和资本额远远超过了官办企业</a:t>
              </a:r>
              <a:r>
                <a:rPr lang="en-US" altLang="zh-CN" sz="2000" dirty="0"/>
                <a:t>,</a:t>
              </a:r>
              <a:r>
                <a:rPr lang="zh-CN" altLang="zh-CN" sz="2000" dirty="0"/>
                <a:t>故</a:t>
              </a:r>
              <a:r>
                <a:rPr lang="en-US" altLang="zh-CN" sz="2000" dirty="0"/>
                <a:t>B</a:t>
              </a:r>
              <a:r>
                <a:rPr lang="zh-CN" altLang="zh-CN" sz="2000" dirty="0"/>
                <a:t>项错误</a:t>
              </a:r>
              <a:r>
                <a:rPr lang="en-US" altLang="zh-CN" sz="2000" dirty="0"/>
                <a:t>;</a:t>
              </a:r>
              <a:r>
                <a:rPr lang="zh-CN" altLang="zh-CN" sz="2000" dirty="0"/>
                <a:t>从材料中商办企业的数量和资本额来看</a:t>
              </a:r>
              <a:r>
                <a:rPr lang="en-US" altLang="zh-CN" sz="2000" dirty="0"/>
                <a:t>,</a:t>
              </a:r>
              <a:r>
                <a:rPr lang="zh-CN" altLang="zh-CN" sz="2000" dirty="0"/>
                <a:t>商办企业成为当时近代社会的主导力量</a:t>
              </a:r>
              <a:r>
                <a:rPr lang="en-US" altLang="zh-CN" sz="2000" dirty="0"/>
                <a:t>,</a:t>
              </a:r>
              <a:r>
                <a:rPr lang="zh-CN" altLang="zh-CN" sz="2000" dirty="0"/>
                <a:t>故</a:t>
              </a:r>
              <a:r>
                <a:rPr lang="en-US" altLang="zh-CN" sz="2000" dirty="0"/>
                <a:t>C</a:t>
              </a:r>
              <a:r>
                <a:rPr lang="zh-CN" altLang="zh-CN" sz="2000" dirty="0"/>
                <a:t>项正确</a:t>
              </a:r>
              <a:r>
                <a:rPr lang="en-US" altLang="zh-CN" sz="2000" dirty="0"/>
                <a:t>;</a:t>
              </a:r>
              <a:r>
                <a:rPr lang="zh-CN" altLang="zh-CN" sz="2000" dirty="0"/>
                <a:t>商办企业的数量和资本额虽然超过了官办企业</a:t>
              </a:r>
              <a:r>
                <a:rPr lang="en-US" altLang="zh-CN" sz="2000" dirty="0"/>
                <a:t>,</a:t>
              </a:r>
              <a:r>
                <a:rPr lang="zh-CN" altLang="zh-CN" sz="2000" dirty="0"/>
                <a:t>但不能说其规模逐渐超过官办企业</a:t>
              </a:r>
              <a:r>
                <a:rPr lang="en-US" altLang="zh-CN" sz="2000" dirty="0"/>
                <a:t>,</a:t>
              </a:r>
              <a:r>
                <a:rPr lang="zh-CN" altLang="zh-CN" sz="2000" dirty="0"/>
                <a:t>故</a:t>
              </a:r>
              <a:r>
                <a:rPr lang="en-US" altLang="zh-CN" sz="2000" dirty="0"/>
                <a:t>D</a:t>
              </a:r>
              <a:r>
                <a:rPr lang="zh-CN" altLang="zh-CN" sz="2000" dirty="0"/>
                <a:t>项错误。</a:t>
              </a:r>
            </a:p>
          </p:txBody>
        </p:sp>
      </p:grpSp>
      <p:grpSp>
        <p:nvGrpSpPr>
          <p:cNvPr id="27" name="组合 26"/>
          <p:cNvGrpSpPr/>
          <p:nvPr/>
        </p:nvGrpSpPr>
        <p:grpSpPr>
          <a:xfrm>
            <a:off x="251520" y="5445224"/>
            <a:ext cx="8640960" cy="1224136"/>
            <a:chOff x="251520" y="4680540"/>
            <a:chExt cx="8640960" cy="1224136"/>
          </a:xfrm>
        </p:grpSpPr>
        <p:grpSp>
          <p:nvGrpSpPr>
            <p:cNvPr id="28" name="组合 27"/>
            <p:cNvGrpSpPr/>
            <p:nvPr/>
          </p:nvGrpSpPr>
          <p:grpSpPr>
            <a:xfrm>
              <a:off x="251520" y="4680540"/>
              <a:ext cx="8640960" cy="1224136"/>
              <a:chOff x="251520" y="3683461"/>
              <a:chExt cx="8640960" cy="1224136"/>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5053511"/>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xmlns="" val="3774970154"/>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椭圆 10">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2" name="椭圆 11">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6"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5</a:t>
            </a:r>
            <a:endParaRPr lang="zh-CN" altLang="en-US" dirty="0">
              <a:solidFill>
                <a:schemeClr val="bg1"/>
              </a:solidFill>
            </a:endParaRPr>
          </a:p>
        </p:txBody>
      </p:sp>
      <p:sp>
        <p:nvSpPr>
          <p:cNvPr id="8" name="椭圆 7">
            <a:hlinkClick r:id="rId7"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9" name="椭圆 8">
            <a:hlinkClick r:id="rId8"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3" name="矩形 2"/>
          <p:cNvSpPr>
            <a:spLocks noChangeAspect="1"/>
          </p:cNvSpPr>
          <p:nvPr/>
        </p:nvSpPr>
        <p:spPr>
          <a:xfrm>
            <a:off x="508000" y="1360821"/>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晚清</a:t>
            </a:r>
            <a:r>
              <a:rPr lang="zh-CN" altLang="zh-CN" sz="2200" dirty="0">
                <a:solidFill>
                  <a:srgbClr val="000000"/>
                </a:solidFill>
                <a:latin typeface="Times New Roman" panose="02020603050405020304" pitchFamily="18" charset="0"/>
                <a:cs typeface="Times New Roman" panose="02020603050405020304" pitchFamily="18" charset="0"/>
              </a:rPr>
              <a:t>人士恽毓鼎在日记中写道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此辫与我相守五十年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一旦截之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不无恋恋。唯上流社会人俱已濯濯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余既不能杜门自守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不免</a:t>
            </a:r>
            <a:r>
              <a:rPr lang="zh-CN" altLang="en-US" sz="2200" dirty="0">
                <a:solidFill>
                  <a:srgbClr val="000000"/>
                </a:solidFill>
                <a:latin typeface="Times New Roman" panose="02020603050405020304" pitchFamily="18" charset="0"/>
                <a:cs typeface="Times New Roman" panose="02020603050405020304" pitchFamily="18" charset="0"/>
              </a:rPr>
              <a:t>驰骋</a:t>
            </a:r>
            <a:r>
              <a:rPr lang="zh-CN" altLang="zh-CN" sz="2200" dirty="0" smtClean="0">
                <a:solidFill>
                  <a:srgbClr val="000000"/>
                </a:solidFill>
                <a:latin typeface="Times New Roman" panose="02020603050405020304" pitchFamily="18" charset="0"/>
                <a:cs typeface="Times New Roman" panose="02020603050405020304" pitchFamily="18" charset="0"/>
              </a:rPr>
              <a:t>于</a:t>
            </a:r>
            <a:r>
              <a:rPr lang="zh-CN" altLang="zh-CN" sz="2200" dirty="0">
                <a:solidFill>
                  <a:srgbClr val="000000"/>
                </a:solidFill>
                <a:latin typeface="Times New Roman" panose="02020603050405020304" pitchFamily="18" charset="0"/>
                <a:cs typeface="Times New Roman" panose="02020603050405020304" pitchFamily="18" charset="0"/>
              </a:rPr>
              <a:t>酹酢场中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日受刺激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只可降心从众矣。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他剪辫是</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被迫顺应时局的无奈之举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出自反清革命的需要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为了改变自己的社会地位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表示彻底与旧风俗决裂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7957494" y="2164029"/>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508000" y="422451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一旦截之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不无恋恋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只可降心从众矣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表明剪辫是无奈之举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反清革命的需要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一旦截之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不无恋恋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材料没有涉及改变自己的社会地位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且与材料中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不免</a:t>
            </a:r>
            <a:r>
              <a:rPr lang="zh-CN" altLang="en-US"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驰骋</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酹酢场中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彻底与旧风俗决裂与材料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一旦截之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不无恋恋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989135"/>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椭圆 7">
            <a:hlinkClick r:id="rId2" action="ppaction://hlinksldjump"/>
          </p:cNvPr>
          <p:cNvSpPr/>
          <p:nvPr/>
        </p:nvSpPr>
        <p:spPr>
          <a:xfrm>
            <a:off x="2060721"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6</a:t>
            </a:r>
            <a:endParaRPr lang="zh-CN" altLang="en-US" dirty="0">
              <a:solidFill>
                <a:schemeClr val="bg1"/>
              </a:solidFill>
            </a:endParaRPr>
          </a:p>
        </p:txBody>
      </p:sp>
      <p:sp>
        <p:nvSpPr>
          <p:cNvPr id="9" name="椭圆 8">
            <a:hlinkClick r:id="rId3" action="ppaction://hlinksldjump"/>
          </p:cNvPr>
          <p:cNvSpPr/>
          <p:nvPr/>
        </p:nvSpPr>
        <p:spPr>
          <a:xfrm>
            <a:off x="2393758"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7</a:t>
            </a:r>
            <a:endParaRPr lang="zh-CN" altLang="en-US" dirty="0">
              <a:solidFill>
                <a:srgbClr val="CD242B"/>
              </a:solidFill>
            </a:endParaRPr>
          </a:p>
        </p:txBody>
      </p:sp>
      <p:sp>
        <p:nvSpPr>
          <p:cNvPr id="10" name="椭圆 9">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15" name="椭圆 14">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7" name="椭圆 16">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8" name="椭圆 17">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4081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作为流产了的共和悲剧的见证人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新文化自由主义者们被迫相信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即使最精心设计和最进步的制度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也只是纸上的计划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不能达成必须的改革目标。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为此他们</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b="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主张建立西方民主制度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力图从思想上改造国民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极力将中西方文化融合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提出了人民民主新体制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4129561" y="2228348"/>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4" name="矩形 3"/>
          <p:cNvSpPr>
            <a:spLocks noChangeAspect="1"/>
          </p:cNvSpPr>
          <p:nvPr/>
        </p:nvSpPr>
        <p:spPr>
          <a:xfrm>
            <a:off x="508000" y="423491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即使最精心设计和最进步的制度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也只是纸上的计划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可知他们对西方民主制度的作用已不太相信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他们见证了辛亥革命的失败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看到民主制度的作用有限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故而发动了新文化运动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根本之救亡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新文化运动并未极力将中西方文化融合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项说法不符合史实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29085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pic>
        <p:nvPicPr>
          <p:cNvPr id="3" name="Z10.eps" descr="id:2147487025;FounderCES"/>
          <p:cNvPicPr/>
          <p:nvPr/>
        </p:nvPicPr>
        <p:blipFill>
          <a:blip r:embed="rId3"/>
          <a:stretch>
            <a:fillRect/>
          </a:stretch>
        </p:blipFill>
        <p:spPr>
          <a:xfrm>
            <a:off x="611560" y="1063127"/>
            <a:ext cx="7848872" cy="5578788"/>
          </a:xfrm>
          <a:prstGeom prst="rect">
            <a:avLst/>
          </a:prstGeom>
        </p:spPr>
      </p:pic>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0" name="矩形 9"/>
          <p:cNvSpPr>
            <a:spLocks noChangeAspect="1"/>
          </p:cNvSpPr>
          <p:nvPr/>
        </p:nvSpPr>
        <p:spPr>
          <a:xfrm>
            <a:off x="508000" y="135115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仁人志士</a:t>
            </a:r>
            <a:r>
              <a:rPr lang="zh-CN" altLang="zh-CN" sz="2200" dirty="0">
                <a:solidFill>
                  <a:srgbClr val="000000"/>
                </a:solidFill>
                <a:latin typeface="Times New Roman" panose="02020603050405020304" pitchFamily="18" charset="0"/>
                <a:cs typeface="Times New Roman" panose="02020603050405020304" pitchFamily="18" charset="0"/>
              </a:rPr>
              <a:t>反侵略、求民主是近代爱国主义的核心体系。阅读材料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著名历史学家章开沅曾说</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年中国有三个人各自做出了自己一生最重要的选择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康有为选择了变法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孙中山选择了革命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张謇选择了实业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而其终极目标都是救国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可以称之为殊途同归。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本志主旨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固不在批评时政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青年修养亦不在讨论政治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然有关国命存亡之大政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安忍默不一言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若夫博学而不能致用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漠视实际上生活之凉血动物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乃中国旧式之书生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非二十世纪之新青年也。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《新青年》第三卷陈独秀《答顾克刚》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3311134"/>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1" name="矩形 10"/>
          <p:cNvSpPr>
            <a:spLocks noChangeAspect="1"/>
          </p:cNvSpPr>
          <p:nvPr/>
        </p:nvSpPr>
        <p:spPr>
          <a:xfrm>
            <a:off x="508000" y="1555579"/>
            <a:ext cx="8128000" cy="41264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根据材料一和所学知识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所处的社会背景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并概述康有为和张謇的救国实践活动。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处于半殖民地半封建社会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甲午中日战争后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民族危机空前严重。活动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康有为发表《孔子改制考》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积极推动维新变法运动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张謇在南通创办大生纱厂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后又创办轮船、面粉、冶铁等企业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成为一代工商巨擘。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与材料二相关的重大历史事件是什么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概括该事件的主要内容。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新文化运动。内容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提倡科学和民主、批判封建伦理道德和实行文学革命。</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1406941"/>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wipe(down)">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wipe(down)">
                                      <p:cBhvr>
                                        <p:cTn id="1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椭圆 2">
            <a:hlinkClick r:id="rId2" action="ppaction://hlinksldjump"/>
          </p:cNvPr>
          <p:cNvSpPr/>
          <p:nvPr/>
        </p:nvSpPr>
        <p:spPr>
          <a:xfrm>
            <a:off x="2060721"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6</a:t>
            </a:r>
            <a:endParaRPr lang="zh-CN" altLang="en-US" dirty="0">
              <a:solidFill>
                <a:srgbClr val="CD242B"/>
              </a:solidFill>
            </a:endParaRPr>
          </a:p>
        </p:txBody>
      </p:sp>
      <p:sp>
        <p:nvSpPr>
          <p:cNvPr id="4" name="椭圆 3">
            <a:hlinkClick r:id="rId3" action="ppaction://hlinksldjump"/>
          </p:cNvPr>
          <p:cNvSpPr/>
          <p:nvPr/>
        </p:nvSpPr>
        <p:spPr>
          <a:xfrm>
            <a:off x="2393758"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7</a:t>
            </a:r>
            <a:endParaRPr lang="zh-CN" altLang="en-US" dirty="0">
              <a:solidFill>
                <a:schemeClr val="bg1"/>
              </a:solidFill>
            </a:endParaRPr>
          </a:p>
        </p:txBody>
      </p:sp>
      <p:sp>
        <p:nvSpPr>
          <p:cNvPr id="5" name="椭圆 4">
            <a:hlinkClick r:id="rId4"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00000"/>
                </a:solidFill>
              </a:rPr>
              <a:t>1</a:t>
            </a:r>
            <a:endParaRPr lang="zh-CN" altLang="en-US" dirty="0">
              <a:solidFill>
                <a:srgbClr val="C00000"/>
              </a:solidFill>
            </a:endParaRPr>
          </a:p>
        </p:txBody>
      </p:sp>
      <p:sp>
        <p:nvSpPr>
          <p:cNvPr id="6" name="椭圆 5">
            <a:hlinkClick r:id="rId5"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7"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8"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0" name="矩形 9"/>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根据材料一中时间</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得出甲午中日战争后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民族危机空前严重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列强掀起瓜分中国的狂潮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实践活动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康有为的实践活动是通过著书立说来推动维新变法运动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张謇的实践活动是创办实业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在南通创办大生纱厂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后又涉及面粉、冶金、轮船等诸多行业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成为近代优秀的民族资本家代表。第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从材料的出处</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《新青年》第三卷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可知有关的历史事件是新文化运动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结合所学知识得出提倡新道德、反对旧道德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提倡新文学、反对旧文学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提倡民主与科学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反对专制、愚昧。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0780809"/>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846622860"/>
              </p:ext>
            </p:extLst>
          </p:nvPr>
        </p:nvGraphicFramePr>
        <p:xfrm>
          <a:off x="508000" y="1280290"/>
          <a:ext cx="8128000" cy="4551420"/>
        </p:xfrm>
        <a:graphic>
          <a:graphicData uri="http://schemas.openxmlformats.org/presentationml/2006/ole">
            <p:oleObj spid="_x0000_s54274" name="文档" r:id="rId4" imgW="3957084" imgH="2216340" progId="Word.Document.12">
              <p:embed/>
            </p:oleObj>
          </a:graphicData>
        </a:graphic>
      </p:graphicFrame>
    </p:spTree>
    <p:extLst>
      <p:ext uri="{BB962C8B-B14F-4D97-AF65-F5344CB8AC3E}">
        <p14:creationId xmlns:p14="http://schemas.microsoft.com/office/powerpoint/2010/main" xmlns="" val="2452683546"/>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11841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一、民族危机的加深和中国人民的抗争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民族危机加深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甲午中日战争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明治维新后日本为满足资本主义发展需要加紧对外扩张。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:1894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在丰岛海面日本挑起战争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黄海大战后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中国失去黄海制海权。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年日本强迫清政府签订《马关条约》。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大大加深了中国半殖民地半封建化的程度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列强掀起了瓜分中国的狂潮。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八国联军侵华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义和团运动危及列强在华利益。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:1901</a:t>
            </a:r>
            <a:r>
              <a:rPr lang="zh-CN" altLang="zh-CN" sz="2200" dirty="0">
                <a:solidFill>
                  <a:srgbClr val="000000"/>
                </a:solidFill>
                <a:latin typeface="Times New Roman" panose="02020603050405020304" pitchFamily="18" charset="0"/>
                <a:cs typeface="Times New Roman" panose="02020603050405020304" pitchFamily="18" charset="0"/>
              </a:rPr>
              <a:t>年中国被迫签订《辛丑条约》。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使中国完全沦为半殖民地半封建社会。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中国人民的抗争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义和团运动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民族危机空前严重。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扶清灭洋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在天津、北京等地阻击侵略者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被中外反动势力联合绞杀。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粉碎了帝国主义瓜分中国的阴谋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体现了中国人民反侵略的英勇斗争精神。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戊戌变法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公车上书使维新思潮发展成为爱国救亡的政治运动。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维新派发起了戊戌变法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标志着政治领域的近代化开始启动。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701562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辛亥革命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民族资本主义经济的初步发展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三民主义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成为辛亥革命的指导思想</a:t>
            </a:r>
            <a:r>
              <a:rPr lang="en-US" altLang="zh-CN" sz="2200">
                <a:solidFill>
                  <a:srgbClr val="000000"/>
                </a:solidFill>
                <a:latin typeface="Times New Roman" panose="02020603050405020304" pitchFamily="18" charset="0"/>
                <a:cs typeface="Times New Roman" panose="02020603050405020304" pitchFamily="18" charset="0"/>
              </a:rPr>
              <a:t>;1894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孙中山建立兴中会</a:t>
            </a:r>
            <a:r>
              <a:rPr lang="en-US" altLang="zh-CN" sz="2200">
                <a:solidFill>
                  <a:srgbClr val="000000"/>
                </a:solidFill>
                <a:latin typeface="Times New Roman" panose="02020603050405020304" pitchFamily="18" charset="0"/>
                <a:cs typeface="Times New Roman" panose="02020603050405020304" pitchFamily="18" charset="0"/>
              </a:rPr>
              <a:t>,1905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近代中国第一个统一的资产阶级革命政党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中国同盟会成立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各地革命党人发动起义。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过程</a:t>
            </a:r>
            <a:r>
              <a:rPr lang="en-US" altLang="zh-CN" sz="2200">
                <a:solidFill>
                  <a:srgbClr val="000000"/>
                </a:solidFill>
                <a:latin typeface="Times New Roman" panose="02020603050405020304" pitchFamily="18" charset="0"/>
                <a:cs typeface="Times New Roman" panose="02020603050405020304" pitchFamily="18" charset="0"/>
              </a:rPr>
              <a:t>:1911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月武昌起义胜利</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孙中山在南京宣誓就任临时大总统</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月颁布《中华民国临时约法》</a:t>
            </a:r>
            <a:r>
              <a:rPr lang="en-US" altLang="zh-CN" sz="2200">
                <a:solidFill>
                  <a:srgbClr val="000000"/>
                </a:solidFill>
                <a:latin typeface="Times New Roman" panose="02020603050405020304" pitchFamily="18" charset="0"/>
                <a:cs typeface="Times New Roman" panose="02020603050405020304" pitchFamily="18" charset="0"/>
              </a:rPr>
              <a:t>;1912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宣统帝下诏退位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袁世凯在北京正式就任中华民国临时大总统。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结束了封建君主专制制度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建立了资产阶级共和国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使民主共和观念逐渐深入人心。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3844845"/>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世纪末</a:t>
            </a:r>
            <a:r>
              <a:rPr lang="en-US" altLang="zh-CN" sz="2200" b="1"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世纪初民族工业的曲折发展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民族资本主义的初步发展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列强的资本输出进一步瓦解了中国的自然经济。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甲午中日战争后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清政府放宽了对民间设厂的限制。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社会上兴起了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中国人民掀起收回利权运动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引发了振兴实业的又一个高潮。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棉纺织业等轻工业发展尤为迅速。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918685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民族工业的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短暂春天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中华民国的建立和民国政府实行了有利于经济发展的政策。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民族资产阶级受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实业救国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思潮的影响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积极投身于兴办实业的运动中。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抵制日货、提倡国货等群众性的反帝爱国运动的有力推动。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第一次世界大战期间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欧洲列强暂时放松了对中国的经济侵略。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:1912—1919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纺织业和面粉业发展最快。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张謇的大生纱厂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荣宗敬、荣德生的福新面粉公司等。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为新文化运动和中国民主革命向新民主主义革命的转变提供了阶级和经济基础。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02424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994467"/>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b="1"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世纪末</a:t>
            </a:r>
            <a:r>
              <a:rPr lang="en-US" altLang="zh-CN" sz="2200" b="1"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世纪初社会生活的变迁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社会生活的变迁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维新变法期间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维新派主张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废止缠足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并改革传统的婚姻制度。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辛亥革命时期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辛亥革命前后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断发易服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具有了反清革命的色彩。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辛亥革命以后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孙中山设计的中山装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受到新派人士的欢迎。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民国政府颁布剪辫法令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革除陋习。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礼仪简化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显示出平等、自由等文明精神。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交通事业的进步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辛亥革命前夕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中国已建成多条铁路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奠定了中国近代铁路网的基本格局</a:t>
            </a: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cs typeface="Times New Roman" panose="02020603050405020304" pitchFamily="18" charset="0"/>
              </a:rPr>
              <a:t>年京张铁路通车。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(2)1909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冯如制成中国第一架飞机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标志着中国航空事业的开始。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0220484"/>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601</TotalTime>
  <Words>2712</Words>
  <Application>Microsoft Office PowerPoint</Application>
  <PresentationFormat>全屏显示(4:3)</PresentationFormat>
  <Paragraphs>239</Paragraphs>
  <Slides>22</Slides>
  <Notes>12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主管人员</vt:lpstr>
      <vt:lpstr>文档</vt:lpstr>
      <vt:lpstr>专题八　近代中国的探索与近代化的缓慢发展         ——甲午中日战争后至五四运动前</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cp:revision>
  <dcterms:created xsi:type="dcterms:W3CDTF">2014-12-26T02:01:49Z</dcterms:created>
  <dcterms:modified xsi:type="dcterms:W3CDTF">2019-03-20T07:35:39Z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