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22"/>
  </p:notesMasterIdLst>
  <p:sldIdLst>
    <p:sldId id="560" r:id="rId2"/>
    <p:sldId id="561" r:id="rId3"/>
    <p:sldId id="562" r:id="rId4"/>
    <p:sldId id="563" r:id="rId5"/>
    <p:sldId id="564" r:id="rId6"/>
    <p:sldId id="565" r:id="rId7"/>
    <p:sldId id="566" r:id="rId8"/>
    <p:sldId id="567" r:id="rId9"/>
    <p:sldId id="568" r:id="rId10"/>
    <p:sldId id="569" r:id="rId11"/>
    <p:sldId id="570" r:id="rId12"/>
    <p:sldId id="571" r:id="rId13"/>
    <p:sldId id="572" r:id="rId14"/>
    <p:sldId id="573" r:id="rId15"/>
    <p:sldId id="574" r:id="rId16"/>
    <p:sldId id="575" r:id="rId17"/>
    <p:sldId id="576" r:id="rId18"/>
    <p:sldId id="577" r:id="rId19"/>
    <p:sldId id="578" r:id="rId20"/>
    <p:sldId id="579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E20000"/>
    <a:srgbClr val="FFE389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5000" autoAdjust="0"/>
  </p:normalViewPr>
  <p:slideViewPr>
    <p:cSldViewPr>
      <p:cViewPr varScale="1">
        <p:scale>
          <a:sx n="85" d="100"/>
          <a:sy n="85" d="100"/>
        </p:scale>
        <p:origin x="-1116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2019-3-20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5884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6066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4077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0073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2035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5241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0575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41427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1134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524809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体系构建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随堂演练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5738301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3" r:id="rId13"/>
    <p:sldLayoutId id="2147483661" r:id="rId14"/>
    <p:sldLayoutId id="2147483664" r:id="rId15"/>
    <p:sldLayoutId id="2147483665" r:id="rId16"/>
    <p:sldLayoutId id="2147483666" r:id="rId17"/>
    <p:sldLayoutId id="2147483667" r:id="rId18"/>
    <p:sldLayoutId id="2147483654" r:id="rId19"/>
    <p:sldLayoutId id="2147483656" r:id="rId20"/>
    <p:sldLayoutId id="2147483657" r:id="rId21"/>
    <p:sldLayoutId id="2147483658" r:id="rId22"/>
    <p:sldLayoutId id="2147483659" r:id="rId23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3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Microsoft_Office_Word___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881142"/>
            <a:ext cx="6948264" cy="954422"/>
          </a:xfrm>
        </p:spPr>
        <p:txBody>
          <a:bodyPr/>
          <a:lstStyle/>
          <a:p>
            <a:r>
              <a:rPr lang="zh-CN" altLang="zh-CN" sz="2900" dirty="0"/>
              <a:t>专题一　中国古代文明的奠基和初步</a:t>
            </a:r>
            <a:r>
              <a:rPr lang="zh-CN" altLang="zh-CN" sz="2900" dirty="0" smtClean="0"/>
              <a:t>发展</a:t>
            </a:r>
            <a:r>
              <a:rPr lang="en-US" altLang="zh-CN" sz="2900" dirty="0" smtClean="0"/>
              <a:t/>
            </a:r>
            <a:br>
              <a:rPr lang="en-US" altLang="zh-CN" sz="2900" dirty="0" smtClean="0"/>
            </a:br>
            <a:r>
              <a:rPr lang="en-US" altLang="zh-CN" sz="2900" dirty="0"/>
              <a:t> </a:t>
            </a:r>
            <a:r>
              <a:rPr lang="en-US" altLang="zh-CN" sz="2900" dirty="0" smtClean="0"/>
              <a:t>       ——</a:t>
            </a:r>
            <a:r>
              <a:rPr lang="zh-CN" altLang="zh-CN" sz="2900" dirty="0"/>
              <a:t>先秦、秦汉</a:t>
            </a:r>
          </a:p>
        </p:txBody>
      </p:sp>
    </p:spTree>
    <p:extLst>
      <p:ext uri="{BB962C8B-B14F-4D97-AF65-F5344CB8AC3E}">
        <p14:creationId xmlns:p14="http://schemas.microsoft.com/office/powerpoint/2010/main" xmlns="" val="147490804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61911" y="1100339"/>
            <a:ext cx="8635999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五、两汉时期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中央集权的巩固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汉初郡国并行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汉武帝颁布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解决了王国问题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并设置刺史加强了对地方的监察。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君主专制的强化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汉承秦制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形成了中外朝制度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君主专制得以强化。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选官制度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汉武帝实行察举制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举孝廉成为士大夫做官的主要途径。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牛耕普及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出现了耧车、代田法和二牛一人犁耕法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兴建了漕渠等水利工程。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丝绸远销欧洲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中国获得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东汉烧制出成熟的青瓷。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专供贸易的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推行重农抑商政策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西汉时开通海上和陆上丝绸之路。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6607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4353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无为而治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罢黜百家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独尊儒术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董仲舒提出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春秋大一统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罢黜百家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独尊儒术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天人合一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天人感应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君权神授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提出为人处世的道德标准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三纲五常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外儒内法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兼采各家思想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儒学独尊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天人感应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带有神学倾向。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适应了中央集权的需要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巩固了国家统一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儒家思想逐渐成为中国传统文化的主流思想。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蔡伦改进了造纸术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出现了《九章算术》《黄帝内经》《伤寒杂病论》《氾胜之书》等重要论著。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汉赋集中代表了当时文学的最高成就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司马相如等人是比较著名的作家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300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小篆和隶书均始于秦代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发展于汉代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楷书也称正书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形成于汉末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字体方正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规矩严整。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95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椭圆 8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椭圆 11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王室能够推行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礼乐征伐自天子出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到春秋时期则成为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礼乐征伐自诸侯出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。这一变化表明春秋时期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皇权与相权的斗争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日趋激烈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王权的影响已经不复存在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君臣契约关系的解体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王权衰微与大国争霸并存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207402" y="176315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83223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可知西周时期周王室势力强大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各诸侯国都听命于周天子的命令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到了东周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周王室衰微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各诸侯国势力强大起来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大诸侯国之间的争霸战争不断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华夷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指的是华夏与蛮夷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与材料意思不符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王权衰微并非王权已经不复存在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契约关系在法律上具有约束力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而天子与诸侯关系属于森严的等级、隶属关系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186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5" name="椭圆 1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官营手工业作坊产品上都刻有工种及制作工匠的名字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以此来记录产品的生产情况。但考古资料显示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河北武安县发掘的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座战国晚期窑址中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出土了许多单独刻有生产者姓名印记的陶器、陶片。这说明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官营手工业注重保证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工商食官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制度已被打破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国家规范了民营手工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工商业经营范围得到扩大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18970" y="2572177"/>
            <a:ext cx="44275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80016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材料强调的是私营手工业的出现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而不是官营手工业的特点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单独刻有生产者姓名印记的陶器、陶片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表明这些陶器、陶片属于个人独立生产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这说明具有独立经营性的小手工业者在当时出现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工商食官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制度已被打破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从材料无法得出这是国家规范的结果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材料没有说明工商业产品种类的多少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无法说明经营范围的扩大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197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5" name="椭圆 1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35115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《盐铁论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水旱》中说道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天下之大业也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民之大用也。器用便利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则用力少而得作多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农夫乐事劝功。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材料说明汉代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农民具有少劳作也必须多收获的意识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精耕细作的传统农业生产技术的进步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灌钢技术加速了铁农具的推广普及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铁农具开始在全国范围得以推广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44754" y="2164029"/>
            <a:ext cx="442750" cy="463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420030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农民具有少劳作也必须多收获的意识与材料信息不符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器用便利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则用力少而得作多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农夫乐事劝功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可知铁器的使用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推动农业劳动生产效率提高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这反映的是精耕细作的传统农业生产技术的进步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灌钢技术出现在南北朝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与材料时间不符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材料没有反映铁农具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在全国范围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的推广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45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929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从汉初崇尚黄老之学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到汉武帝罢黜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黄老刑名百家之言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。这一变化反映了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春秋以来思想自由局面的结束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统治集团内部权力与利益的冲突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董仲舒对儒家思想的发展创新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恢复国力到加强中央集权的政治转变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123728" y="1772816"/>
            <a:ext cx="442750" cy="463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84691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社会经济破坏严重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为了恢复生产和安定人心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统治者吸取了道家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无为而治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的思想。汉武帝时期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西汉的经济实力恢复和增强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国力日盛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为了加强中央集权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适应国家统一的发展形势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积极有为的政治思想成为时代的需要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所以汉武帝采纳董仲舒的建议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罢黜百家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独尊儒术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497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5220"/>
            <a:ext cx="8128000" cy="5298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年开始考古发掘至今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地处江西南昌的海昏侯墓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已经出土了一万多件文物。大致可以分为以下几类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一是金丝玉剑、马蹄金、金饼、麒麟金等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多吨五铢钱、青铜器、漆木器等。其中漆木器纹饰精美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数量繁多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三是编钟、编磬、排箫、笙和乐俑等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四是孔子屏风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描绘有孔子画像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、成堆的简牍等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五是雁鱼灯、虫草、铜火锅和酿酒所用的蒸馏器等。参与此次考古发掘的专家组如此评价这座大墓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如此完整的西汉列侯等级墓葬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在中国考古学史上属首次发现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对于研究西汉列侯丧葬制度价值巨大。从目前来看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海昏侯墓已经基本达到了申请世界文化遗产所要求的标准。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摘编自新浪财经《海昏侯墓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石破天惊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昏侯刘贺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刘彻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。刘贺继承父位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被立为昌邑王。曾经当过二十七天的皇帝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宣帝时降封为海昏侯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移居豫章郡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98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从出土文物入手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解读西汉时期海昏侯国的政治、经济、文化和社会生活等方面的信息。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观点明确、史论结合、史实准确、论述合理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384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318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海昏侯墓的发现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为研究汉代海昏侯国的政治、经济、文化和社会生活等方面提供了第一手资料。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高等级墓葬规格和金丝玉剑、马蹄金、金饼、麒麟金等体现了海昏侯尊贵的政治地位。这说明汉武帝颁布的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虽然削弱了王国势力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但仍保留了王侯的尊贵等级地位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政治上王侯们仍然享有诸多特权。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多吨五铢钱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说明了西汉货币经济和商品经济有了一定的发展。经过汉初几代的休养生息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西汉经济得到恢复和发展。虽然实施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但货币经济和商品经济还是得到了发展。青铜器、漆木器等证明了官营手工业产品精美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技术高超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质量上乘。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738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pic>
        <p:nvPicPr>
          <p:cNvPr id="3" name="Z01.eps" descr="id:214748662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27584" y="1052736"/>
            <a:ext cx="7344816" cy="557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950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从编钟、编磬、排箫、笙和乐俑中可以看到西汉音乐的文化传承、乐器铸造技艺和礼乐制度。孔子屏风、成堆的简牍等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反映了汉代儒学受到尊崇。汉武帝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罢黜百家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独尊儒术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奠定了儒学的正统地位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尊儒学经蔚然成风。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雁鱼灯、虫草、铜火锅和酿酒所用的蒸馏器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既体现了经济的发展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也反映了王侯贵族生活的丰富多彩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豪华奢靡。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首先表明观点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海昏侯墓的发现为研究西汉的政治、经济、文化和社会生活等提供了大量的实物佐证。其次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根据题干要求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从出土文物入手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海昏侯国的政治、经济、文化和社会生活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进行逐一分析。如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墓葬规格和金丝玉剑、马蹄金、金饼、麒麟金等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体现了海昏侯尊贵的政治地位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表明汉武帝政治上颁布了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推恩令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虽然削弱了王国势力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但王侯仍保留了其尊贵等级地位并享有诸多特权。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851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8627603"/>
              </p:ext>
            </p:extLst>
          </p:nvPr>
        </p:nvGraphicFramePr>
        <p:xfrm>
          <a:off x="508000" y="1378319"/>
          <a:ext cx="8128000" cy="4920610"/>
        </p:xfrm>
        <a:graphic>
          <a:graphicData uri="http://schemas.openxmlformats.org/presentationml/2006/ole">
            <p:oleObj spid="_x0000_s54274" name="文档" r:id="rId4" imgW="3946425" imgH="23899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39618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857494"/>
            <a:ext cx="8312472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一、远古时代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实行禅让制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刀耕火种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最早培植粟和水稻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学会了养蚕缫丝技术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彩陶画《鹳鱼石斧图》。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二、夏、商、西周时期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王位世袭制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夏朝建立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王位世袭制取代禅让制。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分封制与宗法制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4216690"/>
              </p:ext>
            </p:extLst>
          </p:nvPr>
        </p:nvGraphicFramePr>
        <p:xfrm>
          <a:off x="508000" y="3685859"/>
          <a:ext cx="8128000" cy="3504171"/>
        </p:xfrm>
        <a:graphic>
          <a:graphicData uri="http://schemas.openxmlformats.org/presentationml/2006/ole">
            <p:oleObj spid="_x0000_s55298" name="文档" r:id="rId4" imgW="3998962" imgH="17236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以石器为主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出现少量青铜农具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井田制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土地国有制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是主要的土地制度。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工商食官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商周青铜铸造水平高超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商代出现原始瓷器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西周生产斜纹提花织物。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商人由官府统一管理。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商朝甲骨文是比较成熟的文字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殷周时期出现了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周朝制定了礼乐制度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即周礼。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学在官府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即官府垄断教育。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18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三、春秋战国时期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政治变革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争霸与兼并战争不断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分封制、宗法制走向崩溃。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土地私有制形成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小农经济成为我国古代最基本的经济形态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重农政策开始出现。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官营手工业、民营手工业和家庭手工业并存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冶铁、丝织业发展较快。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官营局面被打破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抑商政策开始出现。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2563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11901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文化繁荣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百家争鸣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4518579"/>
              </p:ext>
            </p:extLst>
          </p:nvPr>
        </p:nvGraphicFramePr>
        <p:xfrm>
          <a:off x="511175" y="2338337"/>
          <a:ext cx="8121650" cy="4691063"/>
        </p:xfrm>
        <a:graphic>
          <a:graphicData uri="http://schemas.openxmlformats.org/presentationml/2006/ole">
            <p:oleObj spid="_x0000_s56322" name="文档" r:id="rId4" imgW="3957806" imgH="22803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69042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奠定了中国思想文化的基础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形成了中国思想文化兼容并包和宽容开放的特点。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春秋战国时期出现了算筹记数法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战国时期出现了司南和《石氏星表》等科技成果和著作。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《诗经》以四言为主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多重章叠句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语言质朴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体现了现实主义风格。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战国时期的屈原以南方民歌为基础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创作了一种新的诗歌体裁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0659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887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四、秦朝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中央集权制度的建立。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92857570"/>
              </p:ext>
            </p:extLst>
          </p:nvPr>
        </p:nvGraphicFramePr>
        <p:xfrm>
          <a:off x="508000" y="2202969"/>
          <a:ext cx="8128000" cy="2429246"/>
        </p:xfrm>
        <a:graphic>
          <a:graphicData uri="http://schemas.openxmlformats.org/presentationml/2006/ole">
            <p:oleObj spid="_x0000_s57346" name="文档" r:id="rId4" imgW="3946425" imgH="1179678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198411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统一货币、度量衡等措施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有利于加强各地经济交流。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推行焚书坑儒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使儒学受到沉重打击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禁锢了思想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摧残了文化。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5617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C6EED8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604</TotalTime>
  <Words>2061</Words>
  <Application>Microsoft Office PowerPoint</Application>
  <PresentationFormat>全屏显示(4:3)</PresentationFormat>
  <Paragraphs>155</Paragraphs>
  <Slides>20</Slides>
  <Notes>11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主管人员</vt:lpstr>
      <vt:lpstr>文档</vt:lpstr>
      <vt:lpstr>专题一　中国古代文明的奠基和初步发展         ——先秦、秦汉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User</cp:lastModifiedBy>
  <cp:revision>1</cp:revision>
  <dcterms:created xsi:type="dcterms:W3CDTF">2014-12-26T02:01:49Z</dcterms:created>
  <dcterms:modified xsi:type="dcterms:W3CDTF">2019-03-20T07:39:12Z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