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customXml/itemProps24.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customXml/itemProps31.xml" ContentType="application/vnd.openxmlformats-officedocument.customXmlPropertie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customXml/itemProps20.xml" ContentType="application/vnd.openxmlformats-officedocument.customXmlProperties+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customXml/itemProps6.xml" ContentType="application/vnd.openxmlformats-officedocument.customXmlProperties+xml"/>
  <Override PartName="/customXml/itemProps29.xml" ContentType="application/vnd.openxmlformats-officedocument.customXmlProperties+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18.xml" ContentType="application/vnd.openxmlformats-officedocument.customXmlProperties+xml"/>
  <Override PartName="/customXml/itemProps27.xml" ContentType="application/vnd.openxmlformats-officedocument.customXml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customXml/itemProps16.xml" ContentType="application/vnd.openxmlformats-officedocument.customXmlProperties+xml"/>
  <Override PartName="/customXml/itemProps25.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customXml/itemProps14.xml" ContentType="application/vnd.openxmlformats-officedocument.customXmlProperties+xml"/>
  <Override PartName="/customXml/itemProps23.xml" ContentType="application/vnd.openxmlformats-officedocument.customXmlProperties+xml"/>
  <Override PartName="/customXml/itemProps3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customXml/itemProps12.xml" ContentType="application/vnd.openxmlformats-officedocument.customXmlProperties+xml"/>
  <Override PartName="/customXml/itemProps21.xml" ContentType="application/vnd.openxmlformats-officedocument.customXmlProperties+xml"/>
  <Override PartName="/customXml/itemProps3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customXml/itemProps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customXml/itemProps7.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19.xml" ContentType="application/vnd.openxmlformats-officedocument.customXmlProperties+xml"/>
  <Override PartName="/customXml/itemProps28.xml" ContentType="application/vnd.openxmlformats-officedocument.customXmlProperties+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customXml/itemProps26.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33"/>
  </p:sldMasterIdLst>
  <p:notesMasterIdLst>
    <p:notesMasterId r:id="rId68"/>
  </p:notesMasterIdLst>
  <p:sldIdLst>
    <p:sldId id="297" r:id="rId34"/>
    <p:sldId id="298" r:id="rId35"/>
    <p:sldId id="261" r:id="rId36"/>
    <p:sldId id="262" r:id="rId37"/>
    <p:sldId id="263" r:id="rId38"/>
    <p:sldId id="265" r:id="rId39"/>
    <p:sldId id="266" r:id="rId40"/>
    <p:sldId id="267" r:id="rId41"/>
    <p:sldId id="269" r:id="rId42"/>
    <p:sldId id="270" r:id="rId43"/>
    <p:sldId id="271" r:id="rId44"/>
    <p:sldId id="272" r:id="rId45"/>
    <p:sldId id="273" r:id="rId46"/>
    <p:sldId id="274" r:id="rId47"/>
    <p:sldId id="275" r:id="rId48"/>
    <p:sldId id="276" r:id="rId49"/>
    <p:sldId id="277" r:id="rId50"/>
    <p:sldId id="278" r:id="rId51"/>
    <p:sldId id="279" r:id="rId52"/>
    <p:sldId id="280" r:id="rId53"/>
    <p:sldId id="281" r:id="rId54"/>
    <p:sldId id="282" r:id="rId55"/>
    <p:sldId id="283" r:id="rId56"/>
    <p:sldId id="284" r:id="rId57"/>
    <p:sldId id="285" r:id="rId58"/>
    <p:sldId id="286" r:id="rId59"/>
    <p:sldId id="287" r:id="rId60"/>
    <p:sldId id="288" r:id="rId61"/>
    <p:sldId id="289" r:id="rId62"/>
    <p:sldId id="290" r:id="rId63"/>
    <p:sldId id="291" r:id="rId64"/>
    <p:sldId id="292" r:id="rId65"/>
    <p:sldId id="293" r:id="rId66"/>
    <p:sldId id="295" r:id="rId67"/>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697" autoAdjust="0"/>
  </p:normalViewPr>
  <p:slideViewPr>
    <p:cSldViewPr>
      <p:cViewPr>
        <p:scale>
          <a:sx n="80" d="100"/>
          <a:sy n="80" d="100"/>
        </p:scale>
        <p:origin x="-1272" y="-20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slide" Target="slides/slide6.xml"/><Relationship Id="rId21" Type="http://schemas.openxmlformats.org/officeDocument/2006/relationships/customXml" Target="../customXml/item21.xml"/><Relationship Id="rId34" Type="http://schemas.openxmlformats.org/officeDocument/2006/relationships/slide" Target="slides/slide1.xml"/><Relationship Id="rId42" Type="http://schemas.openxmlformats.org/officeDocument/2006/relationships/slide" Target="slides/slide9.xml"/><Relationship Id="rId47" Type="http://schemas.openxmlformats.org/officeDocument/2006/relationships/slide" Target="slides/slide14.xml"/><Relationship Id="rId50" Type="http://schemas.openxmlformats.org/officeDocument/2006/relationships/slide" Target="slides/slide17.xml"/><Relationship Id="rId55" Type="http://schemas.openxmlformats.org/officeDocument/2006/relationships/slide" Target="slides/slide22.xml"/><Relationship Id="rId63" Type="http://schemas.openxmlformats.org/officeDocument/2006/relationships/slide" Target="slides/slide30.xml"/><Relationship Id="rId68" Type="http://schemas.openxmlformats.org/officeDocument/2006/relationships/notesMaster" Target="notesMasters/notesMaster1.xml"/><Relationship Id="rId7" Type="http://schemas.openxmlformats.org/officeDocument/2006/relationships/customXml" Target="../customXml/item7.xml"/><Relationship Id="rId71"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slide" Target="slides/slide4.xml"/><Relationship Id="rId40" Type="http://schemas.openxmlformats.org/officeDocument/2006/relationships/slide" Target="slides/slide7.xml"/><Relationship Id="rId45" Type="http://schemas.openxmlformats.org/officeDocument/2006/relationships/slide" Target="slides/slide12.xml"/><Relationship Id="rId53" Type="http://schemas.openxmlformats.org/officeDocument/2006/relationships/slide" Target="slides/slide20.xml"/><Relationship Id="rId58" Type="http://schemas.openxmlformats.org/officeDocument/2006/relationships/slide" Target="slides/slide25.xml"/><Relationship Id="rId66" Type="http://schemas.openxmlformats.org/officeDocument/2006/relationships/slide" Target="slides/slide33.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slide" Target="slides/slide3.xml"/><Relationship Id="rId49" Type="http://schemas.openxmlformats.org/officeDocument/2006/relationships/slide" Target="slides/slide16.xml"/><Relationship Id="rId57" Type="http://schemas.openxmlformats.org/officeDocument/2006/relationships/slide" Target="slides/slide24.xml"/><Relationship Id="rId61" Type="http://schemas.openxmlformats.org/officeDocument/2006/relationships/slide" Target="slides/slide28.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customXml" Target="../customXml/item31.xml"/><Relationship Id="rId44" Type="http://schemas.openxmlformats.org/officeDocument/2006/relationships/slide" Target="slides/slide11.xml"/><Relationship Id="rId52" Type="http://schemas.openxmlformats.org/officeDocument/2006/relationships/slide" Target="slides/slide19.xml"/><Relationship Id="rId60" Type="http://schemas.openxmlformats.org/officeDocument/2006/relationships/slide" Target="slides/slide27.xml"/><Relationship Id="rId65" Type="http://schemas.openxmlformats.org/officeDocument/2006/relationships/slide" Target="slides/slide32.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slide" Target="slides/slide2.xml"/><Relationship Id="rId43" Type="http://schemas.openxmlformats.org/officeDocument/2006/relationships/slide" Target="slides/slide10.xml"/><Relationship Id="rId48" Type="http://schemas.openxmlformats.org/officeDocument/2006/relationships/slide" Target="slides/slide15.xml"/><Relationship Id="rId56" Type="http://schemas.openxmlformats.org/officeDocument/2006/relationships/slide" Target="slides/slide23.xml"/><Relationship Id="rId64" Type="http://schemas.openxmlformats.org/officeDocument/2006/relationships/slide" Target="slides/slide31.xml"/><Relationship Id="rId69" Type="http://schemas.openxmlformats.org/officeDocument/2006/relationships/presProps" Target="presProps.xml"/><Relationship Id="rId8" Type="http://schemas.openxmlformats.org/officeDocument/2006/relationships/customXml" Target="../customXml/item8.xml"/><Relationship Id="rId51" Type="http://schemas.openxmlformats.org/officeDocument/2006/relationships/slide" Target="slides/slide18.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slideMaster" Target="slideMasters/slideMaster1.xml"/><Relationship Id="rId38" Type="http://schemas.openxmlformats.org/officeDocument/2006/relationships/slide" Target="slides/slide5.xml"/><Relationship Id="rId46" Type="http://schemas.openxmlformats.org/officeDocument/2006/relationships/slide" Target="slides/slide13.xml"/><Relationship Id="rId59" Type="http://schemas.openxmlformats.org/officeDocument/2006/relationships/slide" Target="slides/slide26.xml"/><Relationship Id="rId67" Type="http://schemas.openxmlformats.org/officeDocument/2006/relationships/slide" Target="slides/slide34.xml"/><Relationship Id="rId20" Type="http://schemas.openxmlformats.org/officeDocument/2006/relationships/customXml" Target="../customXml/item20.xml"/><Relationship Id="rId41" Type="http://schemas.openxmlformats.org/officeDocument/2006/relationships/slide" Target="slides/slide8.xml"/><Relationship Id="rId54" Type="http://schemas.openxmlformats.org/officeDocument/2006/relationships/slide" Target="slides/slide21.xml"/><Relationship Id="rId62" Type="http://schemas.openxmlformats.org/officeDocument/2006/relationships/slide" Target="slides/slide29.xml"/><Relationship Id="rId7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25663"/>
            <a:ext cx="7772400" cy="146526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76675"/>
            <a:ext cx="6400800" cy="17478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03AFB8D-394C-49CB-ACA1-E055EAEE52BE}"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5E9C02-6D38-4A7A-A014-510A1BA8640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03AFB8D-394C-49CB-ACA1-E055EAEE52BE}"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5E9C02-6D38-4A7A-A014-510A1BA8640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356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356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03AFB8D-394C-49CB-ACA1-E055EAEE52BE}"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5E9C02-6D38-4A7A-A014-510A1BA8640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03AFB8D-394C-49CB-ACA1-E055EAEE52BE}"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5E9C02-6D38-4A7A-A014-510A1BA8640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395788"/>
            <a:ext cx="7772400" cy="135890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898775"/>
            <a:ext cx="7772400" cy="149701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03AFB8D-394C-49CB-ACA1-E055EAEE52BE}"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5E9C02-6D38-4A7A-A014-510A1BA8640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03AFB8D-394C-49CB-ACA1-E055EAEE52BE}"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5E9C02-6D38-4A7A-A014-510A1BA8640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1938"/>
            <a:ext cx="4040188"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0113"/>
            <a:ext cx="4040188"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1938"/>
            <a:ext cx="4041775"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0113"/>
            <a:ext cx="4041775"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03AFB8D-394C-49CB-ACA1-E055EAEE52BE}" type="datetimeFigureOut">
              <a:rPr lang="zh-CN" altLang="en-US" smtClean="0"/>
              <a:pPr/>
              <a:t>2019-7-12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5E9C02-6D38-4A7A-A014-510A1BA8640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03AFB8D-394C-49CB-ACA1-E055EAEE52BE}" type="datetimeFigureOut">
              <a:rPr lang="zh-CN" altLang="en-US" smtClean="0"/>
              <a:pPr/>
              <a:t>2019-7-12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5E9C02-6D38-4A7A-A014-510A1BA8640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3AFB8D-394C-49CB-ACA1-E055EAEE52BE}" type="datetimeFigureOut">
              <a:rPr lang="zh-CN" altLang="en-US" smtClean="0"/>
              <a:pPr/>
              <a:t>2019-7-12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5E9C02-6D38-4A7A-A014-510A1BA8640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588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372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1925"/>
            <a:ext cx="3008313" cy="4678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03AFB8D-394C-49CB-ACA1-E055EAEE52BE}"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5E9C02-6D38-4A7A-A014-510A1BA8640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787900"/>
            <a:ext cx="5486400" cy="5651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1188"/>
            <a:ext cx="5486400" cy="41036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53050"/>
            <a:ext cx="5486400" cy="8032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03AFB8D-394C-49CB-ACA1-E055EAEE52BE}"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5E9C02-6D38-4A7A-A014-510A1BA8640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3982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95438"/>
            <a:ext cx="8229600" cy="45148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40475"/>
            <a:ext cx="2133600" cy="363538"/>
          </a:xfrm>
          <a:prstGeom prst="rect">
            <a:avLst/>
          </a:prstGeom>
        </p:spPr>
        <p:txBody>
          <a:bodyPr vert="horz" lIns="91440" tIns="45720" rIns="91440" bIns="45720" rtlCol="0" anchor="ctr"/>
          <a:lstStyle>
            <a:lvl1pPr algn="l">
              <a:defRPr sz="1200">
                <a:solidFill>
                  <a:schemeClr val="tx1">
                    <a:tint val="75000"/>
                  </a:schemeClr>
                </a:solidFill>
              </a:defRPr>
            </a:lvl1pPr>
          </a:lstStyle>
          <a:p>
            <a:fld id="{A03AFB8D-394C-49CB-ACA1-E055EAEE52BE}" type="datetimeFigureOut">
              <a:rPr lang="zh-CN" altLang="en-US" smtClean="0"/>
              <a:pPr/>
              <a:t>2019-7-12</a:t>
            </a:fld>
            <a:endParaRPr lang="zh-CN" altLang="en-US"/>
          </a:p>
        </p:txBody>
      </p:sp>
      <p:sp>
        <p:nvSpPr>
          <p:cNvPr id="5" name="页脚占位符 4"/>
          <p:cNvSpPr>
            <a:spLocks noGrp="1"/>
          </p:cNvSpPr>
          <p:nvPr>
            <p:ph type="ftr" sz="quarter" idx="3"/>
          </p:nvPr>
        </p:nvSpPr>
        <p:spPr>
          <a:xfrm>
            <a:off x="3124200" y="6340475"/>
            <a:ext cx="2895600" cy="3635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40475"/>
            <a:ext cx="2133600" cy="363538"/>
          </a:xfrm>
          <a:prstGeom prst="rect">
            <a:avLst/>
          </a:prstGeom>
        </p:spPr>
        <p:txBody>
          <a:bodyPr vert="horz" lIns="91440" tIns="45720" rIns="91440" bIns="45720" rtlCol="0" anchor="ctr"/>
          <a:lstStyle>
            <a:lvl1pPr algn="r">
              <a:defRPr sz="1200">
                <a:solidFill>
                  <a:schemeClr val="tx1">
                    <a:tint val="75000"/>
                  </a:schemeClr>
                </a:solidFill>
              </a:defRPr>
            </a:lvl1pPr>
          </a:lstStyle>
          <a:p>
            <a:fld id="{CE5E9C02-6D38-4A7A-A014-510A1BA8640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customXml" Target="../../customXml/item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customXml" Target="../../customXml/item2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customXml" Target="../../customXml/item3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ustomXml" Target="../../customXml/item1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customXml" Target="../../customXml/item26.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customXml" Target="../../customXml/item4.xml"/><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customXml" Target="../../customXml/item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customXml" Target="../../customXml/item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customXml" Target="../../customXml/item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customXml" Target="../../customXml/item2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customXml" Target="../../customXml/item1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customXml" Target="../../customXml/item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customXml" Target="../../customXml/item28.xml"/><Relationship Id="rId4" Type="http://schemas.openxmlformats.org/officeDocument/2006/relationships/image" Target="../media/image6.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customXml" Target="../../customXml/item23.xml"/><Relationship Id="rId5" Type="http://schemas.openxmlformats.org/officeDocument/2006/relationships/image" Target="../media/image8.jpeg"/><Relationship Id="rId4" Type="http://schemas.openxmlformats.org/officeDocument/2006/relationships/image" Target="../media/image7.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customXml" Target="../../customXml/item1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customXml" Target="../../customXml/item1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customXml" Target="../../customXml/item3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ustomXml" Target="../../customXml/item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0.jpeg"/><Relationship Id="rId4"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customXml" Target="../../customXml/item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customXml" Target="../../customXml/item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customXml" Target="../../customXml/item2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customXml" Target="../../customXml/item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customXml" Target="../../customXml/item3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customXml" Target="../../customXml/item1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customXml" Target="../../customXml/item29.xml"/><Relationship Id="rId4" Type="http://schemas.openxmlformats.org/officeDocument/2006/relationships/image" Target="../media/image11.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customXml" Target="../../customXml/item2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customXml" Target="../../customXml/item2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customXml" Target="../../customXml/item1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customXml" Target="../../customXml/item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customXml" Target="../../customXml/item2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customXml" Target="../../customXml/item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customXml" Target="../../customXml/item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5401859"/>
            <a:ext cx="9144000" cy="1114754"/>
          </a:xfrm>
          <a:prstGeom prst="rect">
            <a:avLst/>
          </a:prstGeom>
        </p:spPr>
        <p:txBody>
          <a:bodyPr/>
          <a:lstStyle/>
          <a:p>
            <a:pPr algn="ctr" eaLnBrk="0" latinLnBrk="1" hangingPunct="0">
              <a:lnSpc>
                <a:spcPct val="150000"/>
              </a:lnSpc>
            </a:pPr>
            <a:r>
              <a:rPr lang="zh-CN" altLang="en-US" sz="2400" kern="0" dirty="0" smtClean="0">
                <a:solidFill>
                  <a:schemeClr val="bg1"/>
                </a:solidFill>
                <a:latin typeface="黑体" panose="02010609060101010101" pitchFamily="49" charset="-122"/>
                <a:ea typeface="黑体" panose="02010609060101010101" pitchFamily="49" charset="-122"/>
                <a:cs typeface="+mj-cs"/>
              </a:rPr>
              <a:t>第九单元　近代中国民主革命的新方向</a:t>
            </a:r>
          </a:p>
        </p:txBody>
      </p:sp>
      <p:sp>
        <p:nvSpPr>
          <p:cNvPr id="3075" name="Rectangle 2"/>
          <p:cNvSpPr>
            <a:spLocks noGrp="1" noChangeArrowheads="1"/>
          </p:cNvSpPr>
          <p:nvPr>
            <p:ph type="ctrTitle" idx="4294967295"/>
          </p:nvPr>
        </p:nvSpPr>
        <p:spPr bwMode="auto">
          <a:xfrm>
            <a:off x="0" y="4246563"/>
            <a:ext cx="9144000" cy="684212"/>
          </a:xfrm>
          <a:prstGeom prst="rect">
            <a:avLst/>
          </a:prstGeom>
          <a:noFill/>
          <a:ln>
            <a:miter lim="800000"/>
          </a:ln>
        </p:spPr>
        <p:txBody>
          <a:bodyPr>
            <a:normAutofit fontScale="90000"/>
          </a:bodyPr>
          <a:lstStyle/>
          <a:p>
            <a:r>
              <a:rPr lang="zh-CN" altLang="en-US" sz="4000" b="1" dirty="0" smtClean="0">
                <a:solidFill>
                  <a:srgbClr val="FFFF00"/>
                </a:solidFill>
                <a:ea typeface="黑体" panose="02010609060101010101" pitchFamily="49" charset="-122"/>
              </a:rPr>
              <a:t>高考历史（课标专用）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16013"/>
            <a:ext cx="8127000" cy="55248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右倾是政治思想上认识落后于实际,不能随变化了的客观情况变化、前</a:t>
            </a:r>
            <a:r>
              <a:rPr dirty="0"/>
              <a:t/>
            </a:r>
            <a:br>
              <a:rPr dirty="0"/>
            </a:br>
            <a:r>
              <a:rPr lang="zh-CN" altLang="en-US" sz="2012" kern="0" dirty="0" smtClean="0">
                <a:solidFill>
                  <a:srgbClr val="000000"/>
                </a:solidFill>
                <a:latin typeface="Times New Roman" pitchFamily="65" charset="-122"/>
                <a:ea typeface="宋体" pitchFamily="65" charset="-122"/>
              </a:rPr>
              <a:t>进,甚至违背客观发展规律的倾向。右倾思想如果形成系统完整的路</a:t>
            </a:r>
            <a:r>
              <a:rPr dirty="0"/>
              <a:t/>
            </a:r>
            <a:br>
              <a:rPr dirty="0"/>
            </a:br>
            <a:r>
              <a:rPr lang="zh-CN" altLang="en-US" sz="2012" kern="0" dirty="0" smtClean="0">
                <a:solidFill>
                  <a:srgbClr val="000000"/>
                </a:solidFill>
                <a:latin typeface="Times New Roman" pitchFamily="65" charset="-122"/>
                <a:ea typeface="宋体" pitchFamily="65" charset="-122"/>
              </a:rPr>
              <a:t>线,并在实践中贯彻便成为右倾机会主义。右倾机会主义在政治斗争中</a:t>
            </a:r>
            <a:r>
              <a:rPr dirty="0"/>
              <a:t/>
            </a:r>
            <a:br>
              <a:rPr dirty="0"/>
            </a:br>
            <a:r>
              <a:rPr lang="zh-CN" altLang="en-US" sz="2012" kern="0" dirty="0" smtClean="0">
                <a:solidFill>
                  <a:srgbClr val="000000"/>
                </a:solidFill>
                <a:latin typeface="Times New Roman" pitchFamily="65" charset="-122"/>
                <a:ea typeface="宋体" pitchFamily="65" charset="-122"/>
              </a:rPr>
              <a:t>往往放弃原则,牺牲无产阶级根本利益而求得妥协,又叫右倾投降主义。</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2.城市中心论</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所谓城市中心论,主要是指革命发展道路以城市为革命中心、以工人阶</a:t>
            </a:r>
            <a:r>
              <a:rPr dirty="0"/>
              <a:t/>
            </a:r>
            <a:br>
              <a:rPr dirty="0"/>
            </a:br>
            <a:r>
              <a:rPr lang="zh-CN" altLang="en-US" sz="2012" kern="0" dirty="0" smtClean="0">
                <a:solidFill>
                  <a:srgbClr val="000000"/>
                </a:solidFill>
                <a:latin typeface="Times New Roman" pitchFamily="65" charset="-122"/>
                <a:ea typeface="宋体" pitchFamily="65" charset="-122"/>
              </a:rPr>
              <a:t>级为革命斗争的主要力量,在和平时期在城市进行合法斗争,到革命时</a:t>
            </a:r>
            <a:r>
              <a:rPr dirty="0"/>
              <a:t/>
            </a:r>
            <a:br>
              <a:rPr dirty="0"/>
            </a:br>
            <a:r>
              <a:rPr lang="zh-CN" altLang="en-US" sz="2012" kern="0" dirty="0" smtClean="0">
                <a:solidFill>
                  <a:srgbClr val="000000"/>
                </a:solidFill>
                <a:latin typeface="Times New Roman" pitchFamily="65" charset="-122"/>
                <a:ea typeface="宋体" pitchFamily="65" charset="-122"/>
              </a:rPr>
              <a:t>机成熟时,在城市中举行工人起义,先占领城市,后进攻乡村,即瞿秋白所</a:t>
            </a:r>
            <a:r>
              <a:rPr dirty="0"/>
              <a:t/>
            </a:r>
            <a:br>
              <a:rPr dirty="0"/>
            </a:br>
            <a:r>
              <a:rPr lang="zh-CN" altLang="en-US" sz="2012" kern="0" dirty="0" smtClean="0">
                <a:solidFill>
                  <a:srgbClr val="000000"/>
                </a:solidFill>
                <a:latin typeface="Times New Roman" pitchFamily="65" charset="-122"/>
                <a:ea typeface="宋体" pitchFamily="65" charset="-122"/>
              </a:rPr>
              <a:t>说的“夺取首都,一击而中”的形式。这是一条欧洲资本主义国家无产</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阶级革命所经历的、被俄国十月革命证实是正确的道路。但是</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这条道</a:t>
            </a:r>
            <a:r>
              <a:rPr lang="zh-CN" altLang="en-US" sz="2010" dirty="0" smtClean="0"/>
              <a:t/>
            </a:r>
            <a:br>
              <a:rPr lang="zh-CN" altLang="en-US" sz="2010" dirty="0" smtClean="0"/>
            </a:br>
            <a:r>
              <a:rPr lang="zh-CN" altLang="en-US" sz="2010" kern="0" dirty="0" smtClean="0">
                <a:solidFill>
                  <a:srgbClr val="000000"/>
                </a:solidFill>
                <a:latin typeface="Times New Roman" pitchFamily="65" charset="-122"/>
                <a:ea typeface="宋体" pitchFamily="65" charset="-122"/>
              </a:rPr>
              <a:t>路是不适合半殖民地半封建的中国国情的。</a:t>
            </a:r>
            <a:endParaRPr lang="zh-CN" altLang="en-US" sz="2010" dirty="0" smtClean="0"/>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803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三、中华民族的抗日战争</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(一)日军局部侵华与抗日民主运动的兴起</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1.日军局部侵华</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(1)表现</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a.九一八事变:1931年9月18日,日军制造九一八事变,攻占沈阳。不到半</a:t>
            </a:r>
            <a:r>
              <a:rPr dirty="0"/>
              <a:t/>
            </a:r>
            <a:br>
              <a:rPr dirty="0"/>
            </a:br>
            <a:r>
              <a:rPr lang="zh-CN" altLang="en-US" sz="2012" kern="0" dirty="0" smtClean="0">
                <a:solidFill>
                  <a:srgbClr val="000000"/>
                </a:solidFill>
                <a:latin typeface="Times New Roman" pitchFamily="65" charset="-122"/>
                <a:ea typeface="宋体" pitchFamily="65" charset="-122"/>
              </a:rPr>
              <a:t>年,侵占整个东北。中国军民奋起反抗,中华民族的抗日战争就此开</a:t>
            </a:r>
            <a:r>
              <a:rPr dirty="0"/>
              <a:t/>
            </a:r>
            <a:br>
              <a:rPr dirty="0"/>
            </a:br>
            <a:r>
              <a:rPr lang="zh-CN" altLang="en-US" sz="2012" kern="0" dirty="0" smtClean="0">
                <a:solidFill>
                  <a:srgbClr val="000000"/>
                </a:solidFill>
                <a:latin typeface="Times New Roman" pitchFamily="65" charset="-122"/>
                <a:ea typeface="宋体" pitchFamily="65" charset="-122"/>
              </a:rPr>
              <a:t>始。</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b.一·二八事变:1932年1月28日,日军袭击上海,驻守淞沪的国民党第十九</a:t>
            </a:r>
            <a:r>
              <a:rPr dirty="0"/>
              <a:t/>
            </a:r>
            <a:br>
              <a:rPr dirty="0"/>
            </a:br>
            <a:r>
              <a:rPr lang="zh-CN" altLang="en-US" sz="2012" kern="0" dirty="0" smtClean="0">
                <a:solidFill>
                  <a:srgbClr val="000000"/>
                </a:solidFill>
                <a:latin typeface="Times New Roman" pitchFamily="65" charset="-122"/>
                <a:ea typeface="宋体" pitchFamily="65" charset="-122"/>
              </a:rPr>
              <a:t>路军奋起抵抗。</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c.1932年3月,日本帝国主义扶植清废帝溥仪于中国东北建立伪满洲国。</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d.华北事变:1935年,日本在华北制造一系列事变,总称“华北事变”。</a:t>
            </a:r>
            <a:r>
              <a:rPr dirty="0"/>
              <a:t/>
            </a:r>
            <a:br>
              <a:rPr dirty="0"/>
            </a:br>
            <a:r>
              <a:rPr lang="zh-CN" altLang="en-US" sz="2012" kern="0" dirty="0" smtClean="0">
                <a:solidFill>
                  <a:srgbClr val="000000"/>
                </a:solidFill>
                <a:latin typeface="Times New Roman" pitchFamily="65" charset="-122"/>
                <a:ea typeface="宋体" pitchFamily="65" charset="-122"/>
              </a:rPr>
              <a:t>大批日本关东军入关,威逼平津,日本阴谋策动华北自治。</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 (2)影响:</a:t>
            </a:r>
            <a:r>
              <a:rPr lang="zh-CN" altLang="en-US" sz="2012" u="sng" kern="0" dirty="0" smtClean="0">
                <a:solidFill>
                  <a:srgbClr val="000000"/>
                </a:solidFill>
                <a:latin typeface="Times New Roman" pitchFamily="65" charset="-122"/>
                <a:ea typeface="宋体" pitchFamily="65" charset="-122"/>
              </a:rPr>
              <a:t>中日民族矛盾上升为最主要矛盾,全国抗日救亡运动兴起和高</a:t>
            </a:r>
            <a:r>
              <a:rPr dirty="0"/>
              <a:t/>
            </a:r>
            <a:br>
              <a:rPr dirty="0"/>
            </a:br>
            <a:r>
              <a:rPr lang="zh-CN" altLang="en-US" sz="2012" u="sng" kern="0" dirty="0" smtClean="0">
                <a:solidFill>
                  <a:srgbClr val="000000"/>
                </a:solidFill>
                <a:latin typeface="Times New Roman" pitchFamily="65" charset="-122"/>
                <a:ea typeface="宋体" pitchFamily="65" charset="-122"/>
              </a:rPr>
              <a:t>涨,国共由对峙逐步走向合作抗日</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2.抗日民主运动的兴起</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(1)中国共产党</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a.九一八事变后发表抗日宣言,1935年,发表“停止内战,一致抗日”的</a:t>
            </a:r>
            <a:r>
              <a:rPr dirty="0"/>
              <a:t/>
            </a:r>
            <a:br>
              <a:rPr dirty="0"/>
            </a:br>
            <a:r>
              <a:rPr lang="zh-CN" altLang="en-US" sz="2012" kern="0" dirty="0" smtClean="0">
                <a:solidFill>
                  <a:srgbClr val="000000"/>
                </a:solidFill>
                <a:latin typeface="Times New Roman" pitchFamily="65" charset="-122"/>
                <a:ea typeface="宋体" pitchFamily="65" charset="-122"/>
              </a:rPr>
              <a:t>“八一宣言”。1935年12月召开瓦窑堡会议,确定了建立抗日民族统一</a:t>
            </a:r>
            <a:r>
              <a:rPr dirty="0"/>
              <a:t/>
            </a:r>
            <a:br>
              <a:rPr dirty="0"/>
            </a:br>
            <a:r>
              <a:rPr lang="zh-CN" altLang="en-US" sz="2012" kern="0" dirty="0" smtClean="0">
                <a:solidFill>
                  <a:srgbClr val="000000"/>
                </a:solidFill>
                <a:latin typeface="Times New Roman" pitchFamily="65" charset="-122"/>
                <a:ea typeface="宋体" pitchFamily="65" charset="-122"/>
              </a:rPr>
              <a:t>战线的方针。</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b.在东北:1936年初,东北各抗日部队开始改编为由中国共产党领导的东</a:t>
            </a:r>
            <a:r>
              <a:t/>
            </a:r>
            <a:br/>
            <a:r>
              <a:rPr lang="zh-CN" altLang="en-US" sz="2012" kern="0" dirty="0" smtClean="0">
                <a:solidFill>
                  <a:srgbClr val="000000"/>
                </a:solidFill>
                <a:latin typeface="Times New Roman" pitchFamily="65" charset="-122"/>
                <a:ea typeface="宋体" pitchFamily="65" charset="-122"/>
              </a:rPr>
              <a:t>北抗日联军,抗日联军成为东北抗日武装力量的核心。</a:t>
            </a:r>
            <a:endParaRPr lang="zh-CN" altLang="en-US"/>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(2)国民党爱国官兵</a:t>
            </a:r>
            <a:endParaRPr lang="zh-CN" altLang="en-US"/>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a.未撤走的东北军组织抗日义勇军,活跃于东北各地;一·二八事变爆发</a:t>
            </a:r>
            <a:r>
              <a:t/>
            </a:r>
            <a:br/>
            <a:r>
              <a:rPr lang="zh-CN" altLang="en-US" sz="2012" kern="0" dirty="0" smtClean="0">
                <a:solidFill>
                  <a:srgbClr val="000000"/>
                </a:solidFill>
                <a:latin typeface="Times New Roman" pitchFamily="65" charset="-122"/>
                <a:ea typeface="宋体" pitchFamily="65" charset="-122"/>
              </a:rPr>
              <a:t>后,国民党第十九路军保卫上海。</a:t>
            </a:r>
            <a:endParaRPr lang="zh-CN" altLang="en-US"/>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b.东北军安德馨率官兵保卫山海关;冯玉祥联合共产党员吉鸿昌组织察</a:t>
            </a:r>
            <a:r>
              <a:t/>
            </a:r>
            <a:br/>
            <a:r>
              <a:rPr lang="zh-CN" altLang="en-US" sz="2012" kern="0" dirty="0" smtClean="0">
                <a:solidFill>
                  <a:srgbClr val="000000"/>
                </a:solidFill>
                <a:latin typeface="Times New Roman" pitchFamily="65" charset="-122"/>
                <a:ea typeface="宋体" pitchFamily="65" charset="-122"/>
              </a:rPr>
              <a:t>哈尔民众抗日同盟军,收复多伦。</a:t>
            </a:r>
            <a:endParaRPr lang="zh-CN" altLang="en-US"/>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c.1936年,张学良、杨虎城发动西安事变,逼蒋抗日。西安事变的和平解</a:t>
            </a:r>
            <a:r>
              <a:t/>
            </a:r>
            <a:br/>
            <a:r>
              <a:rPr lang="zh-CN" altLang="en-US" sz="2012" kern="0" dirty="0" smtClean="0">
                <a:solidFill>
                  <a:srgbClr val="000000"/>
                </a:solidFill>
                <a:latin typeface="Times New Roman" pitchFamily="65" charset="-122"/>
                <a:ea typeface="宋体" pitchFamily="65" charset="-122"/>
              </a:rPr>
              <a:t>决揭开了国共两党由内战到和平、由分裂对峙到合作抗日的序幕。</a:t>
            </a:r>
            <a:endParaRPr lang="zh-CN" altLang="en-US"/>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(3)爱国学生</a:t>
            </a:r>
            <a:endParaRPr lang="zh-CN" altLang="en-US"/>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1935年12月9日,北平学生发起一二·九运动。</a:t>
            </a:r>
            <a:endParaRPr lang="zh-CN" altLang="en-US"/>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(二)全民族的抗战</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1937年7月7日卢沟桥事变成为</a:t>
            </a:r>
            <a:r>
              <a:rPr lang="zh-CN" altLang="en-US" sz="2012" u="sng" kern="0" dirty="0" smtClean="0">
                <a:solidFill>
                  <a:srgbClr val="000000"/>
                </a:solidFill>
                <a:latin typeface="Times New Roman" pitchFamily="65" charset="-122"/>
                <a:ea typeface="宋体" pitchFamily="65" charset="-122"/>
              </a:rPr>
              <a:t>全国抗日战争的开端</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正面战场:国民政府组织淞沪会战、太原会战、⑩</a:t>
            </a:r>
            <a:r>
              <a:rPr lang="zh-CN" altLang="en-US" sz="2012" u="sng" kern="0" dirty="0" smtClean="0">
                <a:solidFill>
                  <a:srgbClr val="FF0000"/>
                </a:solidFill>
                <a:latin typeface="Times New Roman" pitchFamily="65" charset="-122"/>
                <a:ea typeface="宋体" pitchFamily="65" charset="-122"/>
              </a:rPr>
              <a:t>　徐州会战    </a:t>
            </a:r>
            <a:r>
              <a:rPr lang="zh-CN" altLang="en-US" sz="2012" kern="0" dirty="0" smtClean="0">
                <a:solidFill>
                  <a:srgbClr val="000000"/>
                </a:solidFill>
                <a:latin typeface="Times New Roman" pitchFamily="65" charset="-122"/>
                <a:ea typeface="宋体" pitchFamily="65" charset="-122"/>
              </a:rPr>
              <a:t>、武</a:t>
            </a:r>
            <a:r>
              <a:rPr dirty="0"/>
              <a:t/>
            </a:r>
            <a:br>
              <a:rPr dirty="0"/>
            </a:br>
            <a:r>
              <a:rPr lang="zh-CN" altLang="en-US" sz="2012" kern="0" dirty="0" smtClean="0">
                <a:solidFill>
                  <a:srgbClr val="000000"/>
                </a:solidFill>
                <a:latin typeface="Times New Roman" pitchFamily="65" charset="-122"/>
                <a:ea typeface="宋体" pitchFamily="65" charset="-122"/>
              </a:rPr>
              <a:t>汉会战等,英勇抵抗日军侵略,但无力阻止日军进攻,失去华北、华中、</a:t>
            </a:r>
            <a:r>
              <a:rPr dirty="0"/>
              <a:t/>
            </a:r>
            <a:br>
              <a:rPr dirty="0"/>
            </a:br>
            <a:r>
              <a:rPr lang="zh-CN" altLang="en-US" sz="2012" kern="0" dirty="0" smtClean="0">
                <a:solidFill>
                  <a:srgbClr val="000000"/>
                </a:solidFill>
                <a:latin typeface="Times New Roman" pitchFamily="65" charset="-122"/>
                <a:ea typeface="宋体" pitchFamily="65" charset="-122"/>
              </a:rPr>
              <a:t>华南和华东的大片领土。</a:t>
            </a:r>
            <a:r>
              <a:rPr lang="zh-CN" altLang="en-US" sz="2012" u="sng" kern="0" dirty="0" smtClean="0">
                <a:solidFill>
                  <a:srgbClr val="000000"/>
                </a:solidFill>
                <a:latin typeface="Times New Roman" pitchFamily="65" charset="-122"/>
                <a:ea typeface="宋体" pitchFamily="65" charset="-122"/>
              </a:rPr>
              <a:t>1938年10月,广州、武汉失守后,抗战进入相</a:t>
            </a:r>
            <a:r>
              <a:rPr dirty="0"/>
              <a:t/>
            </a:r>
            <a:br>
              <a:rPr dirty="0"/>
            </a:br>
            <a:r>
              <a:rPr lang="zh-CN" altLang="en-US" sz="2012" u="sng" kern="0" dirty="0" smtClean="0">
                <a:solidFill>
                  <a:srgbClr val="000000"/>
                </a:solidFill>
                <a:latin typeface="Times New Roman" pitchFamily="65" charset="-122"/>
                <a:ea typeface="宋体" pitchFamily="65" charset="-122"/>
              </a:rPr>
              <a:t>持阶段</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敌后战场:中国共产党制定</a:t>
            </a:r>
            <a:r>
              <a:rPr lang="zh-CN" altLang="en-US" sz="1645" kern="0" spc="454" dirty="0" smtClean="0">
                <a:solidFill>
                  <a:srgbClr val="000000"/>
                </a:solidFill>
                <a:latin typeface="Times New Roman" pitchFamily="65" charset="-122"/>
                <a:ea typeface="宋体" pitchFamily="65" charset="-122"/>
              </a:rPr>
              <a:t> </a:t>
            </a:r>
            <a:r>
              <a:rPr lang="zh-CN" altLang="en-US" sz="2012" u="sng" kern="0" dirty="0" smtClean="0">
                <a:solidFill>
                  <a:srgbClr val="FF0000"/>
                </a:solidFill>
                <a:latin typeface="Times New Roman" pitchFamily="65" charset="-122"/>
                <a:ea typeface="宋体" pitchFamily="65" charset="-122"/>
              </a:rPr>
              <a:t>　人民战争    </a:t>
            </a:r>
            <a:r>
              <a:rPr lang="zh-CN" altLang="en-US" sz="2012" kern="0" dirty="0" smtClean="0">
                <a:solidFill>
                  <a:srgbClr val="000000"/>
                </a:solidFill>
                <a:latin typeface="Times New Roman" pitchFamily="65" charset="-122"/>
                <a:ea typeface="宋体" pitchFamily="65" charset="-122"/>
              </a:rPr>
              <a:t>路线,即全面抗战路线;八</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路军、新四军进入敌后,开展游击战争,建立抗日根据地。</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(三)日军的滔天罪行</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1937年,日军攻陷南京,对南京的和平居民进行大屠杀,被杀的军民超</a:t>
            </a:r>
            <a:r>
              <a:rPr dirty="0"/>
              <a:t/>
            </a:r>
            <a:br>
              <a:rPr dirty="0"/>
            </a:br>
            <a:r>
              <a:rPr lang="zh-CN" altLang="en-US" sz="2012" kern="0" dirty="0" smtClean="0">
                <a:solidFill>
                  <a:srgbClr val="000000"/>
                </a:solidFill>
                <a:latin typeface="Times New Roman" pitchFamily="65" charset="-122"/>
                <a:ea typeface="宋体" pitchFamily="65" charset="-122"/>
              </a:rPr>
              <a:t>过三十万人。</a:t>
            </a:r>
            <a:endParaRPr lang="zh-CN" altLang="en-US" dirty="0"/>
          </a:p>
        </p:txBody>
      </p:sp>
      <p:pic>
        <p:nvPicPr>
          <p:cNvPr id="3" name="图片 3" descr="textimage1.jpeg"/>
          <p:cNvPicPr>
            <a:picLocks noChangeAspect="1"/>
          </p:cNvPicPr>
          <p:nvPr/>
        </p:nvPicPr>
        <p:blipFill>
          <a:blip r:embed="rId4" cstate="print"/>
          <a:stretch>
            <a:fillRect/>
          </a:stretch>
        </p:blipFill>
        <p:spPr>
          <a:xfrm>
            <a:off x="3614313" y="3965635"/>
            <a:ext cx="266699" cy="276224"/>
          </a:xfrm>
          <a:prstGeom prst="rect">
            <a:avLst/>
          </a:prstGeom>
        </p:spPr>
      </p:pic>
      <p:grpSp>
        <p:nvGrpSpPr>
          <p:cNvPr id="4" name="组合 16"/>
          <p:cNvGrpSpPr/>
          <p:nvPr/>
        </p:nvGrpSpPr>
        <p:grpSpPr bwMode="auto">
          <a:xfrm>
            <a:off x="6182464" y="2074977"/>
            <a:ext cx="1550268" cy="33909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0" name="组合 16"/>
          <p:cNvGrpSpPr/>
          <p:nvPr/>
        </p:nvGrpSpPr>
        <p:grpSpPr bwMode="auto">
          <a:xfrm>
            <a:off x="3852172" y="3916705"/>
            <a:ext cx="1561063" cy="339091"/>
            <a:chOff x="4881562" y="2969419"/>
            <a:chExt cx="783432" cy="219075"/>
          </a:xfrm>
        </p:grpSpPr>
        <p:sp>
          <p:nvSpPr>
            <p:cNvPr id="11"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2"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23680"/>
            <a:ext cx="835248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1941年,日军在河北丰润县制造了潘家峪惨案。</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在东北成立专门研究细菌战的“七三一部队”,用中国活人做试验。</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(四)抗战的胜利</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1940年下半年,彭德怀指挥八路军主动出击日军,取得</a:t>
            </a:r>
            <a:r>
              <a:rPr lang="zh-CN" altLang="en-US" sz="1645" kern="0" spc="454" dirty="0" smtClean="0">
                <a:solidFill>
                  <a:srgbClr val="000000"/>
                </a:solidFill>
                <a:latin typeface="Times New Roman" pitchFamily="65" charset="-122"/>
                <a:ea typeface="宋体" pitchFamily="65" charset="-122"/>
              </a:rPr>
              <a:t> </a:t>
            </a:r>
            <a:r>
              <a:rPr lang="zh-CN" altLang="en-US" sz="2012" u="sng" kern="0" dirty="0" smtClean="0">
                <a:solidFill>
                  <a:srgbClr val="FF0000"/>
                </a:solidFill>
                <a:latin typeface="Times New Roman" pitchFamily="65" charset="-122"/>
                <a:ea typeface="宋体" pitchFamily="65" charset="-122"/>
              </a:rPr>
              <a:t>　百团大战    </a:t>
            </a:r>
            <a:endParaRPr lang="en-US" altLang="zh-CN" sz="2012" u="sng"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的重大胜利。</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1942年,中国政府派遣远征军到缅甸,同日军作战,确保滇缅公路。</a:t>
            </a:r>
            <a:endParaRPr lang="en-US" altLang="zh-CN" sz="2012"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1945年初,在英美军队配合下中国远征军击败侵缅日军。</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1945年8月15日,日本宣布无条件投降,9月2日,在美舰“密苏里号”上</a:t>
            </a:r>
            <a:r>
              <a:rPr dirty="0"/>
              <a:t/>
            </a:r>
            <a:br>
              <a:rPr dirty="0"/>
            </a:br>
            <a:r>
              <a:rPr lang="zh-CN" altLang="en-US" sz="2012" kern="0" dirty="0" smtClean="0">
                <a:solidFill>
                  <a:srgbClr val="000000"/>
                </a:solidFill>
                <a:latin typeface="Times New Roman" pitchFamily="65" charset="-122"/>
                <a:ea typeface="宋体" pitchFamily="65" charset="-122"/>
              </a:rPr>
              <a:t>举行日本正式投降的签字仪式,经过14年抗日战争,中国人民终于取得</a:t>
            </a:r>
            <a:r>
              <a:rPr dirty="0"/>
              <a:t/>
            </a:r>
            <a:br>
              <a:rPr dirty="0"/>
            </a:br>
            <a:r>
              <a:rPr lang="zh-CN" altLang="en-US" sz="2012" kern="0" dirty="0" smtClean="0">
                <a:solidFill>
                  <a:srgbClr val="000000"/>
                </a:solidFill>
                <a:latin typeface="Times New Roman" pitchFamily="65" charset="-122"/>
                <a:ea typeface="宋体" pitchFamily="65" charset="-122"/>
              </a:rPr>
              <a:t>了伟大胜利。</a:t>
            </a:r>
            <a:endParaRPr lang="zh-CN" altLang="en-US" dirty="0"/>
          </a:p>
        </p:txBody>
      </p:sp>
      <p:pic>
        <p:nvPicPr>
          <p:cNvPr id="3" name="图片 3" descr="textimage2.jpeg"/>
          <p:cNvPicPr>
            <a:picLocks noChangeAspect="1"/>
          </p:cNvPicPr>
          <p:nvPr/>
        </p:nvPicPr>
        <p:blipFill>
          <a:blip r:embed="rId4" cstate="print"/>
          <a:stretch>
            <a:fillRect/>
          </a:stretch>
        </p:blipFill>
        <p:spPr>
          <a:xfrm>
            <a:off x="6482699" y="2713739"/>
            <a:ext cx="266699" cy="276224"/>
          </a:xfrm>
          <a:prstGeom prst="rect">
            <a:avLst/>
          </a:prstGeom>
        </p:spPr>
      </p:pic>
      <p:grpSp>
        <p:nvGrpSpPr>
          <p:cNvPr id="4" name="组合 16"/>
          <p:cNvGrpSpPr/>
          <p:nvPr/>
        </p:nvGrpSpPr>
        <p:grpSpPr bwMode="auto">
          <a:xfrm>
            <a:off x="6755100" y="2684949"/>
            <a:ext cx="1561316" cy="33909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19234"/>
            <a:ext cx="8127000" cy="5109347"/>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(五)抗战胜利的意义</a:t>
            </a:r>
            <a:endParaRPr lang="zh-CN" altLang="en-US" sz="2400" dirty="0" smtClean="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是中国人民一百多年来第一次取得反对外来侵略斗争的完全胜利。</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大大增强了全国人民的民族自尊心和自信心。</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u="sng" kern="0" dirty="0" smtClean="0">
                <a:solidFill>
                  <a:srgbClr val="000000"/>
                </a:solidFill>
                <a:latin typeface="Times New Roman" pitchFamily="65" charset="-122"/>
                <a:ea typeface="宋体" pitchFamily="65" charset="-122"/>
              </a:rPr>
              <a:t>中国的抗日战争是世界反法西斯战争的重要组成部分,对世界反法西</a:t>
            </a:r>
            <a:r>
              <a:rPr dirty="0"/>
              <a:t/>
            </a:r>
            <a:br>
              <a:rPr dirty="0"/>
            </a:br>
            <a:r>
              <a:rPr lang="zh-CN" altLang="en-US" sz="2012" u="sng" kern="0" dirty="0" smtClean="0">
                <a:solidFill>
                  <a:srgbClr val="000000"/>
                </a:solidFill>
                <a:latin typeface="Times New Roman" pitchFamily="65" charset="-122"/>
                <a:ea typeface="宋体" pitchFamily="65" charset="-122"/>
              </a:rPr>
              <a:t>斯战争的胜利做出了重大贡献</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a:t>
            </a:r>
            <a:r>
              <a:rPr lang="zh-CN" altLang="en-US" sz="2012" kern="0" dirty="0" smtClean="0">
                <a:solidFill>
                  <a:srgbClr val="000000"/>
                </a:solidFill>
                <a:latin typeface="Times New Roman" pitchFamily="65" charset="-122"/>
                <a:ea typeface="宋体" pitchFamily="65" charset="-122"/>
              </a:rPr>
              <a:t>提高了中国的国际地位。</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教材知识补遗</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1.“双减双交”政策</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抗日战争爆发后,我党就逐步确立了“双减双交”政策。洛川会议上,</a:t>
            </a:r>
            <a:r>
              <a:rPr dirty="0"/>
              <a:t/>
            </a:r>
            <a:br>
              <a:rPr dirty="0"/>
            </a:br>
            <a:r>
              <a:rPr lang="zh-CN" altLang="en-US" sz="2012" kern="0" dirty="0" smtClean="0">
                <a:solidFill>
                  <a:srgbClr val="000000"/>
                </a:solidFill>
                <a:latin typeface="Times New Roman" pitchFamily="65" charset="-122"/>
                <a:ea typeface="宋体" pitchFamily="65" charset="-122"/>
              </a:rPr>
              <a:t>我党第一次用纲领的形式正式确定了“双减双交”政策为我党在抗战</a:t>
            </a:r>
            <a:r>
              <a:rPr dirty="0"/>
              <a:t/>
            </a:r>
            <a:br>
              <a:rPr dirty="0"/>
            </a:br>
            <a:r>
              <a:rPr lang="zh-CN" altLang="en-US" sz="2012" kern="0" dirty="0" smtClean="0">
                <a:solidFill>
                  <a:srgbClr val="000000"/>
                </a:solidFill>
                <a:latin typeface="Times New Roman" pitchFamily="65" charset="-122"/>
                <a:ea typeface="宋体" pitchFamily="65" charset="-122"/>
              </a:rPr>
              <a:t>时期的基本土地政策。这与国共十年对峙和解放战争时期的没收地主</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95688"/>
            <a:ext cx="8127000" cy="4644861"/>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土地分配给农民的政策有着不同的性质</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其特点有三</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首先</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这一政策是</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在日本全面侵华的特定历史条件下,以抗日救国纲领的形式提出的,具</a:t>
            </a:r>
            <a:r>
              <a:rPr dirty="0"/>
              <a:t/>
            </a:r>
            <a:br>
              <a:rPr dirty="0"/>
            </a:br>
            <a:r>
              <a:rPr lang="zh-CN" altLang="en-US" sz="2012" kern="0" dirty="0" smtClean="0">
                <a:solidFill>
                  <a:srgbClr val="000000"/>
                </a:solidFill>
                <a:latin typeface="Times New Roman" pitchFamily="65" charset="-122"/>
                <a:ea typeface="宋体" pitchFamily="65" charset="-122"/>
              </a:rPr>
              <a:t>有统一战线的性质;其次,制定这一政策的基本目的是团结抗日、一致</a:t>
            </a:r>
            <a:r>
              <a:rPr dirty="0"/>
              <a:t/>
            </a:r>
            <a:br>
              <a:rPr dirty="0"/>
            </a:br>
            <a:r>
              <a:rPr lang="zh-CN" altLang="en-US" sz="2012" kern="0" dirty="0" smtClean="0">
                <a:solidFill>
                  <a:srgbClr val="000000"/>
                </a:solidFill>
                <a:latin typeface="Times New Roman" pitchFamily="65" charset="-122"/>
                <a:ea typeface="宋体" pitchFamily="65" charset="-122"/>
              </a:rPr>
              <a:t>对外,体现了民族斗争与阶级斗争的一致性;再次,这一政策虽具有改良</a:t>
            </a:r>
            <a:r>
              <a:rPr dirty="0"/>
              <a:t/>
            </a:r>
            <a:br>
              <a:rPr dirty="0"/>
            </a:br>
            <a:r>
              <a:rPr lang="zh-CN" altLang="en-US" sz="2012" kern="0" dirty="0" smtClean="0">
                <a:solidFill>
                  <a:srgbClr val="000000"/>
                </a:solidFill>
                <a:latin typeface="Times New Roman" pitchFamily="65" charset="-122"/>
                <a:ea typeface="宋体" pitchFamily="65" charset="-122"/>
              </a:rPr>
              <a:t>性和不彻底性,但它削弱了封建剥削,解决了农民的生活问题,是抗战时</a:t>
            </a:r>
            <a:r>
              <a:rPr dirty="0"/>
              <a:t/>
            </a:r>
            <a:br>
              <a:rPr dirty="0"/>
            </a:br>
            <a:r>
              <a:rPr lang="zh-CN" altLang="en-US" sz="2012" kern="0" dirty="0" smtClean="0">
                <a:solidFill>
                  <a:srgbClr val="000000"/>
                </a:solidFill>
                <a:latin typeface="Times New Roman" pitchFamily="65" charset="-122"/>
                <a:ea typeface="宋体" pitchFamily="65" charset="-122"/>
              </a:rPr>
              <a:t>期最符合实际的进步性土地政策。它减轻了农民的负担,提高了广大劳</a:t>
            </a:r>
            <a:r>
              <a:rPr dirty="0"/>
              <a:t/>
            </a:r>
            <a:br>
              <a:rPr dirty="0"/>
            </a:br>
            <a:r>
              <a:rPr lang="zh-CN" altLang="en-US" sz="2012" kern="0" dirty="0" smtClean="0">
                <a:solidFill>
                  <a:srgbClr val="000000"/>
                </a:solidFill>
                <a:latin typeface="Times New Roman" pitchFamily="65" charset="-122"/>
                <a:ea typeface="宋体" pitchFamily="65" charset="-122"/>
              </a:rPr>
              <a:t>动人民的抗战热情和生产积极性;它使解放区的土地占有关系和阶级结</a:t>
            </a:r>
            <a:r>
              <a:rPr dirty="0"/>
              <a:t/>
            </a:r>
            <a:br>
              <a:rPr dirty="0"/>
            </a:br>
            <a:r>
              <a:rPr lang="zh-CN" altLang="en-US" sz="2012" kern="0" dirty="0" smtClean="0">
                <a:solidFill>
                  <a:srgbClr val="000000"/>
                </a:solidFill>
                <a:latin typeface="Times New Roman" pitchFamily="65" charset="-122"/>
                <a:ea typeface="宋体" pitchFamily="65" charset="-122"/>
              </a:rPr>
              <a:t>构发生了有利于革命的变化,为以后的民主革命准备了阶级和物质条</a:t>
            </a:r>
            <a:r>
              <a:rPr dirty="0"/>
              <a:t/>
            </a:r>
            <a:br>
              <a:rPr dirty="0"/>
            </a:br>
            <a:r>
              <a:rPr lang="zh-CN" altLang="en-US" sz="2012" kern="0" dirty="0" smtClean="0">
                <a:solidFill>
                  <a:srgbClr val="000000"/>
                </a:solidFill>
                <a:latin typeface="Times New Roman" pitchFamily="65" charset="-122"/>
                <a:ea typeface="宋体" pitchFamily="65" charset="-122"/>
              </a:rPr>
              <a:t>件;它联合了地主阶级,巩固了抗日民族统一战线和根据地,对争取抗战</a:t>
            </a:r>
            <a:r>
              <a:rPr dirty="0"/>
              <a:t/>
            </a:r>
            <a:br>
              <a:rPr dirty="0"/>
            </a:br>
            <a:r>
              <a:rPr lang="zh-CN" altLang="en-US" sz="2012" kern="0" dirty="0" smtClean="0">
                <a:solidFill>
                  <a:srgbClr val="000000"/>
                </a:solidFill>
                <a:latin typeface="Times New Roman" pitchFamily="65" charset="-122"/>
                <a:ea typeface="宋体" pitchFamily="65" charset="-122"/>
              </a:rPr>
              <a:t>胜利起到了重要作用。</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68221"/>
            <a:ext cx="8127000" cy="5060360"/>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2.瓦窑堡会议确定建立抗日民族统一战线的策略方针</a:t>
            </a:r>
            <a:endParaRPr lang="zh-CN" altLang="en-US" sz="2400"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1935年12月,中共中央政治局扩大会议在瓦窑堡召开。瓦窑堡会议批评</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了党内那些认为中国民族资产阶级不可能和中国工人、农民联合抗日</a:t>
            </a:r>
            <a:r>
              <a:rPr dirty="0"/>
              <a:t/>
            </a:r>
            <a:br>
              <a:rPr dirty="0"/>
            </a:br>
            <a:r>
              <a:rPr lang="zh-CN" altLang="en-US" sz="2012" kern="0" dirty="0" smtClean="0">
                <a:solidFill>
                  <a:srgbClr val="000000"/>
                </a:solidFill>
                <a:latin typeface="Times New Roman" pitchFamily="65" charset="-122"/>
                <a:ea typeface="宋体" pitchFamily="65" charset="-122"/>
              </a:rPr>
              <a:t>的错误观点,决定建立抗日民族统一战线,通过了《中央关于目前政治</a:t>
            </a:r>
            <a:r>
              <a:rPr dirty="0"/>
              <a:t/>
            </a:r>
            <a:br>
              <a:rPr dirty="0"/>
            </a:br>
            <a:r>
              <a:rPr lang="zh-CN" altLang="en-US" sz="2012" kern="0" dirty="0" smtClean="0">
                <a:solidFill>
                  <a:srgbClr val="000000"/>
                </a:solidFill>
                <a:latin typeface="Times New Roman" pitchFamily="65" charset="-122"/>
                <a:ea typeface="宋体" pitchFamily="65" charset="-122"/>
              </a:rPr>
              <a:t>形势与党的任务决议》等决议案。根据会议决议,毛泽东在党的活动分</a:t>
            </a:r>
            <a:r>
              <a:rPr dirty="0"/>
              <a:t/>
            </a:r>
            <a:br>
              <a:rPr dirty="0"/>
            </a:br>
            <a:r>
              <a:rPr lang="zh-CN" altLang="en-US" sz="2012" kern="0" dirty="0" smtClean="0">
                <a:solidFill>
                  <a:srgbClr val="000000"/>
                </a:solidFill>
                <a:latin typeface="Times New Roman" pitchFamily="65" charset="-122"/>
                <a:ea typeface="宋体" pitchFamily="65" charset="-122"/>
              </a:rPr>
              <a:t>子会议上,作了《论反对日本帝国主义的策略》的报告。报告分析了当</a:t>
            </a:r>
            <a:r>
              <a:rPr dirty="0"/>
              <a:t/>
            </a:r>
            <a:br>
              <a:rPr dirty="0"/>
            </a:br>
            <a:r>
              <a:rPr lang="zh-CN" altLang="en-US" sz="2012" kern="0" dirty="0" smtClean="0">
                <a:solidFill>
                  <a:srgbClr val="000000"/>
                </a:solidFill>
                <a:latin typeface="Times New Roman" pitchFamily="65" charset="-122"/>
                <a:ea typeface="宋体" pitchFamily="65" charset="-122"/>
              </a:rPr>
              <a:t>时的形势,指出中国共产党的任务就是要把红军的活动和全国工人、农</a:t>
            </a:r>
            <a:r>
              <a:rPr dirty="0"/>
              <a:t/>
            </a:r>
            <a:br>
              <a:rPr dirty="0"/>
            </a:br>
            <a:r>
              <a:rPr lang="zh-CN" altLang="en-US" sz="2012" kern="0" dirty="0" smtClean="0">
                <a:solidFill>
                  <a:srgbClr val="000000"/>
                </a:solidFill>
                <a:latin typeface="Times New Roman" pitchFamily="65" charset="-122"/>
                <a:ea typeface="宋体" pitchFamily="65" charset="-122"/>
              </a:rPr>
              <a:t>民、学生、小资产阶级、民族资产阶级的一切活动汇合起来,成为一个</a:t>
            </a:r>
            <a:r>
              <a:rPr dirty="0"/>
              <a:t/>
            </a:r>
            <a:br>
              <a:rPr dirty="0"/>
            </a:br>
            <a:r>
              <a:rPr lang="zh-CN" altLang="en-US" sz="2012" kern="0" dirty="0" smtClean="0">
                <a:solidFill>
                  <a:srgbClr val="000000"/>
                </a:solidFill>
                <a:latin typeface="Times New Roman" pitchFamily="65" charset="-122"/>
                <a:ea typeface="宋体" pitchFamily="65" charset="-122"/>
              </a:rPr>
              <a:t>统一的民族革命战线。瓦窑堡会议和毛泽东的报告,从理论上和实践上</a:t>
            </a:r>
            <a:r>
              <a:rPr dirty="0"/>
              <a:t/>
            </a:r>
            <a:br>
              <a:rPr dirty="0"/>
            </a:br>
            <a:r>
              <a:rPr lang="zh-CN" altLang="en-US" sz="2012" kern="0" dirty="0" smtClean="0">
                <a:solidFill>
                  <a:srgbClr val="000000"/>
                </a:solidFill>
                <a:latin typeface="Times New Roman" pitchFamily="65" charset="-122"/>
                <a:ea typeface="宋体" pitchFamily="65" charset="-122"/>
              </a:rPr>
              <a:t>系统地解决了党的统一战线政策问题。</a:t>
            </a:r>
            <a:endParaRPr lang="zh-CN" altLang="en-US" dirty="0"/>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68221"/>
            <a:ext cx="8127000" cy="5060360"/>
          </a:xfrm>
          <a:prstGeom prst="rect">
            <a:avLst/>
          </a:prstGeom>
          <a:noFill/>
        </p:spPr>
        <p:txBody>
          <a:bodyPr wrap="square" lIns="0" tIns="0" rIns="0" bIns="0" rtlCol="0">
            <a:spAutoFit/>
          </a:bodyPr>
          <a:lstStyle/>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中国远征军入缅作战</a:t>
            </a:r>
            <a:endParaRPr lang="zh-CN" altLang="en-US" sz="2400"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为保卫滇缅公路和支援英军作战</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中国远征军于</a:t>
            </a:r>
            <a:r>
              <a:rPr lang="en-US" altLang="zh-CN" sz="2012" kern="0" dirty="0" smtClean="0">
                <a:solidFill>
                  <a:srgbClr val="000000"/>
                </a:solidFill>
                <a:latin typeface="Times New Roman" pitchFamily="65" charset="-122"/>
                <a:ea typeface="宋体" pitchFamily="65" charset="-122"/>
              </a:rPr>
              <a:t>1942</a:t>
            </a:r>
            <a:r>
              <a:rPr lang="zh-CN" altLang="en-US" sz="2012" kern="0" dirty="0" smtClean="0">
                <a:solidFill>
                  <a:srgbClr val="000000"/>
                </a:solidFill>
                <a:latin typeface="Times New Roman" pitchFamily="65" charset="-122"/>
                <a:ea typeface="宋体" pitchFamily="65" charset="-122"/>
              </a:rPr>
              <a:t>年</a:t>
            </a:r>
            <a:r>
              <a:rPr lang="en-US" altLang="zh-CN" sz="2012"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月下旬由滇西</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入缅。战争分为两个阶段</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即滇缅路之战和打通中印公路之战。滇缅路之战:1942年3月8日,日军攻陷仰光后,分三路北进,中国远征军阻</a:t>
            </a:r>
            <a:r>
              <a:rPr dirty="0"/>
              <a:t/>
            </a:r>
            <a:br>
              <a:rPr dirty="0"/>
            </a:br>
            <a:r>
              <a:rPr lang="zh-CN" altLang="en-US" sz="2012" kern="0" dirty="0" smtClean="0">
                <a:solidFill>
                  <a:srgbClr val="000000"/>
                </a:solidFill>
                <a:latin typeface="Times New Roman" pitchFamily="65" charset="-122"/>
                <a:ea typeface="宋体" pitchFamily="65" charset="-122"/>
              </a:rPr>
              <a:t>击中路和东路正面之敌,英军阻击西路之敌。中国远征军在同古保卫战</a:t>
            </a:r>
            <a:r>
              <a:rPr dirty="0"/>
              <a:t/>
            </a:r>
            <a:br>
              <a:rPr dirty="0"/>
            </a:br>
            <a:r>
              <a:rPr lang="zh-CN" altLang="en-US" sz="2012" kern="0" dirty="0" smtClean="0">
                <a:solidFill>
                  <a:srgbClr val="000000"/>
                </a:solidFill>
                <a:latin typeface="Times New Roman" pitchFamily="65" charset="-122"/>
                <a:ea typeface="宋体" pitchFamily="65" charset="-122"/>
              </a:rPr>
              <a:t>中沉重打击日军后,由于联络和给养被切断,被迫撤退。西路英军不断</a:t>
            </a:r>
            <a:r>
              <a:rPr dirty="0"/>
              <a:t/>
            </a:r>
            <a:br>
              <a:rPr dirty="0"/>
            </a:br>
            <a:r>
              <a:rPr lang="zh-CN" altLang="en-US" sz="2012" kern="0" dirty="0" smtClean="0">
                <a:solidFill>
                  <a:srgbClr val="000000"/>
                </a:solidFill>
                <a:latin typeface="Times New Roman" pitchFamily="65" charset="-122"/>
                <a:ea typeface="宋体" pitchFamily="65" charset="-122"/>
              </a:rPr>
              <a:t>败退,4月16日,英军第一师及装甲第七旅被围于仁安羌以北地区。中国</a:t>
            </a:r>
            <a:r>
              <a:rPr dirty="0"/>
              <a:t/>
            </a:r>
            <a:br>
              <a:rPr dirty="0"/>
            </a:br>
            <a:r>
              <a:rPr lang="zh-CN" altLang="en-US" sz="2012" kern="0" dirty="0" smtClean="0">
                <a:solidFill>
                  <a:srgbClr val="000000"/>
                </a:solidFill>
                <a:latin typeface="Times New Roman" pitchFamily="65" charset="-122"/>
                <a:ea typeface="宋体" pitchFamily="65" charset="-122"/>
              </a:rPr>
              <a:t>远征军新38师在师长孙立人的带领下,攻破日军封锁,击溃敌军主力,光</a:t>
            </a:r>
            <a:r>
              <a:rPr dirty="0"/>
              <a:t/>
            </a:r>
            <a:br>
              <a:rPr dirty="0"/>
            </a:br>
            <a:r>
              <a:rPr lang="zh-CN" altLang="en-US" sz="2012" kern="0" dirty="0" smtClean="0">
                <a:solidFill>
                  <a:srgbClr val="000000"/>
                </a:solidFill>
                <a:latin typeface="Times New Roman" pitchFamily="65" charset="-122"/>
                <a:ea typeface="宋体" pitchFamily="65" charset="-122"/>
              </a:rPr>
              <a:t>复仁安羌,救出7 000多名英军及被俘的英国士兵、美国传教士、记者</a:t>
            </a:r>
            <a:r>
              <a:rPr dirty="0"/>
              <a:t/>
            </a:r>
            <a:br>
              <a:rPr dirty="0"/>
            </a:br>
            <a:r>
              <a:rPr lang="zh-CN" altLang="en-US" sz="2012" kern="0" dirty="0" smtClean="0">
                <a:solidFill>
                  <a:srgbClr val="000000"/>
                </a:solidFill>
                <a:latin typeface="Times New Roman" pitchFamily="65" charset="-122"/>
                <a:ea typeface="宋体" pitchFamily="65" charset="-122"/>
              </a:rPr>
              <a:t>等500多人,创造中国军队扬威于异国的纪录。此后,日军长驱直入,攻陷</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86182" y="1446436"/>
            <a:ext cx="1714512" cy="461665"/>
          </a:xfrm>
          <a:prstGeom prst="rect">
            <a:avLst/>
          </a:prstGeom>
          <a:noFill/>
        </p:spPr>
        <p:txBody>
          <a:bodyPr wrap="square" rtlCol="0">
            <a:spAutoFit/>
          </a:bodyPr>
          <a:lstStyle/>
          <a:p>
            <a:r>
              <a:rPr lang="zh-CN" altLang="en-US" sz="2400" b="1" dirty="0" smtClean="0"/>
              <a:t>考点</a:t>
            </a:r>
            <a:r>
              <a:rPr lang="zh-CN" altLang="en-US" sz="2400" b="1" dirty="0"/>
              <a:t>清单</a:t>
            </a:r>
          </a:p>
        </p:txBody>
      </p:sp>
      <p:pic>
        <p:nvPicPr>
          <p:cNvPr id="7169" name="Picture 1" descr="E:\静\2018\图书出版\53A\PPT课件\未标题-2-03.png"/>
          <p:cNvPicPr>
            <a:picLocks noChangeAspect="1" noChangeArrowheads="1"/>
          </p:cNvPicPr>
          <p:nvPr/>
        </p:nvPicPr>
        <p:blipFill>
          <a:blip r:embed="rId3" cstate="print"/>
          <a:srcRect/>
          <a:stretch>
            <a:fillRect/>
          </a:stretch>
        </p:blipFill>
        <p:spPr bwMode="auto">
          <a:xfrm>
            <a:off x="3143240" y="934230"/>
            <a:ext cx="2770187" cy="414337"/>
          </a:xfrm>
          <a:prstGeom prst="rect">
            <a:avLst/>
          </a:prstGeom>
          <a:noFill/>
        </p:spPr>
      </p:pic>
      <p:sp>
        <p:nvSpPr>
          <p:cNvPr id="8" name="TextBox 2"/>
          <p:cNvSpPr txBox="1"/>
          <p:nvPr/>
        </p:nvSpPr>
        <p:spPr>
          <a:xfrm>
            <a:off x="827584" y="2196133"/>
            <a:ext cx="8127000" cy="498470"/>
          </a:xfrm>
          <a:prstGeom prst="rect">
            <a:avLst/>
          </a:prstGeom>
          <a:noFill/>
        </p:spPr>
        <p:txBody>
          <a:bodyPr wrap="square" lIns="0" tIns="0" rIns="0" bIns="0" rtlCol="0">
            <a:spAutoFit/>
          </a:bodyPr>
          <a:lstStyle/>
          <a:p>
            <a:pPr eaLnBrk="0" latinLnBrk="1" hangingPunct="0">
              <a:lnSpc>
                <a:spcPct val="150000"/>
              </a:lnSpc>
            </a:pPr>
            <a:r>
              <a:rPr lang="zh-CN" altLang="en-US" sz="2559" kern="0" spc="11690" dirty="0" smtClean="0">
                <a:solidFill>
                  <a:srgbClr val="000000"/>
                </a:solidFill>
                <a:latin typeface="Times New Roman" pitchFamily="65" charset="-122"/>
                <a:ea typeface="宋体" pitchFamily="65" charset="-122"/>
              </a:rPr>
              <a:t> </a:t>
            </a:r>
            <a:r>
              <a:rPr lang="zh-CN" altLang="en-US" sz="2200" b="1" kern="0" dirty="0" smtClean="0">
                <a:solidFill>
                  <a:srgbClr val="000000"/>
                </a:solidFill>
                <a:latin typeface="黑体" pitchFamily="2" charset="-122"/>
                <a:ea typeface="黑体" pitchFamily="2" charset="-122"/>
              </a:rPr>
              <a:t>考点一　新民主主义革命历程</a:t>
            </a:r>
            <a:endParaRPr lang="zh-CN" altLang="en-US" sz="2200" b="1" kern="0" dirty="0">
              <a:solidFill>
                <a:srgbClr val="000000"/>
              </a:solidFill>
              <a:latin typeface="黑体" pitchFamily="2" charset="-122"/>
              <a:ea typeface="黑体" pitchFamily="2" charset="-122"/>
            </a:endParaRPr>
          </a:p>
        </p:txBody>
      </p:sp>
      <p:pic>
        <p:nvPicPr>
          <p:cNvPr id="9" name="图片 3" descr="textimage0.jpeg"/>
          <p:cNvPicPr>
            <a:picLocks noChangeAspect="1"/>
          </p:cNvPicPr>
          <p:nvPr/>
        </p:nvPicPr>
        <p:blipFill>
          <a:blip r:embed="rId4" cstate="print"/>
          <a:stretch>
            <a:fillRect/>
          </a:stretch>
        </p:blipFill>
        <p:spPr>
          <a:xfrm>
            <a:off x="3779912" y="1980109"/>
            <a:ext cx="1274064" cy="382219"/>
          </a:xfrm>
          <a:prstGeom prst="rect">
            <a:avLst/>
          </a:prstGeom>
        </p:spPr>
      </p:pic>
      <p:sp>
        <p:nvSpPr>
          <p:cNvPr id="6" name="TextBox 2"/>
          <p:cNvSpPr txBox="1"/>
          <p:nvPr/>
        </p:nvSpPr>
        <p:spPr>
          <a:xfrm>
            <a:off x="540000" y="2714452"/>
            <a:ext cx="8127000" cy="1857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一、新民主主义革命的崛起</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(一)五四运动</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导火线:1919年巴黎和会上中国外交的失败。</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经过</a:t>
            </a:r>
            <a:endParaRPr lang="zh-CN" altLang="en-US" dirty="0"/>
          </a:p>
        </p:txBody>
      </p:sp>
      <p:graphicFrame>
        <p:nvGraphicFramePr>
          <p:cNvPr id="7" name="表格 2"/>
          <p:cNvGraphicFramePr>
            <a:graphicFrameLocks noGrp="1"/>
          </p:cNvGraphicFramePr>
          <p:nvPr/>
        </p:nvGraphicFramePr>
        <p:xfrm>
          <a:off x="540000" y="4644405"/>
          <a:ext cx="7740000" cy="1554480"/>
        </p:xfrm>
        <a:graphic>
          <a:graphicData uri="http://schemas.openxmlformats.org/drawingml/2006/table">
            <a:tbl>
              <a:tblPr/>
              <a:tblGrid>
                <a:gridCol w="863648"/>
                <a:gridCol w="6876352"/>
              </a:tblGrid>
              <a:tr h="360069">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爆发</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1919年5月4日,北京学生汇集天安门前,举行游行示威,揭开五四运动的序幕</a:t>
                      </a:r>
                    </a:p>
                  </a:txBody>
                  <a:tcPr marL="45720" marR="45720"/>
                </a:tc>
              </a:tr>
              <a:tr h="333493">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高潮</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上海的“三罢”斗争把五四运动推向高潮,中国①</a:t>
                      </a:r>
                      <a:r>
                        <a:rPr lang="zh-CN" altLang="en-US" sz="1400" u="sng" kern="0" dirty="0" smtClean="0">
                          <a:solidFill>
                            <a:srgbClr val="FF0000"/>
                          </a:solidFill>
                          <a:latin typeface="Times New Roman" pitchFamily="65" charset="-122"/>
                          <a:ea typeface="宋体" pitchFamily="65" charset="-122"/>
                        </a:rPr>
                        <a:t>　工人阶级    </a:t>
                      </a:r>
                      <a:r>
                        <a:rPr lang="zh-CN" altLang="en-US" sz="1400" kern="0" dirty="0" smtClean="0">
                          <a:solidFill>
                            <a:srgbClr val="000000"/>
                          </a:solidFill>
                          <a:latin typeface="Times New Roman" pitchFamily="65" charset="-122"/>
                          <a:ea typeface="宋体" pitchFamily="65" charset="-122"/>
                        </a:rPr>
                        <a:t>登上政治舞台</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初步胜利</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迫使军阀政府罢免了曹汝霖、章宗祥、陆宗舆的职务;参加巴黎和会的中国代表拒绝在和约上签字</a:t>
                      </a:r>
                    </a:p>
                  </a:txBody>
                  <a:tcPr marL="45720" marR="45720"/>
                </a:tc>
              </a:tr>
            </a:tbl>
          </a:graphicData>
        </a:graphic>
      </p:graphicFrame>
      <p:grpSp>
        <p:nvGrpSpPr>
          <p:cNvPr id="13" name="组合 16"/>
          <p:cNvGrpSpPr/>
          <p:nvPr/>
        </p:nvGrpSpPr>
        <p:grpSpPr bwMode="auto">
          <a:xfrm>
            <a:off x="5209024" y="5138944"/>
            <a:ext cx="1057260" cy="248033"/>
            <a:chOff x="4881562" y="2969419"/>
            <a:chExt cx="783432" cy="219075"/>
          </a:xfrm>
        </p:grpSpPr>
        <p:sp>
          <p:nvSpPr>
            <p:cNvPr id="1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23680"/>
            <a:ext cx="8127000" cy="4644861"/>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云南腾冲。中国远征军一部退入中国云南境内</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采取守势</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另一部撤往</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印度。</a:t>
            </a:r>
            <a:r>
              <a:rPr lang="en-US" altLang="zh-CN" sz="2012" kern="0" dirty="0" smtClean="0">
                <a:solidFill>
                  <a:srgbClr val="000000"/>
                </a:solidFill>
                <a:latin typeface="Times New Roman" pitchFamily="65" charset="-122"/>
                <a:ea typeface="宋体" pitchFamily="65" charset="-122"/>
              </a:rPr>
              <a:t>6</a:t>
            </a:r>
            <a:r>
              <a:rPr lang="zh-CN" altLang="en-US" sz="2012" kern="0" dirty="0" smtClean="0">
                <a:solidFill>
                  <a:srgbClr val="000000"/>
                </a:solidFill>
                <a:latin typeface="Times New Roman" pitchFamily="65" charset="-122"/>
                <a:ea typeface="宋体" pitchFamily="65" charset="-122"/>
              </a:rPr>
              <a:t>月</a:t>
            </a:r>
            <a:r>
              <a:rPr lang="en-US" altLang="zh-CN" sz="2012" kern="0" dirty="0" smtClean="0">
                <a:solidFill>
                  <a:srgbClr val="000000"/>
                </a:solidFill>
                <a:latin typeface="Times New Roman" pitchFamily="65" charset="-122"/>
                <a:ea typeface="宋体" pitchFamily="65" charset="-122"/>
              </a:rPr>
              <a:t>6</a:t>
            </a:r>
            <a:r>
              <a:rPr lang="zh-CN" altLang="en-US" sz="2012" kern="0" dirty="0" smtClean="0">
                <a:solidFill>
                  <a:srgbClr val="000000"/>
                </a:solidFill>
                <a:latin typeface="Times New Roman" pitchFamily="65" charset="-122"/>
                <a:ea typeface="宋体" pitchFamily="65" charset="-122"/>
              </a:rPr>
              <a:t>日</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战斗终结。撤往印度的远征军经过整顿改称中国驻印军。</a:t>
            </a:r>
            <a:endParaRPr lang="zh-CN" altLang="en-US" sz="2400"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打通中印公路之战</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中印公路是从印度的列多</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经野人山区、胡康河</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谷、密支那至八莫,与滇缅路衔接,史称中印公路或史迪威公路。为打</a:t>
            </a:r>
            <a:r>
              <a:rPr dirty="0"/>
              <a:t/>
            </a:r>
            <a:br>
              <a:rPr dirty="0"/>
            </a:br>
            <a:r>
              <a:rPr lang="zh-CN" altLang="en-US" sz="2012" kern="0" dirty="0" smtClean="0">
                <a:solidFill>
                  <a:srgbClr val="000000"/>
                </a:solidFill>
                <a:latin typeface="Times New Roman" pitchFamily="65" charset="-122"/>
                <a:ea typeface="宋体" pitchFamily="65" charset="-122"/>
              </a:rPr>
              <a:t>通中印公路,1943年春,中国驻印军和盟军开始了缅北反击作战。中国</a:t>
            </a:r>
            <a:r>
              <a:rPr dirty="0"/>
              <a:t/>
            </a:r>
            <a:br>
              <a:rPr dirty="0"/>
            </a:br>
            <a:r>
              <a:rPr lang="zh-CN" altLang="en-US" sz="2012" kern="0" dirty="0" smtClean="0">
                <a:solidFill>
                  <a:srgbClr val="000000"/>
                </a:solidFill>
                <a:latin typeface="Times New Roman" pitchFamily="65" charset="-122"/>
                <a:ea typeface="宋体" pitchFamily="65" charset="-122"/>
              </a:rPr>
              <a:t>军队勇猛进攻,日军节节败退。到1945年1月27日,中国驻印军攻占芒友,</a:t>
            </a:r>
            <a:r>
              <a:rPr dirty="0"/>
              <a:t/>
            </a:r>
            <a:br>
              <a:rPr dirty="0"/>
            </a:br>
            <a:r>
              <a:rPr lang="zh-CN" altLang="en-US" sz="2012" kern="0" dirty="0" smtClean="0">
                <a:solidFill>
                  <a:srgbClr val="000000"/>
                </a:solidFill>
                <a:latin typeface="Times New Roman" pitchFamily="65" charset="-122"/>
                <a:ea typeface="宋体" pitchFamily="65" charset="-122"/>
              </a:rPr>
              <a:t>与滇西中国远征军胜利会师,完全打通了中印公路。30日,与英军会师</a:t>
            </a:r>
            <a:r>
              <a:rPr dirty="0"/>
              <a:t/>
            </a:r>
            <a:br>
              <a:rPr dirty="0"/>
            </a:br>
            <a:r>
              <a:rPr lang="zh-CN" altLang="en-US" sz="2012" kern="0" dirty="0" smtClean="0">
                <a:solidFill>
                  <a:srgbClr val="000000"/>
                </a:solidFill>
                <a:latin typeface="Times New Roman" pitchFamily="65" charset="-122"/>
                <a:ea typeface="宋体" pitchFamily="65" charset="-122"/>
              </a:rPr>
              <a:t>于乔梅。至此,完成了作战任务,战斗结束。中国远征军在这次作战中,</a:t>
            </a:r>
            <a:r>
              <a:rPr dirty="0"/>
              <a:t/>
            </a:r>
            <a:br>
              <a:rPr dirty="0"/>
            </a:br>
            <a:r>
              <a:rPr lang="zh-CN" altLang="en-US" sz="2012" kern="0" dirty="0" smtClean="0">
                <a:solidFill>
                  <a:srgbClr val="000000"/>
                </a:solidFill>
                <a:latin typeface="Times New Roman" pitchFamily="65" charset="-122"/>
                <a:ea typeface="宋体" pitchFamily="65" charset="-122"/>
              </a:rPr>
              <a:t>歼灭日军四个师团的大部或一部,牵制了日军缅甸方面军的预备队,为</a:t>
            </a:r>
            <a:r>
              <a:rPr dirty="0"/>
              <a:t/>
            </a:r>
            <a:br>
              <a:rPr dirty="0"/>
            </a:br>
            <a:r>
              <a:rPr lang="zh-CN" altLang="en-US" sz="2012" kern="0" dirty="0" smtClean="0">
                <a:solidFill>
                  <a:srgbClr val="000000"/>
                </a:solidFill>
                <a:latin typeface="Times New Roman" pitchFamily="65" charset="-122"/>
                <a:ea typeface="宋体" pitchFamily="65" charset="-122"/>
              </a:rPr>
              <a:t>收复缅北及支援整个缅甸战场做出了贡献。</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19234"/>
            <a:ext cx="8127000" cy="4644861"/>
          </a:xfrm>
          <a:prstGeom prst="rect">
            <a:avLst/>
          </a:prstGeom>
          <a:noFill/>
        </p:spPr>
        <p:txBody>
          <a:bodyPr wrap="square" lIns="0" tIns="0" rIns="0" bIns="0" rtlCol="0">
            <a:spAutoFit/>
          </a:bodyPr>
          <a:lstStyle/>
          <a:p>
            <a:pPr eaLnBrk="0" latinLnBrk="1" hangingPunct="0">
              <a:lnSpc>
                <a:spcPct val="150000"/>
              </a:lnSpc>
            </a:pPr>
            <a:r>
              <a:rPr lang="en-US" altLang="zh-CN" sz="2012" b="1" kern="0" dirty="0" smtClean="0">
                <a:solidFill>
                  <a:srgbClr val="000000"/>
                </a:solidFill>
                <a:latin typeface="Times New Roman" pitchFamily="65" charset="-122"/>
                <a:ea typeface="宋体" pitchFamily="65" charset="-122"/>
              </a:rPr>
              <a:t>4.</a:t>
            </a:r>
            <a:r>
              <a:rPr lang="zh-CN" altLang="en-US" sz="2012" b="1" kern="0" dirty="0" smtClean="0">
                <a:solidFill>
                  <a:srgbClr val="000000"/>
                </a:solidFill>
                <a:latin typeface="Times New Roman" pitchFamily="65" charset="-122"/>
                <a:ea typeface="宋体" pitchFamily="65" charset="-122"/>
              </a:rPr>
              <a:t>关于“敌后战场”和“正面战场”的问题</a:t>
            </a:r>
            <a:endParaRPr lang="zh-CN" altLang="en-US" sz="2400" b="1"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所谓“敌后战场”</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一般是指中国共产党领导的“解放区战场”。而从</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军事战略角度看</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是指日军正面推进线后方的战场。在这一战场上主要</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是共产党领导的抗战。所谓“正面战场”</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是指日军侵华推进线上中日</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两国交战的战场,在这个战场上作战的中国军队主要是国民党武装力量。</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关于“敌后战场”和“正面战场”的关系,过去多年来注重于其矛盾与</a:t>
            </a:r>
            <a:r>
              <a:rPr dirty="0"/>
              <a:t/>
            </a:r>
            <a:br>
              <a:rPr dirty="0"/>
            </a:br>
            <a:r>
              <a:rPr lang="zh-CN" altLang="en-US" sz="2012" kern="0" dirty="0" smtClean="0">
                <a:solidFill>
                  <a:srgbClr val="000000"/>
                </a:solidFill>
                <a:latin typeface="Times New Roman" pitchFamily="65" charset="-122"/>
                <a:ea typeface="宋体" pitchFamily="65" charset="-122"/>
              </a:rPr>
              <a:t>对立方面。近些年来,越来越多地注意到其间的密切联系,认为两个战</a:t>
            </a:r>
            <a:r>
              <a:rPr dirty="0"/>
              <a:t/>
            </a:r>
            <a:br>
              <a:rPr dirty="0"/>
            </a:br>
            <a:r>
              <a:rPr lang="zh-CN" altLang="en-US" sz="2012" kern="0" dirty="0" smtClean="0">
                <a:solidFill>
                  <a:srgbClr val="000000"/>
                </a:solidFill>
                <a:latin typeface="Times New Roman" pitchFamily="65" charset="-122"/>
                <a:ea typeface="宋体" pitchFamily="65" charset="-122"/>
              </a:rPr>
              <a:t>场之间有着互相依存、互相协同、互相配合的关系,缺少哪个战场,中</a:t>
            </a:r>
            <a:r>
              <a:rPr dirty="0"/>
              <a:t/>
            </a:r>
            <a:br>
              <a:rPr dirty="0"/>
            </a:br>
            <a:r>
              <a:rPr lang="zh-CN" altLang="en-US" sz="2012" kern="0" dirty="0" smtClean="0">
                <a:solidFill>
                  <a:srgbClr val="000000"/>
                </a:solidFill>
                <a:latin typeface="Times New Roman" pitchFamily="65" charset="-122"/>
                <a:ea typeface="宋体" pitchFamily="65" charset="-122"/>
              </a:rPr>
              <a:t>国抗战都难以坚持,更不能取得最后胜利;两个战场都是在总的持久战</a:t>
            </a:r>
            <a:r>
              <a:rPr dirty="0"/>
              <a:t/>
            </a:r>
            <a:br>
              <a:rPr dirty="0"/>
            </a:br>
            <a:r>
              <a:rPr lang="zh-CN" altLang="en-US" sz="2012" kern="0" dirty="0" smtClean="0">
                <a:solidFill>
                  <a:srgbClr val="000000"/>
                </a:solidFill>
                <a:latin typeface="Times New Roman" pitchFamily="65" charset="-122"/>
                <a:ea typeface="宋体" pitchFamily="65" charset="-122"/>
              </a:rPr>
              <a:t>方针指导下整体战争的组成部分,不应割裂与对立起来。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91242"/>
            <a:ext cx="8127000" cy="5108834"/>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四、人民解放战争</a:t>
            </a:r>
            <a:endParaRPr lang="zh-CN" altLang="en-US" sz="2400" b="1" dirty="0" smtClean="0"/>
          </a:p>
          <a:p>
            <a:pPr eaLnBrk="0" latinLnBrk="1" hangingPunct="0">
              <a:lnSpc>
                <a:spcPct val="150000"/>
              </a:lnSpc>
            </a:pPr>
            <a:r>
              <a:rPr lang="en-US" altLang="zh-CN" sz="2012" b="1" kern="0" dirty="0" smtClean="0">
                <a:solidFill>
                  <a:srgbClr val="000000"/>
                </a:solidFill>
                <a:latin typeface="Times New Roman" pitchFamily="65" charset="-122"/>
                <a:ea typeface="宋体" pitchFamily="65" charset="-122"/>
              </a:rPr>
              <a:t>1.</a:t>
            </a:r>
            <a:r>
              <a:rPr lang="zh-CN" altLang="en-US" sz="2012" b="1" kern="0" dirty="0" smtClean="0">
                <a:solidFill>
                  <a:srgbClr val="000000"/>
                </a:solidFill>
                <a:latin typeface="Times New Roman" pitchFamily="65" charset="-122"/>
                <a:ea typeface="宋体" pitchFamily="65" charset="-122"/>
              </a:rPr>
              <a:t>争取和平民主的斗争</a:t>
            </a:r>
            <a:endParaRPr lang="zh-CN" altLang="en-US" sz="2400" b="1" dirty="0" smtClean="0"/>
          </a:p>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重庆谈判</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抗战胜利后</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迫于国内外要求和平的压力</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蒋介石三次电邀</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毛泽东赴重庆,“商讨”国内和平问题。1945年8月底,毛泽东等赴重庆,</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经过谈判,国共双方于10月10日签署会谈纪要,即</a:t>
            </a:r>
            <a:r>
              <a:rPr lang="zh-CN" altLang="en-US" sz="1645" kern="0" spc="454" dirty="0" smtClean="0">
                <a:solidFill>
                  <a:srgbClr val="000000"/>
                </a:solidFill>
                <a:latin typeface="Times New Roman" pitchFamily="65" charset="-122"/>
                <a:ea typeface="宋体" pitchFamily="65" charset="-122"/>
              </a:rPr>
              <a:t> </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双十协定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协定规定:和平建国,坚决避免内战,召开政协会议,保证人民权利,等。</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(2)政治协商会议:1946年初在重庆召开,通过了有利于人民的政协协议。</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2.内战的爆发</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(1)1946年夏,国民党军队大举进攻中原解放区,全面内战爆发。</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(2)人民解放军采取运动战方式,集中优势兵力,打歼灭战,八个月歼敌七</a:t>
            </a:r>
            <a:r>
              <a:rPr dirty="0"/>
              <a:t/>
            </a:r>
            <a:br>
              <a:rPr dirty="0"/>
            </a:br>
            <a:r>
              <a:rPr lang="zh-CN" altLang="en-US" sz="2012" kern="0" dirty="0" smtClean="0">
                <a:solidFill>
                  <a:srgbClr val="000000"/>
                </a:solidFill>
                <a:latin typeface="Times New Roman" pitchFamily="65" charset="-122"/>
                <a:ea typeface="宋体" pitchFamily="65" charset="-122"/>
              </a:rPr>
              <a:t>十多万。</a:t>
            </a:r>
            <a:endParaRPr lang="zh-CN" altLang="en-US" dirty="0"/>
          </a:p>
        </p:txBody>
      </p:sp>
      <p:pic>
        <p:nvPicPr>
          <p:cNvPr id="3" name="图片 3" descr="textimage3.jpeg"/>
          <p:cNvPicPr>
            <a:picLocks noChangeAspect="1"/>
          </p:cNvPicPr>
          <p:nvPr/>
        </p:nvPicPr>
        <p:blipFill>
          <a:blip r:embed="rId4" cstate="print"/>
          <a:stretch>
            <a:fillRect/>
          </a:stretch>
        </p:blipFill>
        <p:spPr>
          <a:xfrm>
            <a:off x="5868144" y="3152776"/>
            <a:ext cx="266699" cy="276224"/>
          </a:xfrm>
          <a:prstGeom prst="rect">
            <a:avLst/>
          </a:prstGeom>
        </p:spPr>
      </p:pic>
      <p:grpSp>
        <p:nvGrpSpPr>
          <p:cNvPr id="5" name="组合 16"/>
          <p:cNvGrpSpPr/>
          <p:nvPr/>
        </p:nvGrpSpPr>
        <p:grpSpPr bwMode="auto">
          <a:xfrm>
            <a:off x="6122268" y="3105149"/>
            <a:ext cx="1944216" cy="339091"/>
            <a:chOff x="4881562" y="2969419"/>
            <a:chExt cx="783432" cy="219075"/>
          </a:xfrm>
        </p:grpSpPr>
        <p:sp>
          <p:nvSpPr>
            <p:cNvPr id="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91242"/>
            <a:ext cx="8127000" cy="5109347"/>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(3)1947年春,国民党军队对</a:t>
            </a:r>
            <a:r>
              <a:rPr lang="zh-CN" altLang="en-US" sz="1645" kern="0" spc="454" dirty="0" smtClean="0">
                <a:solidFill>
                  <a:srgbClr val="000000"/>
                </a:solidFill>
                <a:latin typeface="Times New Roman" pitchFamily="65" charset="-122"/>
                <a:ea typeface="宋体" pitchFamily="65" charset="-122"/>
              </a:rPr>
              <a:t> </a:t>
            </a:r>
            <a:r>
              <a:rPr lang="zh-CN" altLang="en-US" sz="2012" u="sng" kern="0" dirty="0" smtClean="0">
                <a:solidFill>
                  <a:srgbClr val="FF0000"/>
                </a:solidFill>
                <a:latin typeface="Times New Roman" pitchFamily="65" charset="-122"/>
                <a:ea typeface="宋体" pitchFamily="65" charset="-122"/>
              </a:rPr>
              <a:t>　陕北    </a:t>
            </a:r>
            <a:r>
              <a:rPr lang="zh-CN" altLang="en-US" sz="2012" kern="0" dirty="0" smtClean="0">
                <a:solidFill>
                  <a:srgbClr val="000000"/>
                </a:solidFill>
                <a:latin typeface="Times New Roman" pitchFamily="65" charset="-122"/>
                <a:ea typeface="宋体" pitchFamily="65" charset="-122"/>
              </a:rPr>
              <a:t>、山东两大解放区实行重点进</a:t>
            </a:r>
            <a:endParaRPr lang="zh-CN" altLang="en-US" sz="2400"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攻,但几个月后又被人民解放军粉碎。</a:t>
            </a:r>
            <a:endParaRPr lang="zh-CN" altLang="en-US" sz="2400" dirty="0" smtClean="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3.战略反攻和三大战役</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(1)战略反攻:</a:t>
            </a:r>
            <a:r>
              <a:rPr lang="zh-CN" altLang="en-US" sz="2012" u="sng" kern="0" dirty="0" smtClean="0">
                <a:solidFill>
                  <a:srgbClr val="000000"/>
                </a:solidFill>
                <a:latin typeface="Times New Roman" pitchFamily="65" charset="-122"/>
                <a:ea typeface="宋体" pitchFamily="65" charset="-122"/>
              </a:rPr>
              <a:t>1947年6月,刘伯承、邓小平率晋冀鲁豫解放军挺进大别</a:t>
            </a:r>
            <a:r>
              <a:rPr dirty="0"/>
              <a:t/>
            </a:r>
            <a:br>
              <a:rPr dirty="0"/>
            </a:br>
            <a:r>
              <a:rPr lang="zh-CN" altLang="en-US" sz="2012" u="sng" kern="0" dirty="0" smtClean="0">
                <a:solidFill>
                  <a:srgbClr val="000000"/>
                </a:solidFill>
                <a:latin typeface="Times New Roman" pitchFamily="65" charset="-122"/>
                <a:ea typeface="宋体" pitchFamily="65" charset="-122"/>
              </a:rPr>
              <a:t>山,揭开战略反攻的序幕</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(2)三大战役:辽沈战役、</a:t>
            </a:r>
            <a:r>
              <a:rPr lang="zh-CN" altLang="en-US" sz="1645" kern="0" spc="454" dirty="0" smtClean="0">
                <a:solidFill>
                  <a:srgbClr val="000000"/>
                </a:solidFill>
                <a:latin typeface="Times New Roman" pitchFamily="65" charset="-122"/>
                <a:ea typeface="宋体" pitchFamily="65" charset="-122"/>
              </a:rPr>
              <a:t> </a:t>
            </a:r>
            <a:r>
              <a:rPr lang="zh-CN" altLang="en-US" sz="2012" u="sng" kern="0" dirty="0" smtClean="0">
                <a:solidFill>
                  <a:srgbClr val="FF0000"/>
                </a:solidFill>
                <a:latin typeface="Times New Roman" pitchFamily="65" charset="-122"/>
                <a:ea typeface="宋体" pitchFamily="65" charset="-122"/>
              </a:rPr>
              <a:t>　淮海战役    </a:t>
            </a:r>
            <a:r>
              <a:rPr lang="zh-CN" altLang="en-US" sz="2012" kern="0" dirty="0" smtClean="0">
                <a:solidFill>
                  <a:srgbClr val="000000"/>
                </a:solidFill>
                <a:latin typeface="Times New Roman" pitchFamily="65" charset="-122"/>
                <a:ea typeface="宋体" pitchFamily="65" charset="-122"/>
              </a:rPr>
              <a:t>、平津战役。国民党军队的</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主力基本上被消灭。</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4.新民主主义革命的伟大胜利</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(1)北平谈判:1949年初,蒋介石发出“求和”声明,国共双方在北平谈判,</a:t>
            </a:r>
            <a:r>
              <a:rPr dirty="0"/>
              <a:t/>
            </a:r>
            <a:br>
              <a:rPr dirty="0"/>
            </a:br>
            <a:r>
              <a:rPr lang="zh-CN" altLang="en-US" sz="2012" kern="0" dirty="0" smtClean="0">
                <a:solidFill>
                  <a:srgbClr val="000000"/>
                </a:solidFill>
                <a:latin typeface="Times New Roman" pitchFamily="65" charset="-122"/>
                <a:ea typeface="宋体" pitchFamily="65" charset="-122"/>
              </a:rPr>
              <a:t>达成《国内和平协定》最后修正案。但南京国民政府拒绝在协定上签</a:t>
            </a:r>
            <a:r>
              <a:rPr dirty="0"/>
              <a:t/>
            </a:r>
            <a:br>
              <a:rPr dirty="0"/>
            </a:br>
            <a:r>
              <a:rPr lang="zh-CN" altLang="en-US" sz="2012" kern="0" dirty="0" smtClean="0">
                <a:solidFill>
                  <a:srgbClr val="000000"/>
                </a:solidFill>
                <a:latin typeface="Times New Roman" pitchFamily="65" charset="-122"/>
                <a:ea typeface="宋体" pitchFamily="65" charset="-122"/>
              </a:rPr>
              <a:t>字,和谈破裂。</a:t>
            </a:r>
            <a:endParaRPr lang="zh-CN" altLang="en-US" dirty="0"/>
          </a:p>
        </p:txBody>
      </p:sp>
      <p:pic>
        <p:nvPicPr>
          <p:cNvPr id="3" name="图片 3" descr="textimage5.jpeg"/>
          <p:cNvPicPr>
            <a:picLocks noChangeAspect="1"/>
          </p:cNvPicPr>
          <p:nvPr/>
        </p:nvPicPr>
        <p:blipFill>
          <a:blip r:embed="rId4" cstate="print"/>
          <a:stretch>
            <a:fillRect/>
          </a:stretch>
        </p:blipFill>
        <p:spPr>
          <a:xfrm>
            <a:off x="3203848" y="3615327"/>
            <a:ext cx="266699" cy="276224"/>
          </a:xfrm>
          <a:prstGeom prst="rect">
            <a:avLst/>
          </a:prstGeom>
        </p:spPr>
      </p:pic>
      <p:pic>
        <p:nvPicPr>
          <p:cNvPr id="4" name="图片 4" descr="textimage4.jpeg"/>
          <p:cNvPicPr>
            <a:picLocks noChangeAspect="1"/>
          </p:cNvPicPr>
          <p:nvPr/>
        </p:nvPicPr>
        <p:blipFill>
          <a:blip r:embed="rId5" cstate="print"/>
          <a:stretch>
            <a:fillRect/>
          </a:stretch>
        </p:blipFill>
        <p:spPr>
          <a:xfrm>
            <a:off x="3531614" y="1299263"/>
            <a:ext cx="266699" cy="276225"/>
          </a:xfrm>
          <a:prstGeom prst="rect">
            <a:avLst/>
          </a:prstGeom>
        </p:spPr>
      </p:pic>
      <p:grpSp>
        <p:nvGrpSpPr>
          <p:cNvPr id="5" name="组合 16"/>
          <p:cNvGrpSpPr/>
          <p:nvPr/>
        </p:nvGrpSpPr>
        <p:grpSpPr bwMode="auto">
          <a:xfrm>
            <a:off x="3798580" y="1260029"/>
            <a:ext cx="936104" cy="339091"/>
            <a:chOff x="4881562" y="2969419"/>
            <a:chExt cx="783432" cy="219075"/>
          </a:xfrm>
        </p:grpSpPr>
        <p:sp>
          <p:nvSpPr>
            <p:cNvPr id="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8" name="组合 16"/>
          <p:cNvGrpSpPr/>
          <p:nvPr/>
        </p:nvGrpSpPr>
        <p:grpSpPr bwMode="auto">
          <a:xfrm>
            <a:off x="3487688" y="3564285"/>
            <a:ext cx="1516360" cy="339091"/>
            <a:chOff x="4881562" y="2969419"/>
            <a:chExt cx="783432" cy="219075"/>
          </a:xfrm>
        </p:grpSpPr>
        <p:sp>
          <p:nvSpPr>
            <p:cNvPr id="9"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0"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28126"/>
            <a:ext cx="8127000" cy="4180375"/>
          </a:xfrm>
          <a:prstGeom prst="rect">
            <a:avLst/>
          </a:prstGeom>
          <a:noFill/>
        </p:spPr>
        <p:txBody>
          <a:bodyPr wrap="square" lIns="0" tIns="0" rIns="0" bIns="0" rtlCol="0">
            <a:spAutoFit/>
          </a:bodyPr>
          <a:lstStyle/>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渡江战役</a:t>
            </a:r>
            <a:r>
              <a:rPr lang="en-US" altLang="zh-CN" sz="2012" kern="0" dirty="0" smtClean="0">
                <a:solidFill>
                  <a:srgbClr val="000000"/>
                </a:solidFill>
                <a:latin typeface="Times New Roman" pitchFamily="65" charset="-122"/>
                <a:ea typeface="宋体" pitchFamily="65" charset="-122"/>
              </a:rPr>
              <a:t>:</a:t>
            </a:r>
            <a:r>
              <a:rPr lang="en-US" altLang="zh-CN" sz="2012" u="sng" kern="0" dirty="0" smtClean="0">
                <a:solidFill>
                  <a:srgbClr val="000000"/>
                </a:solidFill>
                <a:latin typeface="Times New Roman" pitchFamily="65" charset="-122"/>
                <a:ea typeface="宋体" pitchFamily="65" charset="-122"/>
              </a:rPr>
              <a:t>1949</a:t>
            </a:r>
            <a:r>
              <a:rPr lang="zh-CN" altLang="en-US" sz="2012" u="sng" kern="0" dirty="0" smtClean="0">
                <a:solidFill>
                  <a:srgbClr val="000000"/>
                </a:solidFill>
                <a:latin typeface="Times New Roman" pitchFamily="65" charset="-122"/>
                <a:ea typeface="宋体" pitchFamily="65" charset="-122"/>
              </a:rPr>
              <a:t>年</a:t>
            </a:r>
            <a:r>
              <a:rPr lang="en-US" altLang="zh-CN" sz="2012" u="sng" kern="0" dirty="0" smtClean="0">
                <a:solidFill>
                  <a:srgbClr val="000000"/>
                </a:solidFill>
                <a:latin typeface="Times New Roman" pitchFamily="65" charset="-122"/>
                <a:ea typeface="宋体" pitchFamily="65" charset="-122"/>
              </a:rPr>
              <a:t>4</a:t>
            </a:r>
            <a:r>
              <a:rPr lang="zh-CN" altLang="en-US" sz="2012" u="sng" kern="0" dirty="0" smtClean="0">
                <a:solidFill>
                  <a:srgbClr val="000000"/>
                </a:solidFill>
                <a:latin typeface="Times New Roman" pitchFamily="65" charset="-122"/>
                <a:ea typeface="宋体" pitchFamily="65" charset="-122"/>
              </a:rPr>
              <a:t>月</a:t>
            </a:r>
            <a:r>
              <a:rPr lang="en-US" altLang="zh-CN" sz="2012" u="sng" kern="0" dirty="0" smtClean="0">
                <a:solidFill>
                  <a:srgbClr val="000000"/>
                </a:solidFill>
                <a:latin typeface="Times New Roman" pitchFamily="65" charset="-122"/>
                <a:ea typeface="宋体" pitchFamily="65" charset="-122"/>
              </a:rPr>
              <a:t>23</a:t>
            </a:r>
            <a:r>
              <a:rPr lang="zh-CN" altLang="en-US" sz="2012" u="sng" kern="0" dirty="0" smtClean="0">
                <a:solidFill>
                  <a:srgbClr val="000000"/>
                </a:solidFill>
                <a:latin typeface="Times New Roman" pitchFamily="65" charset="-122"/>
                <a:ea typeface="宋体" pitchFamily="65" charset="-122"/>
              </a:rPr>
              <a:t>日</a:t>
            </a:r>
            <a:r>
              <a:rPr lang="en-US" altLang="zh-CN" sz="2012" u="sng" kern="0" dirty="0" smtClean="0">
                <a:solidFill>
                  <a:srgbClr val="000000"/>
                </a:solidFill>
                <a:latin typeface="Times New Roman" pitchFamily="65" charset="-122"/>
                <a:ea typeface="宋体" pitchFamily="65" charset="-122"/>
              </a:rPr>
              <a:t>,</a:t>
            </a:r>
            <a:r>
              <a:rPr lang="zh-CN" altLang="en-US" sz="2012" u="sng" kern="0" dirty="0" smtClean="0">
                <a:solidFill>
                  <a:srgbClr val="000000"/>
                </a:solidFill>
                <a:latin typeface="Times New Roman" pitchFamily="65" charset="-122"/>
                <a:ea typeface="宋体" pitchFamily="65" charset="-122"/>
              </a:rPr>
              <a:t>解放军占领南京</a:t>
            </a:r>
            <a:r>
              <a:rPr lang="en-US" altLang="zh-CN" sz="2012" u="sng" kern="0" dirty="0" smtClean="0">
                <a:solidFill>
                  <a:srgbClr val="000000"/>
                </a:solidFill>
                <a:latin typeface="Times New Roman" pitchFamily="65" charset="-122"/>
                <a:ea typeface="宋体" pitchFamily="65" charset="-122"/>
              </a:rPr>
              <a:t>,</a:t>
            </a:r>
            <a:r>
              <a:rPr lang="zh-CN" altLang="en-US" sz="2012" u="sng" kern="0" dirty="0" smtClean="0">
                <a:solidFill>
                  <a:srgbClr val="000000"/>
                </a:solidFill>
                <a:latin typeface="Times New Roman" pitchFamily="65" charset="-122"/>
                <a:ea typeface="宋体" pitchFamily="65" charset="-122"/>
              </a:rPr>
              <a:t>统治中国</a:t>
            </a:r>
            <a:r>
              <a:rPr lang="en-US" altLang="zh-CN" sz="2012" u="sng" kern="0" dirty="0" smtClean="0">
                <a:solidFill>
                  <a:srgbClr val="000000"/>
                </a:solidFill>
                <a:latin typeface="Times New Roman" pitchFamily="65" charset="-122"/>
                <a:ea typeface="宋体" pitchFamily="65" charset="-122"/>
              </a:rPr>
              <a:t>22</a:t>
            </a:r>
            <a:r>
              <a:rPr lang="zh-CN" altLang="en-US" sz="2012" u="sng" kern="0" dirty="0" smtClean="0">
                <a:solidFill>
                  <a:srgbClr val="000000"/>
                </a:solidFill>
                <a:latin typeface="Times New Roman" pitchFamily="65" charset="-122"/>
                <a:ea typeface="宋体" pitchFamily="65" charset="-122"/>
              </a:rPr>
              <a:t>年的国民政</a:t>
            </a:r>
            <a:r>
              <a:rPr lang="zh-CN" altLang="en-US" sz="2400" dirty="0" smtClean="0"/>
              <a:t/>
            </a:r>
            <a:br>
              <a:rPr lang="zh-CN" altLang="en-US" sz="2400" dirty="0" smtClean="0"/>
            </a:br>
            <a:r>
              <a:rPr lang="zh-CN" altLang="en-US" sz="2012" u="sng" kern="0" dirty="0" smtClean="0">
                <a:solidFill>
                  <a:srgbClr val="000000"/>
                </a:solidFill>
                <a:latin typeface="Times New Roman" pitchFamily="65" charset="-122"/>
                <a:ea typeface="宋体" pitchFamily="65" charset="-122"/>
              </a:rPr>
              <a:t>府覆灭。新民主主义革命取得了基本胜利</a:t>
            </a:r>
            <a:r>
              <a:rPr lang="zh-CN" altLang="en-US" sz="2012" kern="0" dirty="0" smtClean="0">
                <a:solidFill>
                  <a:srgbClr val="000000"/>
                </a:solidFill>
                <a:latin typeface="Times New Roman" pitchFamily="65" charset="-122"/>
                <a:ea typeface="宋体" pitchFamily="65" charset="-122"/>
              </a:rPr>
              <a:t>。</a:t>
            </a:r>
            <a:endParaRPr lang="zh-CN" altLang="en-US" sz="2400" dirty="0" smtClean="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5.历史意义</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a:t>
            </a:r>
            <a:r>
              <a:rPr lang="zh-CN" altLang="en-US" sz="2012" u="sng" kern="0" dirty="0" smtClean="0">
                <a:solidFill>
                  <a:srgbClr val="000000"/>
                </a:solidFill>
                <a:latin typeface="Times New Roman" pitchFamily="65" charset="-122"/>
                <a:ea typeface="宋体" pitchFamily="65" charset="-122"/>
              </a:rPr>
              <a:t>结束了中国近代百年来屈辱的历史,迎来了一个人民企盼已久的、</a:t>
            </a:r>
            <a:r>
              <a:rPr dirty="0"/>
              <a:t/>
            </a:r>
            <a:br>
              <a:rPr dirty="0"/>
            </a:br>
            <a:r>
              <a:rPr lang="zh-CN" altLang="en-US" sz="2012" u="sng" kern="0" dirty="0" smtClean="0">
                <a:solidFill>
                  <a:srgbClr val="000000"/>
                </a:solidFill>
                <a:latin typeface="Times New Roman" pitchFamily="65" charset="-122"/>
                <a:ea typeface="宋体" pitchFamily="65" charset="-122"/>
              </a:rPr>
              <a:t>独立自主的新中国</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(2)改变了世界政治格局,壮大了世界和平、民主和社会主义力量,鼓舞</a:t>
            </a:r>
            <a:r>
              <a:rPr dirty="0"/>
              <a:t/>
            </a:r>
            <a:br>
              <a:rPr dirty="0"/>
            </a:br>
            <a:r>
              <a:rPr lang="zh-CN" altLang="en-US" sz="2012" kern="0" dirty="0" smtClean="0">
                <a:solidFill>
                  <a:srgbClr val="000000"/>
                </a:solidFill>
                <a:latin typeface="Times New Roman" pitchFamily="65" charset="-122"/>
                <a:ea typeface="宋体" pitchFamily="65" charset="-122"/>
              </a:rPr>
              <a:t>了世界被压迫民族和人民解放斗争的士气。</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(3)是马克思主义在中国的胜利,是马克思列宁主义的普遍原理与中国</a:t>
            </a:r>
            <a:r>
              <a:rPr dirty="0"/>
              <a:t/>
            </a:r>
            <a:br>
              <a:rPr dirty="0"/>
            </a:br>
            <a:r>
              <a:rPr lang="zh-CN" altLang="en-US" sz="2012" kern="0" dirty="0" smtClean="0">
                <a:solidFill>
                  <a:srgbClr val="000000"/>
                </a:solidFill>
                <a:latin typeface="Times New Roman" pitchFamily="65" charset="-122"/>
                <a:ea typeface="宋体" pitchFamily="65" charset="-122"/>
              </a:rPr>
              <a:t>革命的具体实践相结合的毛泽东思想的胜利。</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08327"/>
            <a:ext cx="8127000" cy="4688206"/>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考点二　民族工业的高峰与衰落和近代后期的社会生活</a:t>
            </a:r>
            <a:endParaRPr lang="zh-CN" altLang="en-US" sz="220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一、民族工业的高峰与衰落</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1.国民政府统治前期</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(1)方针:</a:t>
            </a:r>
            <a:r>
              <a:rPr lang="zh-CN" altLang="en-US" sz="2012" u="sng" kern="0" dirty="0" smtClean="0">
                <a:solidFill>
                  <a:srgbClr val="000000"/>
                </a:solidFill>
                <a:latin typeface="Times New Roman" pitchFamily="65" charset="-122"/>
                <a:ea typeface="宋体" pitchFamily="65" charset="-122"/>
              </a:rPr>
              <a:t>1935年</a:t>
            </a:r>
            <a:r>
              <a:rPr lang="zh-CN" altLang="en-US" sz="2012" kern="0" dirty="0" smtClean="0">
                <a:solidFill>
                  <a:srgbClr val="000000"/>
                </a:solidFill>
                <a:latin typeface="Times New Roman" pitchFamily="65" charset="-122"/>
                <a:ea typeface="宋体" pitchFamily="65" charset="-122"/>
              </a:rPr>
              <a:t>,国民政府开展①</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国民经济建设运动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,鼓励发展</a:t>
            </a:r>
            <a:r>
              <a:rPr dirty="0"/>
              <a:t/>
            </a:r>
            <a:br>
              <a:rPr dirty="0"/>
            </a:br>
            <a:r>
              <a:rPr lang="zh-CN" altLang="en-US" sz="2012" kern="0" dirty="0" smtClean="0">
                <a:solidFill>
                  <a:srgbClr val="000000"/>
                </a:solidFill>
                <a:latin typeface="Times New Roman" pitchFamily="65" charset="-122"/>
                <a:ea typeface="宋体" pitchFamily="65" charset="-122"/>
              </a:rPr>
              <a:t>工业、农业和交通运输业。</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(2)概况:各行业都有较大发展;国民生产总值逐年增长,1935—1936年,增</a:t>
            </a:r>
            <a:r>
              <a:rPr dirty="0"/>
              <a:t/>
            </a:r>
            <a:br>
              <a:rPr dirty="0"/>
            </a:br>
            <a:r>
              <a:rPr lang="zh-CN" altLang="en-US" sz="2012" kern="0" dirty="0" smtClean="0">
                <a:solidFill>
                  <a:srgbClr val="000000"/>
                </a:solidFill>
                <a:latin typeface="Times New Roman" pitchFamily="65" charset="-122"/>
                <a:ea typeface="宋体" pitchFamily="65" charset="-122"/>
              </a:rPr>
              <a:t>长速度创历史最高纪录。</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2.全面抗战时期</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(1)1937年,日本发动全面侵华战争,中国民族企业遭受空前残酷的打击。</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(2)在沦陷区,来不及内迁的民族企业,或被日军所毁,或被日军吞并。</a:t>
            </a:r>
            <a:endParaRPr lang="zh-CN" altLang="en-US" dirty="0"/>
          </a:p>
        </p:txBody>
      </p:sp>
      <p:grpSp>
        <p:nvGrpSpPr>
          <p:cNvPr id="3" name="组合 16"/>
          <p:cNvGrpSpPr/>
          <p:nvPr/>
        </p:nvGrpSpPr>
        <p:grpSpPr bwMode="auto">
          <a:xfrm>
            <a:off x="4056896" y="2620561"/>
            <a:ext cx="2963376"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604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(3)在国统区,国民政府实行战时体制,强化对经济的全面控制,②</a:t>
            </a:r>
            <a:r>
              <a:rPr lang="zh-CN" altLang="en-US" sz="2012" u="sng" kern="0" dirty="0" smtClean="0">
                <a:solidFill>
                  <a:srgbClr val="FF0000"/>
                </a:solidFill>
                <a:latin typeface="Times New Roman" pitchFamily="65" charset="-122"/>
                <a:ea typeface="宋体" pitchFamily="65" charset="-122"/>
              </a:rPr>
              <a:t>　官僚资    </a:t>
            </a:r>
            <a:endParaRPr lang="en-US" altLang="zh-CN" sz="2012" u="sng"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迅速膨胀,民族资本日益萎缩。</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3.解放战争时期</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(1)国民政府与美国签订《中美友好通商航海条约》,美国取得了在华</a:t>
            </a:r>
            <a:r>
              <a:rPr dirty="0"/>
              <a:t/>
            </a:r>
            <a:br>
              <a:rPr dirty="0"/>
            </a:br>
            <a:r>
              <a:rPr lang="zh-CN" altLang="en-US" sz="2012" kern="0" dirty="0" smtClean="0">
                <a:solidFill>
                  <a:srgbClr val="000000"/>
                </a:solidFill>
                <a:latin typeface="Times New Roman" pitchFamily="65" charset="-122"/>
                <a:ea typeface="宋体" pitchFamily="65" charset="-122"/>
              </a:rPr>
              <a:t>的经济、政治等特权,美货大量涌入中国市场,排挤国货。</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(2)官僚资本进行经济垄断,挤压民族企业;滥发纸币,导致通货膨胀,民族</a:t>
            </a:r>
            <a:r>
              <a:rPr dirty="0"/>
              <a:t/>
            </a:r>
            <a:br>
              <a:rPr dirty="0"/>
            </a:br>
            <a:r>
              <a:rPr lang="zh-CN" altLang="en-US" sz="2012" kern="0" dirty="0" smtClean="0">
                <a:solidFill>
                  <a:srgbClr val="000000"/>
                </a:solidFill>
                <a:latin typeface="Times New Roman" pitchFamily="65" charset="-122"/>
                <a:ea typeface="宋体" pitchFamily="65" charset="-122"/>
              </a:rPr>
              <a:t>工业陷入绝境。</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二、近代后期的社会生活</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建筑:20世纪30年代前后,京津等地出现完全欧化的新式住宅。</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交通</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(1)1920年,北京至天津航线开通,</a:t>
            </a:r>
            <a:r>
              <a:rPr lang="zh-CN" altLang="en-US" sz="2012" u="sng" kern="0" dirty="0" smtClean="0">
                <a:solidFill>
                  <a:srgbClr val="000000"/>
                </a:solidFill>
                <a:latin typeface="Times New Roman" pitchFamily="65" charset="-122"/>
                <a:ea typeface="宋体" pitchFamily="65" charset="-122"/>
              </a:rPr>
              <a:t>中国航空业开始起步</a:t>
            </a:r>
            <a:r>
              <a:rPr lang="zh-CN" altLang="en-US" sz="2012" kern="0" dirty="0" smtClean="0">
                <a:solidFill>
                  <a:srgbClr val="000000"/>
                </a:solidFill>
                <a:latin typeface="Times New Roman" pitchFamily="65" charset="-122"/>
                <a:ea typeface="宋体" pitchFamily="65" charset="-122"/>
              </a:rPr>
              <a:t>。</a:t>
            </a:r>
            <a:endParaRPr lang="zh-CN" altLang="en-US" dirty="0"/>
          </a:p>
        </p:txBody>
      </p:sp>
      <p:grpSp>
        <p:nvGrpSpPr>
          <p:cNvPr id="3" name="组合 16"/>
          <p:cNvGrpSpPr/>
          <p:nvPr/>
        </p:nvGrpSpPr>
        <p:grpSpPr bwMode="auto">
          <a:xfrm>
            <a:off x="7441778" y="1152202"/>
            <a:ext cx="1302494"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71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(2)1924年,上海开始运行公共汽车。</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3.大众传媒</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(1)广播</a:t>
            </a:r>
            <a:r>
              <a:rPr lang="zh-CN" altLang="en-US" sz="4975" kern="0" spc="37174"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862"/>
              </a:spcBef>
              <a:buNone/>
            </a:pPr>
            <a:r>
              <a:rPr lang="zh-CN" altLang="en-US" sz="2012" kern="0" dirty="0" smtClean="0">
                <a:solidFill>
                  <a:srgbClr val="000000"/>
                </a:solidFill>
                <a:latin typeface="Times New Roman" pitchFamily="65" charset="-122"/>
                <a:ea typeface="宋体" pitchFamily="65" charset="-122"/>
              </a:rPr>
              <a:t>(2)报刊业:中共先后创办《新华日报》《解放日报》等政论性报刊,同</a:t>
            </a:r>
            <a:r>
              <a:rPr dirty="0"/>
              <a:t/>
            </a:r>
            <a:br>
              <a:rPr dirty="0"/>
            </a:br>
            <a:r>
              <a:rPr lang="zh-CN" altLang="en-US" sz="2012" kern="0" dirty="0" smtClean="0">
                <a:solidFill>
                  <a:srgbClr val="000000"/>
                </a:solidFill>
                <a:latin typeface="Times New Roman" pitchFamily="65" charset="-122"/>
                <a:ea typeface="宋体" pitchFamily="65" charset="-122"/>
              </a:rPr>
              <a:t>国民党的《中央日报》等报刊展开斗争。</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(3)影视业</a:t>
            </a:r>
            <a:r>
              <a:rPr lang="zh-CN" altLang="en-US" sz="5367" kern="0" spc="28157" dirty="0" smtClean="0">
                <a:solidFill>
                  <a:srgbClr val="000000"/>
                </a:solidFill>
                <a:latin typeface="Times New Roman" pitchFamily="65" charset="-122"/>
                <a:ea typeface="宋体" pitchFamily="65" charset="-122"/>
              </a:rPr>
              <a:t> </a:t>
            </a:r>
            <a:r>
              <a:rPr lang="zh-CN" altLang="en-US" sz="2012" kern="0" dirty="0" smtClean="0">
                <a:solidFill>
                  <a:srgbClr val="000000"/>
                </a:solidFill>
                <a:latin typeface="Times New Roman" pitchFamily="65" charset="-122"/>
                <a:ea typeface="宋体" pitchFamily="65" charset="-122"/>
              </a:rPr>
              <a:t> </a:t>
            </a:r>
            <a:endParaRPr lang="zh-CN" altLang="en-US" dirty="0"/>
          </a:p>
        </p:txBody>
      </p:sp>
      <p:pic>
        <p:nvPicPr>
          <p:cNvPr id="3" name="图片 3" descr="textimage6.jpeg"/>
          <p:cNvPicPr>
            <a:picLocks noChangeAspect="1"/>
          </p:cNvPicPr>
          <p:nvPr/>
        </p:nvPicPr>
        <p:blipFill>
          <a:blip r:embed="rId5" cstate="print"/>
          <a:stretch>
            <a:fillRect/>
          </a:stretch>
        </p:blipFill>
        <p:spPr>
          <a:xfrm>
            <a:off x="1349233" y="2111492"/>
            <a:ext cx="5353050" cy="1247774"/>
          </a:xfrm>
          <a:prstGeom prst="rect">
            <a:avLst/>
          </a:prstGeom>
        </p:spPr>
      </p:pic>
      <p:graphicFrame>
        <p:nvGraphicFramePr>
          <p:cNvPr id="5" name="对象 4"/>
          <p:cNvGraphicFramePr>
            <a:graphicFrameLocks noChangeAspect="1"/>
          </p:cNvGraphicFramePr>
          <p:nvPr/>
        </p:nvGraphicFramePr>
        <p:xfrm>
          <a:off x="1604833" y="4346861"/>
          <a:ext cx="4257674" cy="1362074"/>
        </p:xfrm>
        <a:graphic>
          <a:graphicData uri="http://schemas.openxmlformats.org/presentationml/2006/ole">
            <p:oleObj spid="_x0000_s1026" name="Equation" r:id="rId6" imgW="4291200" imgH="1372800" progId="">
              <p:embed/>
            </p:oleObj>
          </a:graphicData>
        </a:graphic>
      </p:graphicFrame>
    </p:spTree>
    <p:custDataLst>
      <p:custData r:id="rId2"/>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84781"/>
            <a:ext cx="8127000" cy="422372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考点三　马克思主义的传入与毛泽东思想的形成和发展</a:t>
            </a:r>
            <a:endParaRPr lang="zh-CN" altLang="en-US" sz="220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(一)马克思主义在中国的传播</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背景:新文化运动的开展;十月革命给中国送来了马克思主义;五四运</a:t>
            </a:r>
            <a:r>
              <a:rPr dirty="0"/>
              <a:t/>
            </a:r>
            <a:br>
              <a:rPr dirty="0"/>
            </a:br>
            <a:r>
              <a:rPr lang="zh-CN" altLang="en-US" sz="2012" kern="0" dirty="0" smtClean="0">
                <a:solidFill>
                  <a:srgbClr val="000000"/>
                </a:solidFill>
                <a:latin typeface="Times New Roman" pitchFamily="65" charset="-122"/>
                <a:ea typeface="宋体" pitchFamily="65" charset="-122"/>
              </a:rPr>
              <a:t>动的促进。</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2.概况</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(1)1918年,李大钊发表《法俄革命之比较观》《庶民的胜利》《布尔</a:t>
            </a:r>
            <a:r>
              <a:rPr dirty="0"/>
              <a:t/>
            </a:r>
            <a:br>
              <a:rPr dirty="0"/>
            </a:br>
            <a:r>
              <a:rPr lang="zh-CN" altLang="en-US" sz="2012" kern="0" dirty="0" smtClean="0">
                <a:solidFill>
                  <a:srgbClr val="000000"/>
                </a:solidFill>
                <a:latin typeface="Times New Roman" pitchFamily="65" charset="-122"/>
                <a:ea typeface="宋体" pitchFamily="65" charset="-122"/>
              </a:rPr>
              <a:t>什维主义的胜利》等文章,他主张学习俄国,改造中国,率先举起社会主</a:t>
            </a:r>
            <a:r>
              <a:rPr dirty="0"/>
              <a:t/>
            </a:r>
            <a:br>
              <a:rPr dirty="0"/>
            </a:br>
            <a:r>
              <a:rPr lang="zh-CN" altLang="en-US" sz="2012" kern="0" dirty="0" smtClean="0">
                <a:solidFill>
                  <a:srgbClr val="000000"/>
                </a:solidFill>
                <a:latin typeface="Times New Roman" pitchFamily="65" charset="-122"/>
                <a:ea typeface="宋体" pitchFamily="65" charset="-122"/>
              </a:rPr>
              <a:t>义旗帜。1919年,又发表①</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我的马克思主义观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,比较全面地介</a:t>
            </a:r>
            <a:r>
              <a:rPr dirty="0"/>
              <a:t/>
            </a:r>
            <a:br>
              <a:rPr dirty="0"/>
            </a:br>
            <a:r>
              <a:rPr lang="zh-CN" altLang="en-US" sz="2012" kern="0" dirty="0" smtClean="0">
                <a:solidFill>
                  <a:srgbClr val="000000"/>
                </a:solidFill>
                <a:latin typeface="Times New Roman" pitchFamily="65" charset="-122"/>
                <a:ea typeface="宋体" pitchFamily="65" charset="-122"/>
              </a:rPr>
              <a:t>绍了马克思主义。</a:t>
            </a:r>
            <a:endParaRPr lang="zh-CN" altLang="en-US" dirty="0"/>
          </a:p>
        </p:txBody>
      </p:sp>
      <p:grpSp>
        <p:nvGrpSpPr>
          <p:cNvPr id="3" name="组合 16"/>
          <p:cNvGrpSpPr/>
          <p:nvPr/>
        </p:nvGrpSpPr>
        <p:grpSpPr bwMode="auto">
          <a:xfrm>
            <a:off x="3419872" y="4613925"/>
            <a:ext cx="3009096"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19234"/>
            <a:ext cx="8127000" cy="5109347"/>
          </a:xfrm>
          <a:prstGeom prst="rect">
            <a:avLst/>
          </a:prstGeom>
          <a:noFill/>
        </p:spPr>
        <p:txBody>
          <a:bodyPr wrap="square" lIns="0" tIns="0" rIns="0" bIns="0" rtlCol="0">
            <a:spAutoFit/>
          </a:bodyPr>
          <a:lstStyle/>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一批研究马克思主义的社团出现</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一批先进的中国人成为马克思主</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义者</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开始用马克思主义指导中国革命</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并建立了一些中国共产党早期</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组织,向工人宣传马克思主义。</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意义:1921年,以马克思主义为指导的工人阶级政党——中国共产党诞</a:t>
            </a:r>
            <a:r>
              <a:rPr dirty="0"/>
              <a:t/>
            </a:r>
            <a:br>
              <a:rPr dirty="0"/>
            </a:br>
            <a:r>
              <a:rPr lang="zh-CN" altLang="en-US" sz="2012" kern="0" dirty="0" smtClean="0">
                <a:solidFill>
                  <a:srgbClr val="000000"/>
                </a:solidFill>
                <a:latin typeface="Times New Roman" pitchFamily="65" charset="-122"/>
                <a:ea typeface="宋体" pitchFamily="65" charset="-122"/>
              </a:rPr>
              <a:t>生。</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(二)新三民主义</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背景:孙中山从十月革命的胜利中看到希望;共产国际和中国共产党</a:t>
            </a:r>
            <a:r>
              <a:rPr dirty="0"/>
              <a:t/>
            </a:r>
            <a:br>
              <a:rPr dirty="0"/>
            </a:br>
            <a:r>
              <a:rPr lang="zh-CN" altLang="en-US" sz="2012" kern="0" dirty="0" smtClean="0">
                <a:solidFill>
                  <a:srgbClr val="000000"/>
                </a:solidFill>
                <a:latin typeface="Times New Roman" pitchFamily="65" charset="-122"/>
                <a:ea typeface="宋体" pitchFamily="65" charset="-122"/>
              </a:rPr>
              <a:t>的帮助。</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确定:1924年,国民党“一大”通过宣言,接受中国共产党反帝反封建</a:t>
            </a:r>
            <a:r>
              <a:rPr dirty="0"/>
              <a:t/>
            </a:r>
            <a:br>
              <a:rPr dirty="0"/>
            </a:br>
            <a:r>
              <a:rPr lang="zh-CN" altLang="en-US" sz="2012" kern="0" dirty="0" smtClean="0">
                <a:solidFill>
                  <a:srgbClr val="000000"/>
                </a:solidFill>
                <a:latin typeface="Times New Roman" pitchFamily="65" charset="-122"/>
                <a:ea typeface="宋体" pitchFamily="65" charset="-122"/>
              </a:rPr>
              <a:t>的主张,确立②</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联俄、联共、扶助农工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三大政策,旧三民主义</a:t>
            </a:r>
            <a:r>
              <a:rPr dirty="0"/>
              <a:t/>
            </a:r>
            <a:br>
              <a:rPr dirty="0"/>
            </a:br>
            <a:r>
              <a:rPr lang="zh-CN" altLang="en-US" sz="2012" kern="0" dirty="0" smtClean="0">
                <a:solidFill>
                  <a:srgbClr val="000000"/>
                </a:solidFill>
                <a:latin typeface="Times New Roman" pitchFamily="65" charset="-122"/>
                <a:ea typeface="宋体" pitchFamily="65" charset="-122"/>
              </a:rPr>
              <a:t>发展为新三民主义。</a:t>
            </a:r>
            <a:endParaRPr lang="zh-CN" altLang="en-US" dirty="0"/>
          </a:p>
        </p:txBody>
      </p:sp>
      <p:grpSp>
        <p:nvGrpSpPr>
          <p:cNvPr id="3" name="组合 16"/>
          <p:cNvGrpSpPr/>
          <p:nvPr/>
        </p:nvGrpSpPr>
        <p:grpSpPr bwMode="auto">
          <a:xfrm>
            <a:off x="2195736" y="5345817"/>
            <a:ext cx="3505532"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3.历史意义</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a:t>
            </a:r>
            <a:r>
              <a:rPr lang="zh-CN" altLang="en-US" sz="2012" u="sng" kern="0" dirty="0" smtClean="0">
                <a:solidFill>
                  <a:srgbClr val="000000"/>
                </a:solidFill>
                <a:latin typeface="Times New Roman" pitchFamily="65" charset="-122"/>
                <a:ea typeface="宋体" pitchFamily="65" charset="-122"/>
              </a:rPr>
              <a:t>五四运动是一次彻底地不妥协地反帝反封建的革命运动</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(2)青年学生是先锋,工人阶级是主力军。</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(3)具有初步共产主义思想的知识分子开始走上同工人相结合的道路,</a:t>
            </a:r>
            <a:r>
              <a:rPr dirty="0"/>
              <a:t/>
            </a:r>
            <a:br>
              <a:rPr dirty="0"/>
            </a:br>
            <a:r>
              <a:rPr lang="zh-CN" altLang="en-US" sz="2012" kern="0" dirty="0" smtClean="0">
                <a:solidFill>
                  <a:srgbClr val="000000"/>
                </a:solidFill>
                <a:latin typeface="Times New Roman" pitchFamily="65" charset="-122"/>
                <a:ea typeface="宋体" pitchFamily="65" charset="-122"/>
              </a:rPr>
              <a:t>促进了马克思主义的传播。</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(4)成为中国②</a:t>
            </a:r>
            <a:r>
              <a:rPr lang="zh-CN" altLang="en-US" sz="2012" u="sng" kern="0" dirty="0" smtClean="0">
                <a:solidFill>
                  <a:srgbClr val="FF0000"/>
                </a:solidFill>
                <a:latin typeface="Times New Roman" pitchFamily="65" charset="-122"/>
                <a:ea typeface="宋体" pitchFamily="65" charset="-122"/>
              </a:rPr>
              <a:t>　新民主主义革命    </a:t>
            </a:r>
            <a:r>
              <a:rPr lang="zh-CN" altLang="en-US" sz="2012" kern="0" dirty="0" smtClean="0">
                <a:solidFill>
                  <a:srgbClr val="000000"/>
                </a:solidFill>
                <a:latin typeface="Times New Roman" pitchFamily="65" charset="-122"/>
                <a:ea typeface="宋体" pitchFamily="65" charset="-122"/>
              </a:rPr>
              <a:t>的开端。</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(二)中国共产党的诞生</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1.条件</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(1)经济基础:辛亥革命后民族资本主义的迅速发展。</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(2)阶级基础:工人阶级队伍壮大并登上政治舞台。</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(3)思想基础:马克思主义广泛传播并同中国工人运动日益结合。</a:t>
            </a:r>
            <a:endParaRPr lang="zh-CN" altLang="en-US" dirty="0"/>
          </a:p>
        </p:txBody>
      </p:sp>
      <p:grpSp>
        <p:nvGrpSpPr>
          <p:cNvPr id="3" name="组合 16"/>
          <p:cNvGrpSpPr/>
          <p:nvPr/>
        </p:nvGrpSpPr>
        <p:grpSpPr bwMode="auto">
          <a:xfrm>
            <a:off x="2087099" y="3456159"/>
            <a:ext cx="2349937"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88556"/>
            <a:ext cx="8127000" cy="3715889"/>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3.内容</a:t>
            </a:r>
            <a:endParaRPr lang="zh-CN" altLang="en-US" sz="2400" b="1"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(1)民族主义有两方面含义:一为中国民族自求解放;二为中国境内各民</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族一律平等。</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(2)民权主义指民权为一般平民所共有。</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(3)民生主义指平均地权,节制资本,实行“耕者有其田”的政策。</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4.意义</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a:t>
            </a:r>
            <a:r>
              <a:rPr lang="zh-CN" altLang="en-US" sz="2012" u="sng" kern="0" dirty="0" smtClean="0">
                <a:solidFill>
                  <a:srgbClr val="000000"/>
                </a:solidFill>
                <a:latin typeface="Times New Roman" pitchFamily="65" charset="-122"/>
                <a:ea typeface="宋体" pitchFamily="65" charset="-122"/>
              </a:rPr>
              <a:t>新三民主义成为国共合作的政治基础和国民革命时期的旗帜。</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(2)国民革命在全国展开。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2779"/>
            <a:ext cx="8127000" cy="5573834"/>
          </a:xfrm>
          <a:prstGeom prst="rect">
            <a:avLst/>
          </a:prstGeom>
          <a:noFill/>
        </p:spPr>
        <p:txBody>
          <a:bodyPr wrap="square" lIns="0" tIns="0" rIns="0" bIns="0" rtlCol="0">
            <a:spAutoFit/>
          </a:bodyPr>
          <a:lstStyle/>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三</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毛泽东思想</a:t>
            </a:r>
            <a:endParaRPr lang="zh-CN" altLang="en-US" sz="2400" dirty="0" smtClean="0"/>
          </a:p>
          <a:p>
            <a:pPr eaLnBrk="0" latinLnBrk="1" hangingPunct="0">
              <a:lnSpc>
                <a:spcPct val="150000"/>
              </a:lnSpc>
            </a:pPr>
            <a:r>
              <a:rPr lang="en-US" altLang="zh-CN" sz="2012" b="1" kern="0" dirty="0" smtClean="0">
                <a:solidFill>
                  <a:srgbClr val="000000"/>
                </a:solidFill>
                <a:latin typeface="Times New Roman" pitchFamily="65" charset="-122"/>
                <a:ea typeface="宋体" pitchFamily="65" charset="-122"/>
              </a:rPr>
              <a:t>1.</a:t>
            </a:r>
            <a:r>
              <a:rPr lang="zh-CN" altLang="en-US" sz="2012" b="1" kern="0" dirty="0" smtClean="0">
                <a:solidFill>
                  <a:srgbClr val="000000"/>
                </a:solidFill>
                <a:latin typeface="Times New Roman" pitchFamily="65" charset="-122"/>
                <a:ea typeface="宋体" pitchFamily="65" charset="-122"/>
              </a:rPr>
              <a:t>革命道路的探索</a:t>
            </a:r>
            <a:endParaRPr lang="zh-CN" altLang="en-US" sz="2400" b="1" dirty="0" smtClean="0"/>
          </a:p>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从中国共产党成立到国民革命时期</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毛泽东撰写了③</a:t>
            </a:r>
            <a:r>
              <a:rPr lang="en-US" altLang="zh-CN"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中国社会</a:t>
            </a:r>
            <a:r>
              <a:rPr lang="zh-CN" altLang="en-US" sz="2400" dirty="0" smtClean="0">
                <a:solidFill>
                  <a:srgbClr val="FF0000"/>
                </a:solidFill>
              </a:rPr>
              <a:t/>
            </a:r>
            <a:br>
              <a:rPr lang="zh-CN" altLang="en-US" sz="2400" dirty="0" smtClean="0">
                <a:solidFill>
                  <a:srgbClr val="FF0000"/>
                </a:solidFill>
              </a:rPr>
            </a:br>
            <a:r>
              <a:rPr lang="zh-CN" altLang="en-US" sz="2012" u="sng" kern="0" dirty="0" smtClean="0">
                <a:solidFill>
                  <a:srgbClr val="FF0000"/>
                </a:solidFill>
                <a:latin typeface="Times New Roman" pitchFamily="65" charset="-122"/>
                <a:ea typeface="宋体" pitchFamily="65" charset="-122"/>
              </a:rPr>
              <a:t>各阶级的分析    </a:t>
            </a:r>
            <a:r>
              <a:rPr lang="en-US" altLang="zh-CN" sz="2012" kern="0" dirty="0" smtClean="0">
                <a:solidFill>
                  <a:srgbClr val="FF0000"/>
                </a:solidFill>
                <a:latin typeface="Times New Roman" pitchFamily="65" charset="-122"/>
                <a:ea typeface="宋体" pitchFamily="65" charset="-122"/>
              </a:rPr>
              <a:t>》</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湖南农民运动考察报告</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等文章</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提出</a:t>
            </a:r>
            <a:r>
              <a:rPr lang="zh-CN" altLang="en-US" sz="2012" u="sng" kern="0" dirty="0" smtClean="0">
                <a:solidFill>
                  <a:srgbClr val="000000"/>
                </a:solidFill>
                <a:latin typeface="Times New Roman" pitchFamily="65" charset="-122"/>
                <a:ea typeface="宋体" pitchFamily="65" charset="-122"/>
              </a:rPr>
              <a:t>坚持无产阶</a:t>
            </a:r>
            <a:r>
              <a:rPr lang="zh-CN" altLang="en-US" sz="2400" dirty="0" smtClean="0"/>
              <a:t/>
            </a:r>
            <a:br>
              <a:rPr lang="zh-CN" altLang="en-US" sz="2400" dirty="0" smtClean="0"/>
            </a:br>
            <a:r>
              <a:rPr lang="zh-CN" altLang="en-US" sz="2012" u="sng" kern="0" dirty="0" smtClean="0">
                <a:solidFill>
                  <a:srgbClr val="000000"/>
                </a:solidFill>
                <a:latin typeface="Times New Roman" pitchFamily="65" charset="-122"/>
                <a:ea typeface="宋体" pitchFamily="65" charset="-122"/>
              </a:rPr>
              <a:t>级对民主革命的领导权和依靠农民进行革命斗争的主张</a:t>
            </a:r>
            <a:r>
              <a:rPr lang="zh-CN" altLang="en-US" sz="2012" kern="0" dirty="0" smtClean="0">
                <a:solidFill>
                  <a:srgbClr val="000000"/>
                </a:solidFill>
                <a:latin typeface="Times New Roman" pitchFamily="65" charset="-122"/>
                <a:ea typeface="宋体" pitchFamily="65" charset="-122"/>
              </a:rPr>
              <a:t>。</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(2)国共十年对峙时期:毛泽东以马克思主义基本原理为指导,创造性地</a:t>
            </a:r>
            <a:r>
              <a:rPr dirty="0"/>
              <a:t/>
            </a:r>
            <a:br>
              <a:rPr dirty="0"/>
            </a:br>
            <a:r>
              <a:rPr lang="zh-CN" altLang="en-US" sz="2012" kern="0" dirty="0" smtClean="0">
                <a:solidFill>
                  <a:srgbClr val="000000"/>
                </a:solidFill>
                <a:latin typeface="Times New Roman" pitchFamily="65" charset="-122"/>
                <a:ea typeface="宋体" pitchFamily="65" charset="-122"/>
              </a:rPr>
              <a:t>提出符合中国国情的④</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农村包围城市    </a:t>
            </a:r>
            <a:r>
              <a:rPr lang="zh-CN" altLang="en-US" sz="2012" kern="0" dirty="0" smtClean="0">
                <a:solidFill>
                  <a:srgbClr val="000000"/>
                </a:solidFill>
                <a:latin typeface="Times New Roman" pitchFamily="65" charset="-122"/>
                <a:ea typeface="宋体" pitchFamily="65" charset="-122"/>
              </a:rPr>
              <a:t>,武装夺取政权”的革命思</a:t>
            </a:r>
            <a:r>
              <a:rPr dirty="0"/>
              <a:t/>
            </a:r>
            <a:br>
              <a:rPr dirty="0"/>
            </a:br>
            <a:r>
              <a:rPr lang="zh-CN" altLang="en-US" sz="2012" kern="0" dirty="0" smtClean="0">
                <a:solidFill>
                  <a:srgbClr val="000000"/>
                </a:solidFill>
                <a:latin typeface="Times New Roman" pitchFamily="65" charset="-122"/>
                <a:ea typeface="宋体" pitchFamily="65" charset="-122"/>
              </a:rPr>
              <a:t>想,为中国革命指明了方向。</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2.毛泽东思想的形成</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(1)抗战时期,毛泽东发表《论持久战》⑤</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新民主主义论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《论</a:t>
            </a:r>
            <a:r>
              <a:rPr dirty="0"/>
              <a:t/>
            </a:r>
            <a:br>
              <a:rPr dirty="0"/>
            </a:br>
            <a:r>
              <a:rPr lang="zh-CN" altLang="en-US" sz="2012" kern="0" dirty="0" smtClean="0">
                <a:solidFill>
                  <a:srgbClr val="000000"/>
                </a:solidFill>
                <a:latin typeface="Times New Roman" pitchFamily="65" charset="-122"/>
                <a:ea typeface="宋体" pitchFamily="65" charset="-122"/>
              </a:rPr>
              <a:t>联合政府》等文章,创造性地提出新民主主义革命的科学概念,描绘了</a:t>
            </a:r>
            <a:r>
              <a:rPr dirty="0"/>
              <a:t/>
            </a:r>
            <a:br>
              <a:rPr dirty="0"/>
            </a:br>
            <a:r>
              <a:rPr lang="zh-CN" altLang="en-US" sz="2012" kern="0" dirty="0" smtClean="0">
                <a:solidFill>
                  <a:srgbClr val="000000"/>
                </a:solidFill>
                <a:latin typeface="Times New Roman" pitchFamily="65" charset="-122"/>
                <a:ea typeface="宋体" pitchFamily="65" charset="-122"/>
              </a:rPr>
              <a:t>新民主主义社会的蓝图。</a:t>
            </a:r>
            <a:endParaRPr lang="zh-CN" altLang="en-US" dirty="0"/>
          </a:p>
        </p:txBody>
      </p:sp>
      <p:grpSp>
        <p:nvGrpSpPr>
          <p:cNvPr id="3" name="组合 16"/>
          <p:cNvGrpSpPr/>
          <p:nvPr/>
        </p:nvGrpSpPr>
        <p:grpSpPr bwMode="auto">
          <a:xfrm>
            <a:off x="6610320" y="1946201"/>
            <a:ext cx="1490072"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539552" y="2396917"/>
            <a:ext cx="1944216"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3165748" y="3780309"/>
            <a:ext cx="2178402"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2" name="组合 16"/>
          <p:cNvGrpSpPr/>
          <p:nvPr/>
        </p:nvGrpSpPr>
        <p:grpSpPr bwMode="auto">
          <a:xfrm>
            <a:off x="5076056" y="5169410"/>
            <a:ext cx="2448272" cy="339091"/>
            <a:chOff x="4881562" y="2969419"/>
            <a:chExt cx="783432" cy="219075"/>
          </a:xfrm>
        </p:grpSpPr>
        <p:sp>
          <p:nvSpPr>
            <p:cNvPr id="13"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4"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56118"/>
            <a:ext cx="8127000" cy="4180375"/>
          </a:xfrm>
          <a:prstGeom prst="rect">
            <a:avLst/>
          </a:prstGeom>
          <a:noFill/>
        </p:spPr>
        <p:txBody>
          <a:bodyPr wrap="square" lIns="0" tIns="0" rIns="0" bIns="0" rtlCol="0">
            <a:spAutoFit/>
          </a:bodyPr>
          <a:lstStyle/>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(2)1945</a:t>
            </a:r>
            <a:r>
              <a:rPr lang="zh-CN" altLang="en-US" sz="2012" kern="0" dirty="0" smtClean="0">
                <a:solidFill>
                  <a:srgbClr val="000000"/>
                </a:solidFill>
                <a:latin typeface="Times New Roman" pitchFamily="65" charset="-122"/>
                <a:ea typeface="宋体" pitchFamily="65" charset="-122"/>
              </a:rPr>
              <a:t>年召开的</a:t>
            </a:r>
            <a:r>
              <a:rPr lang="zh-CN" altLang="en-US" sz="2012" u="sng" kern="0" dirty="0" smtClean="0">
                <a:solidFill>
                  <a:srgbClr val="000000"/>
                </a:solidFill>
                <a:latin typeface="Times New Roman" pitchFamily="65" charset="-122"/>
                <a:ea typeface="宋体" pitchFamily="65" charset="-122"/>
              </a:rPr>
              <a:t>中共七大上</a:t>
            </a:r>
            <a:r>
              <a:rPr lang="en-US" altLang="zh-CN" sz="2012" u="sng" kern="0" dirty="0" smtClean="0">
                <a:solidFill>
                  <a:srgbClr val="000000"/>
                </a:solidFill>
                <a:latin typeface="Times New Roman" pitchFamily="65" charset="-122"/>
                <a:ea typeface="宋体" pitchFamily="65" charset="-122"/>
              </a:rPr>
              <a:t>,</a:t>
            </a:r>
            <a:r>
              <a:rPr lang="zh-CN" altLang="en-US" sz="2012" u="sng" kern="0" dirty="0" smtClean="0">
                <a:solidFill>
                  <a:srgbClr val="000000"/>
                </a:solidFill>
                <a:latin typeface="Times New Roman" pitchFamily="65" charset="-122"/>
                <a:ea typeface="宋体" pitchFamily="65" charset="-122"/>
              </a:rPr>
              <a:t>毛泽东思想被确立为党的指导思想</a:t>
            </a:r>
            <a:r>
              <a:rPr lang="zh-CN" altLang="en-US" sz="2012" kern="0" dirty="0" smtClean="0">
                <a:solidFill>
                  <a:srgbClr val="000000"/>
                </a:solidFill>
                <a:latin typeface="Times New Roman" pitchFamily="65" charset="-122"/>
                <a:ea typeface="宋体" pitchFamily="65" charset="-122"/>
              </a:rPr>
              <a:t>。毛</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泽东思想是马克思主义同中国具体国情相结合的产物</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是马克思主义的</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中国化。</a:t>
            </a:r>
            <a:endParaRPr lang="zh-CN" altLang="en-US" sz="2400" dirty="0" smtClean="0"/>
          </a:p>
          <a:p>
            <a:pPr eaLnBrk="0" latinLnBrk="1" hangingPunct="0">
              <a:lnSpc>
                <a:spcPct val="150000"/>
              </a:lnSpc>
            </a:pPr>
            <a:r>
              <a:rPr lang="en-US" altLang="zh-CN" sz="2012" b="1" kern="0" dirty="0" smtClean="0">
                <a:solidFill>
                  <a:srgbClr val="000000"/>
                </a:solidFill>
                <a:latin typeface="Times New Roman" pitchFamily="65" charset="-122"/>
                <a:ea typeface="宋体" pitchFamily="65" charset="-122"/>
              </a:rPr>
              <a:t>3.</a:t>
            </a:r>
            <a:r>
              <a:rPr lang="zh-CN" altLang="en-US" sz="2012" b="1" kern="0" dirty="0" smtClean="0">
                <a:solidFill>
                  <a:srgbClr val="000000"/>
                </a:solidFill>
                <a:latin typeface="Times New Roman" pitchFamily="65" charset="-122"/>
                <a:ea typeface="宋体" pitchFamily="65" charset="-122"/>
              </a:rPr>
              <a:t>毛泽东思想的发展</a:t>
            </a:r>
            <a:endParaRPr lang="zh-CN" altLang="en-US" sz="2400" b="1"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(1)1949年,毛泽东在中共七届二中全会上作报告,提出党的工作重心由</a:t>
            </a:r>
            <a:r>
              <a:rPr dirty="0"/>
              <a:t/>
            </a:r>
            <a:br>
              <a:rPr dirty="0"/>
            </a:br>
            <a:r>
              <a:rPr lang="zh-CN" altLang="en-US" sz="2012" kern="0" dirty="0" smtClean="0">
                <a:solidFill>
                  <a:srgbClr val="000000"/>
                </a:solidFill>
                <a:latin typeface="Times New Roman" pitchFamily="65" charset="-122"/>
                <a:ea typeface="宋体" pitchFamily="65" charset="-122"/>
              </a:rPr>
              <a:t>乡村转移到城市,提出革命胜利后的方针、政策和总任务。</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(2)1949年,毛泽东发表⑥</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论人民民主专政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一文,规定了新中国</a:t>
            </a:r>
            <a:r>
              <a:rPr dirty="0"/>
              <a:t/>
            </a:r>
            <a:br>
              <a:rPr dirty="0"/>
            </a:br>
            <a:r>
              <a:rPr lang="zh-CN" altLang="en-US" sz="2012" kern="0" dirty="0" smtClean="0">
                <a:solidFill>
                  <a:srgbClr val="000000"/>
                </a:solidFill>
                <a:latin typeface="Times New Roman" pitchFamily="65" charset="-122"/>
                <a:ea typeface="宋体" pitchFamily="65" charset="-122"/>
              </a:rPr>
              <a:t>的政权性质是工人阶级(经过共产党)领导的、以工农联盟为基础的人</a:t>
            </a:r>
            <a:r>
              <a:rPr dirty="0"/>
              <a:t/>
            </a:r>
            <a:br>
              <a:rPr dirty="0"/>
            </a:br>
            <a:r>
              <a:rPr lang="zh-CN" altLang="en-US" sz="2012" kern="0" dirty="0" smtClean="0">
                <a:solidFill>
                  <a:srgbClr val="000000"/>
                </a:solidFill>
                <a:latin typeface="Times New Roman" pitchFamily="65" charset="-122"/>
                <a:ea typeface="宋体" pitchFamily="65" charset="-122"/>
              </a:rPr>
              <a:t>民民主专政。</a:t>
            </a:r>
            <a:endParaRPr lang="zh-CN" altLang="en-US" b="1" dirty="0"/>
          </a:p>
        </p:txBody>
      </p:sp>
      <p:grpSp>
        <p:nvGrpSpPr>
          <p:cNvPr id="4" name="组合 16"/>
          <p:cNvGrpSpPr/>
          <p:nvPr/>
        </p:nvGrpSpPr>
        <p:grpSpPr bwMode="auto">
          <a:xfrm>
            <a:off x="3203848" y="4091201"/>
            <a:ext cx="2664296" cy="33909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2522989"/>
          <a:ext cx="7740000" cy="2697480"/>
        </p:xfrm>
        <a:graphic>
          <a:graphicData uri="http://schemas.openxmlformats.org/drawingml/2006/table">
            <a:tbl>
              <a:tblPr/>
              <a:tblGrid>
                <a:gridCol w="1079672"/>
                <a:gridCol w="3024336"/>
                <a:gridCol w="3635992"/>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甲午中日战争</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抗日战争</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战争领导</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清政府腐败无能,置民族和国家的安危于不顾</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国共两党实现第二次合作,开辟正面战场和敌</a:t>
                      </a:r>
                      <a:r>
                        <a:rPr sz="1400"/>
                        <a:t/>
                      </a:r>
                      <a:br>
                        <a:rPr sz="1400"/>
                      </a:br>
                      <a:r>
                        <a:rPr lang="zh-CN" altLang="en-US" sz="1400" kern="0" dirty="0" smtClean="0">
                          <a:solidFill>
                            <a:srgbClr val="000000"/>
                          </a:solidFill>
                          <a:latin typeface="Times New Roman" pitchFamily="65" charset="-122"/>
                          <a:ea typeface="宋体" pitchFamily="65" charset="-122"/>
                        </a:rPr>
                        <a:t>后战场,共同对敌</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民众动员</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清政府压制民众的抗日热情</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建立抗日民族统一战线,实行全民族抗战</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战略战术</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避战自保、消极应战</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两大战场互相配合,赢得胜利</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国际环境</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西方列强偏袒日本,使日本侵略者有恃无恐</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得到苏、美等反法西斯国家和人民的有力支</a:t>
                      </a:r>
                      <a:r>
                        <a:rPr sz="1400" dirty="0"/>
                        <a:t/>
                      </a:r>
                      <a:br>
                        <a:rPr sz="1400" dirty="0"/>
                      </a:br>
                      <a:r>
                        <a:rPr lang="zh-CN" altLang="en-US" sz="1400" kern="0" dirty="0" smtClean="0">
                          <a:solidFill>
                            <a:srgbClr val="000000"/>
                          </a:solidFill>
                          <a:latin typeface="Times New Roman" pitchFamily="65" charset="-122"/>
                          <a:ea typeface="宋体" pitchFamily="65" charset="-122"/>
                        </a:rPr>
                        <a:t>持与援助</a:t>
                      </a:r>
                    </a:p>
                  </a:txBody>
                  <a:tcPr marL="45720" marR="45720"/>
                </a:tc>
              </a:tr>
            </a:tbl>
          </a:graphicData>
        </a:graphic>
      </p:graphicFrame>
      <p:pic>
        <p:nvPicPr>
          <p:cNvPr id="3" name="图片 3" descr="textimage7.jpeg"/>
          <p:cNvPicPr>
            <a:picLocks noChangeAspect="1"/>
          </p:cNvPicPr>
          <p:nvPr/>
        </p:nvPicPr>
        <p:blipFill>
          <a:blip r:embed="rId4" cstate="print"/>
          <a:stretch>
            <a:fillRect/>
          </a:stretch>
        </p:blipFill>
        <p:spPr>
          <a:xfrm>
            <a:off x="3934968" y="1309858"/>
            <a:ext cx="1274064" cy="382219"/>
          </a:xfrm>
          <a:prstGeom prst="rect">
            <a:avLst/>
          </a:prstGeom>
        </p:spPr>
      </p:pic>
      <p:sp>
        <p:nvSpPr>
          <p:cNvPr id="4" name="TextBox 2"/>
          <p:cNvSpPr txBox="1"/>
          <p:nvPr/>
        </p:nvSpPr>
        <p:spPr>
          <a:xfrm>
            <a:off x="540000" y="1862453"/>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1.比较近代历史上中日两次大规模战争</a:t>
            </a: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501574"/>
          <a:ext cx="7740000" cy="4983480"/>
        </p:xfrm>
        <a:graphic>
          <a:graphicData uri="http://schemas.openxmlformats.org/drawingml/2006/table">
            <a:tbl>
              <a:tblPr/>
              <a:tblGrid>
                <a:gridCol w="863648"/>
                <a:gridCol w="6876352"/>
              </a:tblGrid>
              <a:tr h="2808341">
                <a:tc>
                  <a:txBody>
                    <a:bodyPr/>
                    <a:lstStyle/>
                    <a:p>
                      <a:pPr algn="ct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演变</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过程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从合作到对抗。中国的民主革命既要反抗帝国主义侵略,也要反抗本国封建势力,在敌强我弱的背景下,1924—1927年国共两党首次合作。这次合作壮大了革命力量,推动了革命的发展。但由于阶级利益的差别,国民党右派背叛革命,国共关系破裂,陷入了长达十年之久的对抗时期(十年内战)</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从再合作到再对抗。1937年日本发动全面侵华战争,中日民族矛盾成为中国社会的主要矛盾。为了维护国家领土主权的完整和独立,国共两党捐弃前嫌,再度合作,共同抗击日本侵略,这种合作关系一直维持到抗战胜利。但是阶级利益决定了国民党不可能从根本上放弃反共反人民的立场,随着中日民族矛盾的解决,在美帝国主义的支持下,蒋介石再次向共产党人举起了屠刀,国共两党再次走向对抗,直到1949年国民政府统治被推翻</a:t>
                      </a:r>
                    </a:p>
                  </a:txBody>
                  <a:tcPr marL="45720" marR="45720"/>
                </a:tc>
              </a:tr>
              <a:tr h="1893214">
                <a:tc>
                  <a:txBody>
                    <a:bodyPr/>
                    <a:lstStyle/>
                    <a:p>
                      <a:pPr algn="ct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影响</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因素</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(1)国共两党的性质不同。国民党代表大地主大资产阶级的利益,共产党代表工农群众的利益。阶级性质不同是双方矛盾斗争直至最终决裂的主要原因</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(2)社会主要矛盾的变化。当民族矛盾上升为中国社会的主要矛盾时,两党就有结束对抗走向合作的可能,当阶级矛盾上升为主要矛盾时,两党关系就可能破裂,走向对抗</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(3)国际政治势力的态度和国际环境的影响。进步的国际政治势力的态度与有利的国际环境能促成两党之间的合作。反之,反动的国际政治势力插手,就会加速两党关系的破裂</a:t>
                      </a:r>
                    </a:p>
                  </a:txBody>
                  <a:tcPr marL="45720" marR="45720"/>
                </a:tc>
              </a:tr>
            </a:tbl>
          </a:graphicData>
        </a:graphic>
      </p:graphicFrame>
      <p:sp>
        <p:nvSpPr>
          <p:cNvPr id="3" name="TextBox 2"/>
          <p:cNvSpPr txBox="1"/>
          <p:nvPr/>
        </p:nvSpPr>
        <p:spPr>
          <a:xfrm>
            <a:off x="540000" y="931548"/>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2.总结国共两党关系的演变过程,分析影响两党关系的因素</a:t>
            </a: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158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(4)组织基础:各地共产党早期组织的建立。</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(5)外部条件:列宁领导的共产国际的帮助。</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2.中共“一大”召开:1921年7月23日,上海、浙江嘉兴南湖游船。</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(1)主要内容:通过了党纲,确定党的名称为“中国共产党”,党的奋斗目</a:t>
            </a:r>
            <a:r>
              <a:rPr dirty="0"/>
              <a:t/>
            </a:r>
            <a:br>
              <a:rPr dirty="0"/>
            </a:br>
            <a:r>
              <a:rPr lang="zh-CN" altLang="en-US" sz="2012" kern="0" dirty="0" smtClean="0">
                <a:solidFill>
                  <a:srgbClr val="000000"/>
                </a:solidFill>
                <a:latin typeface="Times New Roman" pitchFamily="65" charset="-122"/>
                <a:ea typeface="宋体" pitchFamily="65" charset="-122"/>
              </a:rPr>
              <a:t>标是用革命军队与无产阶级一起推翻资产阶级政权,建立无产阶级专</a:t>
            </a:r>
            <a:r>
              <a:rPr dirty="0"/>
              <a:t/>
            </a:r>
            <a:br>
              <a:rPr dirty="0"/>
            </a:br>
            <a:r>
              <a:rPr lang="zh-CN" altLang="en-US" sz="2012" kern="0" dirty="0" smtClean="0">
                <a:solidFill>
                  <a:srgbClr val="000000"/>
                </a:solidFill>
                <a:latin typeface="Times New Roman" pitchFamily="65" charset="-122"/>
                <a:ea typeface="宋体" pitchFamily="65" charset="-122"/>
              </a:rPr>
              <a:t>政,消灭资本家私有制。党的中心工作是组织工人阶级,领导工人运</a:t>
            </a:r>
            <a:r>
              <a:rPr dirty="0"/>
              <a:t/>
            </a:r>
            <a:br>
              <a:rPr dirty="0"/>
            </a:br>
            <a:r>
              <a:rPr lang="zh-CN" altLang="en-US" sz="2012" kern="0" dirty="0" smtClean="0">
                <a:solidFill>
                  <a:srgbClr val="000000"/>
                </a:solidFill>
                <a:latin typeface="Times New Roman" pitchFamily="65" charset="-122"/>
                <a:ea typeface="宋体" pitchFamily="65" charset="-122"/>
              </a:rPr>
              <a:t>动。大会还成立了党的中央机构——中央局,选举陈独秀为书记。</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(2)意义:</a:t>
            </a:r>
            <a:r>
              <a:rPr lang="zh-CN" altLang="en-US" sz="2012" u="sng" kern="0" dirty="0" smtClean="0">
                <a:solidFill>
                  <a:srgbClr val="000000"/>
                </a:solidFill>
                <a:latin typeface="Times New Roman" pitchFamily="65" charset="-122"/>
                <a:ea typeface="宋体" pitchFamily="65" charset="-122"/>
              </a:rPr>
              <a:t>中国革命的面貌焕然一新</a:t>
            </a:r>
            <a:r>
              <a:rPr lang="zh-CN" altLang="en-US" sz="2012"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554890"/>
          <a:ext cx="7740000" cy="4779145"/>
        </p:xfrm>
        <a:graphic>
          <a:graphicData uri="http://schemas.openxmlformats.org/drawingml/2006/table">
            <a:tbl>
              <a:tblPr/>
              <a:tblGrid>
                <a:gridCol w="1223688"/>
                <a:gridCol w="936104"/>
                <a:gridCol w="5580208"/>
              </a:tblGrid>
              <a:tr h="576093">
                <a:tc rowSpan="3">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兴起:第一次国共合作的实现</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条件</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中国共产党认识到必须建立革命统一战线;国民党在当时各政党中“比较是革命的民主派”;共产国际的指导</a:t>
                      </a:r>
                    </a:p>
                  </a:txBody>
                  <a:tcPr marL="45720" marR="45720"/>
                </a:tc>
              </a:tr>
              <a:tr h="373320">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标志</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③</a:t>
                      </a:r>
                      <a:r>
                        <a:rPr lang="zh-CN" altLang="en-US" sz="1400" u="sng" kern="0" dirty="0" smtClean="0">
                          <a:solidFill>
                            <a:srgbClr val="FF0000"/>
                          </a:solidFill>
                          <a:latin typeface="Times New Roman" pitchFamily="65" charset="-122"/>
                          <a:ea typeface="宋体" pitchFamily="65" charset="-122"/>
                        </a:rPr>
                        <a:t>　1924    </a:t>
                      </a:r>
                      <a:r>
                        <a:rPr lang="zh-CN" altLang="en-US" sz="1400" kern="0" dirty="0" smtClean="0">
                          <a:solidFill>
                            <a:srgbClr val="000000"/>
                          </a:solidFill>
                          <a:latin typeface="Times New Roman" pitchFamily="65" charset="-122"/>
                          <a:ea typeface="宋体" pitchFamily="65" charset="-122"/>
                        </a:rPr>
                        <a:t>年,中国国民党“一大”的召开</a:t>
                      </a:r>
                    </a:p>
                  </a:txBody>
                  <a:tcPr marL="45720" marR="45720"/>
                </a:tc>
              </a:tr>
              <a:tr h="297189">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合作方式</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党内合作</a:t>
                      </a:r>
                    </a:p>
                  </a:txBody>
                  <a:tcPr marL="45720" marR="45720"/>
                </a:tc>
              </a:tr>
              <a:tr h="317757">
                <a:tc rowSpan="3">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高潮:北伐</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战争(1926年)</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目的</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打倒帝国主义,推翻军阀统治,统一中国</a:t>
                      </a:r>
                    </a:p>
                  </a:txBody>
                  <a:tcPr marL="45720" marR="45720"/>
                </a:tc>
              </a:tr>
              <a:tr h="373320">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对象</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吴佩孚、孙传芳和张作霖三派势力</a:t>
                      </a:r>
                    </a:p>
                  </a:txBody>
                  <a:tcPr marL="45720" marR="45720"/>
                </a:tc>
              </a:tr>
              <a:tr h="380608">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进程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北伐军势如破竹,歼灭吴佩孚、孙传芳部主力,革命势力发展到长江流域</a:t>
                      </a:r>
                    </a:p>
                  </a:txBody>
                  <a:tcPr marL="45720" marR="45720"/>
                </a:tc>
              </a:tr>
              <a:tr h="755785">
                <a:tc rowSpan="2">
                  <a:txBody>
                    <a:bodyPr/>
                    <a:lstStyle/>
                    <a:p>
                      <a:pP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失败</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原因</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(1)国民党右派背叛革命,国内外反动势力的勾结、破坏</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(2)中国共产党犯了④</a:t>
                      </a:r>
                      <a:r>
                        <a:rPr lang="zh-CN" altLang="en-US" sz="1400" u="sng" kern="0" dirty="0" smtClean="0">
                          <a:solidFill>
                            <a:srgbClr val="FF0000"/>
                          </a:solidFill>
                          <a:latin typeface="Times New Roman" pitchFamily="65" charset="-122"/>
                          <a:ea typeface="宋体" pitchFamily="65" charset="-122"/>
                        </a:rPr>
                        <a:t>　右倾    </a:t>
                      </a:r>
                      <a:r>
                        <a:rPr lang="zh-CN" altLang="en-US" sz="1400" kern="0" dirty="0" smtClean="0">
                          <a:solidFill>
                            <a:srgbClr val="000000"/>
                          </a:solidFill>
                          <a:latin typeface="Times New Roman" pitchFamily="65" charset="-122"/>
                          <a:ea typeface="宋体" pitchFamily="65" charset="-122"/>
                        </a:rPr>
                        <a:t>错误,放弃对革命和武装的领导权</a:t>
                      </a:r>
                    </a:p>
                  </a:txBody>
                  <a:tcPr marL="45720" marR="45720"/>
                </a:tc>
              </a:tr>
              <a:tr h="394757">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标志</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1927年,⑤</a:t>
                      </a:r>
                      <a:r>
                        <a:rPr lang="zh-CN" altLang="en-US" sz="1400" u="sng" kern="0" dirty="0" smtClean="0">
                          <a:solidFill>
                            <a:srgbClr val="FF0000"/>
                          </a:solidFill>
                          <a:latin typeface="Times New Roman" pitchFamily="65" charset="-122"/>
                          <a:ea typeface="宋体" pitchFamily="65" charset="-122"/>
                        </a:rPr>
                        <a:t>　蒋介石    </a:t>
                      </a:r>
                      <a:r>
                        <a:rPr lang="zh-CN" altLang="en-US" sz="1400" kern="0" dirty="0" smtClean="0">
                          <a:solidFill>
                            <a:srgbClr val="000000"/>
                          </a:solidFill>
                          <a:latin typeface="Times New Roman" pitchFamily="65" charset="-122"/>
                          <a:ea typeface="宋体" pitchFamily="65" charset="-122"/>
                        </a:rPr>
                        <a:t>和⑥</a:t>
                      </a:r>
                      <a:r>
                        <a:rPr lang="zh-CN" altLang="en-US" sz="1400" u="sng" kern="0" dirty="0" smtClean="0">
                          <a:solidFill>
                            <a:srgbClr val="FF0000"/>
                          </a:solidFill>
                          <a:latin typeface="Times New Roman" pitchFamily="65" charset="-122"/>
                          <a:ea typeface="宋体" pitchFamily="65" charset="-122"/>
                        </a:rPr>
                        <a:t>　汪精卫    </a:t>
                      </a:r>
                      <a:r>
                        <a:rPr lang="zh-CN" altLang="en-US" sz="1400" kern="0" dirty="0" smtClean="0">
                          <a:solidFill>
                            <a:srgbClr val="000000"/>
                          </a:solidFill>
                          <a:latin typeface="Times New Roman" pitchFamily="65" charset="-122"/>
                          <a:ea typeface="宋体" pitchFamily="65" charset="-122"/>
                        </a:rPr>
                        <a:t>发动反革命政变</a:t>
                      </a:r>
                    </a:p>
                  </a:txBody>
                  <a:tcPr marL="45720" marR="45720"/>
                </a:tc>
              </a:tr>
              <a:tr h="394757">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功绩</a:t>
                      </a:r>
                    </a:p>
                  </a:txBody>
                  <a:tcPr marL="45720" marR="45720"/>
                </a:tc>
                <a:tc gridSpan="2">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动摇了北洋军阀的统治,沉重打击了帝国主义的侵略势力</a:t>
                      </a:r>
                    </a:p>
                  </a:txBody>
                  <a:tcPr marL="45720" marR="45720"/>
                </a:tc>
                <a:tc hMerge="1">
                  <a:txBody>
                    <a:bodyPr/>
                    <a:lstStyle/>
                    <a:p>
                      <a:pPr eaLnBrk="0" latinLnBrk="1" hangingPunct="0"/>
                      <a:r>
                        <a:t/>
                      </a:r>
                      <a:br/>
                      <a:endParaRPr/>
                    </a:p>
                  </a:txBody>
                  <a:tcPr marL="45720" marR="45720"/>
                </a:tc>
              </a:tr>
              <a:tr h="394757">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教训</a:t>
                      </a:r>
                    </a:p>
                  </a:txBody>
                  <a:tcPr marL="45720" marR="45720"/>
                </a:tc>
                <a:tc gridSpan="2">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必须坚持无产阶级的领导,必须掌握革命武装,坚持武装斗争</a:t>
                      </a:r>
                    </a:p>
                  </a:txBody>
                  <a:tcPr marL="45720" marR="45720"/>
                </a:tc>
                <a:tc hMerge="1">
                  <a:txBody>
                    <a:bodyPr/>
                    <a:lstStyle/>
                    <a:p>
                      <a:pPr eaLnBrk="0" latinLnBrk="1" hangingPunct="0"/>
                      <a:r>
                        <a:rPr dirty="0"/>
                        <a:t/>
                      </a:r>
                      <a:br>
                        <a:rPr dirty="0"/>
                      </a:br>
                      <a:endParaRPr dirty="0"/>
                    </a:p>
                  </a:txBody>
                  <a:tcPr marL="45720" marR="45720"/>
                </a:tc>
              </a:tr>
            </a:tbl>
          </a:graphicData>
        </a:graphic>
      </p:graphicFrame>
      <p:sp>
        <p:nvSpPr>
          <p:cNvPr id="4" name="TextBox 2"/>
          <p:cNvSpPr txBox="1"/>
          <p:nvPr/>
        </p:nvSpPr>
        <p:spPr>
          <a:xfrm>
            <a:off x="540000" y="1005215"/>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(三)国民大革命(1924—1927年)</a:t>
            </a:r>
            <a:endParaRPr lang="zh-CN" altLang="en-US" dirty="0"/>
          </a:p>
        </p:txBody>
      </p:sp>
      <p:grpSp>
        <p:nvGrpSpPr>
          <p:cNvPr id="5" name="组合 16"/>
          <p:cNvGrpSpPr/>
          <p:nvPr/>
        </p:nvGrpSpPr>
        <p:grpSpPr bwMode="auto">
          <a:xfrm>
            <a:off x="2920579" y="2368727"/>
            <a:ext cx="715317" cy="248033"/>
            <a:chOff x="4881562" y="2969419"/>
            <a:chExt cx="783432" cy="219075"/>
          </a:xfrm>
        </p:grpSpPr>
        <p:sp>
          <p:nvSpPr>
            <p:cNvPr id="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8" name="组合 16"/>
          <p:cNvGrpSpPr/>
          <p:nvPr/>
        </p:nvGrpSpPr>
        <p:grpSpPr bwMode="auto">
          <a:xfrm>
            <a:off x="4351776" y="4563277"/>
            <a:ext cx="724280" cy="248033"/>
            <a:chOff x="4881562" y="2969419"/>
            <a:chExt cx="783432" cy="219075"/>
          </a:xfrm>
        </p:grpSpPr>
        <p:sp>
          <p:nvSpPr>
            <p:cNvPr id="9"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0"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1" name="组合 16"/>
          <p:cNvGrpSpPr/>
          <p:nvPr/>
        </p:nvGrpSpPr>
        <p:grpSpPr bwMode="auto">
          <a:xfrm>
            <a:off x="3506732" y="4998193"/>
            <a:ext cx="858769" cy="248033"/>
            <a:chOff x="4881562" y="2969419"/>
            <a:chExt cx="783432" cy="219075"/>
          </a:xfrm>
        </p:grpSpPr>
        <p:sp>
          <p:nvSpPr>
            <p:cNvPr id="12"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3"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4" name="组合 16"/>
          <p:cNvGrpSpPr/>
          <p:nvPr/>
        </p:nvGrpSpPr>
        <p:grpSpPr bwMode="auto">
          <a:xfrm>
            <a:off x="4730868" y="4998756"/>
            <a:ext cx="921252" cy="248033"/>
            <a:chOff x="4881562" y="2969419"/>
            <a:chExt cx="783432" cy="219075"/>
          </a:xfrm>
        </p:grpSpPr>
        <p:sp>
          <p:nvSpPr>
            <p:cNvPr id="1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23680"/>
            <a:ext cx="81270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二、国共十年对待</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(一)探索中国革命的新道路</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1.南昌起义</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(1)背景:国民革命的失败,使中国共产党认识到掌握军队的重要性。</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(2)经过:1927年8月1日,周恩来、贺龙等率领革命军在南昌起义。</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(3)意义:打响了武装反抗国民党反动统治的第一枪,</a:t>
            </a:r>
            <a:r>
              <a:rPr lang="zh-CN" altLang="en-US" sz="2012" u="sng" kern="0" dirty="0" smtClean="0">
                <a:solidFill>
                  <a:srgbClr val="000000"/>
                </a:solidFill>
                <a:latin typeface="Times New Roman" pitchFamily="65" charset="-122"/>
                <a:ea typeface="宋体" pitchFamily="65" charset="-122"/>
              </a:rPr>
              <a:t>标志着中国共产党</a:t>
            </a:r>
            <a:r>
              <a:rPr dirty="0"/>
              <a:t/>
            </a:r>
            <a:br>
              <a:rPr dirty="0"/>
            </a:br>
            <a:r>
              <a:rPr lang="zh-CN" altLang="en-US" sz="2012" u="sng" kern="0" dirty="0" smtClean="0">
                <a:solidFill>
                  <a:srgbClr val="000000"/>
                </a:solidFill>
                <a:latin typeface="Times New Roman" pitchFamily="65" charset="-122"/>
                <a:ea typeface="宋体" pitchFamily="65" charset="-122"/>
              </a:rPr>
              <a:t>独立领导武装斗争、创建人民军队和武装夺取政权的开始</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2.八七会议:1927年8月7日,汉口。</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(1)内容:清算了陈独秀的右倾错误,确定开展⑦</a:t>
            </a:r>
            <a:r>
              <a:rPr lang="zh-CN" altLang="en-US" sz="2012" u="sng" kern="0" dirty="0" smtClean="0">
                <a:solidFill>
                  <a:srgbClr val="FF0000"/>
                </a:solidFill>
                <a:latin typeface="Times New Roman" pitchFamily="65" charset="-122"/>
                <a:ea typeface="宋体" pitchFamily="65" charset="-122"/>
              </a:rPr>
              <a:t>　土地革命    </a:t>
            </a:r>
            <a:r>
              <a:rPr lang="zh-CN" altLang="en-US" sz="2012" kern="0" dirty="0" smtClean="0">
                <a:solidFill>
                  <a:srgbClr val="000000"/>
                </a:solidFill>
                <a:latin typeface="Times New Roman" pitchFamily="65" charset="-122"/>
                <a:ea typeface="宋体" pitchFamily="65" charset="-122"/>
              </a:rPr>
              <a:t>和武装反</a:t>
            </a:r>
            <a:r>
              <a:rPr dirty="0"/>
              <a:t/>
            </a:r>
            <a:br>
              <a:rPr dirty="0"/>
            </a:br>
            <a:r>
              <a:rPr lang="zh-CN" altLang="en-US" sz="2012" kern="0" dirty="0" smtClean="0">
                <a:solidFill>
                  <a:srgbClr val="000000"/>
                </a:solidFill>
                <a:latin typeface="Times New Roman" pitchFamily="65" charset="-122"/>
                <a:ea typeface="宋体" pitchFamily="65" charset="-122"/>
              </a:rPr>
              <a:t>抗国民党统治的总方针,决定秋收时节发动武装起义。</a:t>
            </a:r>
            <a:endParaRPr lang="zh-CN" altLang="en-US" dirty="0"/>
          </a:p>
        </p:txBody>
      </p:sp>
      <p:grpSp>
        <p:nvGrpSpPr>
          <p:cNvPr id="3" name="组合 16"/>
          <p:cNvGrpSpPr/>
          <p:nvPr/>
        </p:nvGrpSpPr>
        <p:grpSpPr bwMode="auto">
          <a:xfrm>
            <a:off x="5580112" y="4981585"/>
            <a:ext cx="1512168"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19234"/>
            <a:ext cx="8127000" cy="5109347"/>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(2)意义:给正处于思想紊乱、组织涣散中的中国共产党指明了前进的</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方向。</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3.秋收起义</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(1)1927年9月,毛泽东领导了湘赣边秋收起义,后改向敌人防守薄弱的山</a:t>
            </a:r>
            <a:r>
              <a:rPr dirty="0"/>
              <a:t/>
            </a:r>
            <a:br>
              <a:rPr dirty="0"/>
            </a:br>
            <a:r>
              <a:rPr lang="zh-CN" altLang="en-US" sz="2012" kern="0" dirty="0" smtClean="0">
                <a:solidFill>
                  <a:srgbClr val="000000"/>
                </a:solidFill>
                <a:latin typeface="Times New Roman" pitchFamily="65" charset="-122"/>
                <a:ea typeface="宋体" pitchFamily="65" charset="-122"/>
              </a:rPr>
              <a:t>区进军。</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(2)1927年10月,创建了中国第一个农村革命根据地——井冈山革命根</a:t>
            </a:r>
            <a:r>
              <a:rPr dirty="0"/>
              <a:t/>
            </a:r>
            <a:br>
              <a:rPr dirty="0"/>
            </a:br>
            <a:r>
              <a:rPr lang="zh-CN" altLang="en-US" sz="2012" kern="0" dirty="0" smtClean="0">
                <a:solidFill>
                  <a:srgbClr val="000000"/>
                </a:solidFill>
                <a:latin typeface="Times New Roman" pitchFamily="65" charset="-122"/>
                <a:ea typeface="宋体" pitchFamily="65" charset="-122"/>
              </a:rPr>
              <a:t>据地。</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a:t>
            </a:r>
            <a:r>
              <a:rPr lang="zh-CN" altLang="en-US" sz="2012" kern="0" dirty="0" smtClean="0">
                <a:solidFill>
                  <a:srgbClr val="000000"/>
                </a:solidFill>
                <a:latin typeface="Times New Roman" pitchFamily="65" charset="-122"/>
                <a:ea typeface="宋体" pitchFamily="65" charset="-122"/>
              </a:rPr>
              <a:t>“工农武装割据”思想:⑧</a:t>
            </a:r>
            <a:r>
              <a:rPr lang="zh-CN" altLang="en-US" sz="2012" u="sng" kern="0" dirty="0" smtClean="0">
                <a:solidFill>
                  <a:srgbClr val="FF0000"/>
                </a:solidFill>
                <a:latin typeface="Times New Roman" pitchFamily="65" charset="-122"/>
                <a:ea typeface="宋体" pitchFamily="65" charset="-122"/>
              </a:rPr>
              <a:t>　武装斗争    </a:t>
            </a:r>
            <a:r>
              <a:rPr lang="zh-CN" altLang="en-US" sz="2012" kern="0" dirty="0" smtClean="0">
                <a:solidFill>
                  <a:srgbClr val="000000"/>
                </a:solidFill>
                <a:latin typeface="Times New Roman" pitchFamily="65" charset="-122"/>
                <a:ea typeface="宋体" pitchFamily="65" charset="-122"/>
              </a:rPr>
              <a:t>、土地革命和根据地建设。</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5.</a:t>
            </a:r>
            <a:r>
              <a:rPr lang="zh-CN" altLang="en-US" sz="2012" b="1" u="sng" kern="0" dirty="0" smtClean="0">
                <a:solidFill>
                  <a:srgbClr val="000000"/>
                </a:solidFill>
                <a:latin typeface="Times New Roman" pitchFamily="65" charset="-122"/>
                <a:ea typeface="宋体" pitchFamily="65" charset="-122"/>
              </a:rPr>
              <a:t>土地革命</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a:t>
            </a:r>
            <a:r>
              <a:rPr lang="zh-CN" altLang="en-US" sz="2012" u="sng" kern="0" dirty="0" smtClean="0">
                <a:solidFill>
                  <a:srgbClr val="000000"/>
                </a:solidFill>
                <a:latin typeface="Times New Roman" pitchFamily="65" charset="-122"/>
                <a:ea typeface="宋体" pitchFamily="65" charset="-122"/>
              </a:rPr>
              <a:t>内容:打土豪,分田地,废除封建剥削</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a:t>
            </a:r>
            <a:r>
              <a:rPr lang="zh-CN" altLang="en-US" sz="2012" u="sng" kern="0" dirty="0" smtClean="0">
                <a:solidFill>
                  <a:srgbClr val="000000"/>
                </a:solidFill>
                <a:latin typeface="Times New Roman" pitchFamily="65" charset="-122"/>
                <a:ea typeface="宋体" pitchFamily="65" charset="-122"/>
              </a:rPr>
              <a:t>影响:农民政治上翻了身,经济上分到了土地,革命积极性空前高涨</a:t>
            </a:r>
            <a:r>
              <a:rPr lang="zh-CN" altLang="en-US" sz="2012" kern="0" dirty="0" smtClean="0">
                <a:solidFill>
                  <a:srgbClr val="000000"/>
                </a:solidFill>
                <a:latin typeface="Times New Roman" pitchFamily="65" charset="-122"/>
                <a:ea typeface="宋体" pitchFamily="65" charset="-122"/>
              </a:rPr>
              <a:t>。</a:t>
            </a:r>
            <a:endParaRPr lang="zh-CN" altLang="en-US" dirty="0"/>
          </a:p>
        </p:txBody>
      </p:sp>
      <p:grpSp>
        <p:nvGrpSpPr>
          <p:cNvPr id="3" name="组合 16"/>
          <p:cNvGrpSpPr/>
          <p:nvPr/>
        </p:nvGrpSpPr>
        <p:grpSpPr bwMode="auto">
          <a:xfrm>
            <a:off x="3631704" y="4420761"/>
            <a:ext cx="1531600"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01136"/>
            <a:ext cx="8127000" cy="2786917"/>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6.</a:t>
            </a:r>
            <a:r>
              <a:rPr lang="zh-CN" altLang="en-US" sz="2012" kern="0" dirty="0" smtClean="0">
                <a:solidFill>
                  <a:srgbClr val="000000"/>
                </a:solidFill>
                <a:latin typeface="Times New Roman" pitchFamily="65" charset="-122"/>
                <a:ea typeface="宋体" pitchFamily="65" charset="-122"/>
              </a:rPr>
              <a:t>反“围剿”斗争:毛泽东、朱德领导红军粉碎了敌人的四次“围剿”,</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使革命根据地得到巩固和发展。</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7.</a:t>
            </a:r>
            <a:r>
              <a:rPr lang="zh-CN" altLang="en-US" sz="2012" kern="0" dirty="0" smtClean="0">
                <a:solidFill>
                  <a:srgbClr val="000000"/>
                </a:solidFill>
                <a:latin typeface="Times New Roman" pitchFamily="65" charset="-122"/>
                <a:ea typeface="宋体" pitchFamily="65" charset="-122"/>
              </a:rPr>
              <a:t>中华苏维埃共和国临时中央政府成立:1931年,江西瑞金。</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(二)红军长征</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原因:由于中央领导人的“左”倾错误,红军第五次反“围剿”失利。</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遵义会议:1935年1月。</a:t>
            </a:r>
            <a:endParaRPr lang="zh-CN" altLang="en-US" dirty="0"/>
          </a:p>
        </p:txBody>
      </p:sp>
      <p:graphicFrame>
        <p:nvGraphicFramePr>
          <p:cNvPr id="3" name="表格 2"/>
          <p:cNvGraphicFramePr>
            <a:graphicFrameLocks noGrp="1"/>
          </p:cNvGraphicFramePr>
          <p:nvPr/>
        </p:nvGraphicFramePr>
        <p:xfrm>
          <a:off x="540000" y="4045461"/>
          <a:ext cx="7740000" cy="1463040"/>
        </p:xfrm>
        <a:graphic>
          <a:graphicData uri="http://schemas.openxmlformats.org/drawingml/2006/table">
            <a:tbl>
              <a:tblPr/>
              <a:tblGrid>
                <a:gridCol w="503608"/>
                <a:gridCol w="7236392"/>
              </a:tblGrid>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内容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纠正博古等人的“左”倾军事路线错误,肯定毛泽东的正确军事主张;选举毛泽东为政治局常委,取消博古、李德的军事指挥权</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意义</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结束了“左”倾错误在中央的统治,事实上确立了以⑨</a:t>
                      </a:r>
                      <a:r>
                        <a:rPr lang="zh-CN" altLang="en-US" sz="1400" u="sng" kern="0" dirty="0" smtClean="0">
                          <a:solidFill>
                            <a:srgbClr val="FF0000"/>
                          </a:solidFill>
                          <a:latin typeface="Times New Roman" pitchFamily="65" charset="-122"/>
                          <a:ea typeface="宋体" pitchFamily="65" charset="-122"/>
                        </a:rPr>
                        <a:t>　毛泽东    </a:t>
                      </a:r>
                      <a:r>
                        <a:rPr lang="zh-CN" altLang="en-US" sz="1400" kern="0" dirty="0" smtClean="0">
                          <a:solidFill>
                            <a:srgbClr val="000000"/>
                          </a:solidFill>
                          <a:latin typeface="Times New Roman" pitchFamily="65" charset="-122"/>
                          <a:ea typeface="宋体" pitchFamily="65" charset="-122"/>
                        </a:rPr>
                        <a:t>为核心的党中央的正确领导,成为</a:t>
                      </a:r>
                      <a:r>
                        <a:rPr lang="zh-CN" altLang="en-US" sz="1400" u="sng" kern="0" dirty="0" smtClean="0">
                          <a:solidFill>
                            <a:srgbClr val="000000"/>
                          </a:solidFill>
                          <a:latin typeface="Times New Roman" pitchFamily="65" charset="-122"/>
                          <a:ea typeface="宋体" pitchFamily="65" charset="-122"/>
                        </a:rPr>
                        <a:t>党的历史上一个生死攸关的转折点</a:t>
                      </a:r>
                    </a:p>
                  </a:txBody>
                  <a:tcPr marL="45720" marR="45720"/>
                </a:tc>
              </a:tr>
            </a:tbl>
          </a:graphicData>
        </a:graphic>
      </p:graphicFrame>
      <p:grpSp>
        <p:nvGrpSpPr>
          <p:cNvPr id="4" name="组合 16"/>
          <p:cNvGrpSpPr/>
          <p:nvPr/>
        </p:nvGrpSpPr>
        <p:grpSpPr bwMode="auto">
          <a:xfrm>
            <a:off x="5220072" y="4788421"/>
            <a:ext cx="864096" cy="33909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248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长征胜利:1935年10月,中央红军到达陕北;1936年10月,红一方面军、</a:t>
            </a:r>
            <a:r>
              <a:rPr dirty="0"/>
              <a:t/>
            </a:r>
            <a:br>
              <a:rPr dirty="0"/>
            </a:br>
            <a:r>
              <a:rPr lang="zh-CN" altLang="en-US" sz="2012" kern="0" dirty="0" smtClean="0">
                <a:solidFill>
                  <a:srgbClr val="000000"/>
                </a:solidFill>
                <a:latin typeface="Times New Roman" pitchFamily="65" charset="-122"/>
                <a:ea typeface="宋体" pitchFamily="65" charset="-122"/>
              </a:rPr>
              <a:t>红二方面军和红四方面军在甘肃会师,长征胜利结束。</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a:t>
            </a:r>
            <a:r>
              <a:rPr lang="zh-CN" altLang="en-US" sz="2012" kern="0" dirty="0" smtClean="0">
                <a:solidFill>
                  <a:srgbClr val="000000"/>
                </a:solidFill>
                <a:latin typeface="Times New Roman" pitchFamily="65" charset="-122"/>
                <a:ea typeface="宋体" pitchFamily="65" charset="-122"/>
              </a:rPr>
              <a:t>历史意义:中国革命转危为安;铸就了伟大的长征精神;革命新局面开始。</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教材知识补遗</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1.“左”倾和右倾的区别</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左倾是指政治上追求进步、同情劳动人民的倾向。而带引号的“左”</a:t>
            </a:r>
            <a:r>
              <a:rPr dirty="0"/>
              <a:t/>
            </a:r>
            <a:br>
              <a:rPr dirty="0"/>
            </a:br>
            <a:r>
              <a:rPr lang="zh-CN" altLang="en-US" sz="2012" kern="0" dirty="0" smtClean="0">
                <a:solidFill>
                  <a:srgbClr val="000000"/>
                </a:solidFill>
                <a:latin typeface="Times New Roman" pitchFamily="65" charset="-122"/>
                <a:ea typeface="宋体" pitchFamily="65" charset="-122"/>
              </a:rPr>
              <a:t>倾,则是政治思想上超越客观,脱离社会现实条件,陷入空想、盲动和冒</a:t>
            </a:r>
            <a:r>
              <a:rPr dirty="0"/>
              <a:t/>
            </a:r>
            <a:br>
              <a:rPr dirty="0"/>
            </a:br>
            <a:r>
              <a:rPr lang="zh-CN" altLang="en-US" sz="2012" kern="0" dirty="0" smtClean="0">
                <a:solidFill>
                  <a:srgbClr val="000000"/>
                </a:solidFill>
                <a:latin typeface="Times New Roman" pitchFamily="65" charset="-122"/>
                <a:ea typeface="宋体" pitchFamily="65" charset="-122"/>
              </a:rPr>
              <a:t>险的倾向。“左”倾思想表现为急于求成,主观地夸大革命力量,轻视</a:t>
            </a:r>
            <a:r>
              <a:rPr dirty="0"/>
              <a:t/>
            </a:r>
            <a:br>
              <a:rPr dirty="0"/>
            </a:br>
            <a:r>
              <a:rPr lang="zh-CN" altLang="en-US" sz="2012" kern="0" dirty="0" smtClean="0">
                <a:solidFill>
                  <a:srgbClr val="000000"/>
                </a:solidFill>
                <a:latin typeface="Times New Roman" pitchFamily="65" charset="-122"/>
                <a:ea typeface="宋体" pitchFamily="65" charset="-122"/>
              </a:rPr>
              <a:t>敌人力量和客观困难,在革命和建设中采取盲动的冒险的行动;或者在</a:t>
            </a:r>
            <a:r>
              <a:rPr dirty="0"/>
              <a:t/>
            </a:r>
            <a:br>
              <a:rPr dirty="0"/>
            </a:br>
            <a:r>
              <a:rPr lang="zh-CN" altLang="en-US" sz="2012" kern="0" dirty="0" smtClean="0">
                <a:solidFill>
                  <a:srgbClr val="000000"/>
                </a:solidFill>
                <a:latin typeface="Times New Roman" pitchFamily="65" charset="-122"/>
                <a:ea typeface="宋体" pitchFamily="65" charset="-122"/>
              </a:rPr>
              <a:t>革命组织内部混淆两类不同性质的矛盾,采取残酷斗争、无情打击的政</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策;或者在同盟军问题上实行关门主义,打倒一切。</a:t>
            </a:r>
            <a:endParaRPr lang="zh-CN" altLang="en-US" sz="2010" dirty="0" smtClean="0"/>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FA58C985-6818-4A6E-A195-751966835570}">
  <ds:schemaRefs/>
</ds:datastoreItem>
</file>

<file path=customXml/itemProps10.xml><?xml version="1.0" encoding="utf-8"?>
<ds:datastoreItem xmlns:ds="http://schemas.openxmlformats.org/officeDocument/2006/customXml" ds:itemID="{8FD9CE15-47E8-4766-BD1F-DF0E1E6036E4}">
  <ds:schemaRefs/>
</ds:datastoreItem>
</file>

<file path=customXml/itemProps11.xml><?xml version="1.0" encoding="utf-8"?>
<ds:datastoreItem xmlns:ds="http://schemas.openxmlformats.org/officeDocument/2006/customXml" ds:itemID="{0EDDE3FC-6AD0-43B7-857C-CA752E241444}">
  <ds:schemaRefs/>
</ds:datastoreItem>
</file>

<file path=customXml/itemProps12.xml><?xml version="1.0" encoding="utf-8"?>
<ds:datastoreItem xmlns:ds="http://schemas.openxmlformats.org/officeDocument/2006/customXml" ds:itemID="{E52D5ABB-C2DE-47EC-8EE6-A7AB22EBF502}">
  <ds:schemaRefs/>
</ds:datastoreItem>
</file>

<file path=customXml/itemProps13.xml><?xml version="1.0" encoding="utf-8"?>
<ds:datastoreItem xmlns:ds="http://schemas.openxmlformats.org/officeDocument/2006/customXml" ds:itemID="{810E5E10-64AC-4F58-96D8-A380A9969694}">
  <ds:schemaRefs/>
</ds:datastoreItem>
</file>

<file path=customXml/itemProps14.xml><?xml version="1.0" encoding="utf-8"?>
<ds:datastoreItem xmlns:ds="http://schemas.openxmlformats.org/officeDocument/2006/customXml" ds:itemID="{17E4CFE0-2476-4D9F-9F97-8DE5F6ECB588}">
  <ds:schemaRefs/>
</ds:datastoreItem>
</file>

<file path=customXml/itemProps15.xml><?xml version="1.0" encoding="utf-8"?>
<ds:datastoreItem xmlns:ds="http://schemas.openxmlformats.org/officeDocument/2006/customXml" ds:itemID="{4C4070EF-3141-49AD-9E84-E4158B1435CE}">
  <ds:schemaRefs/>
</ds:datastoreItem>
</file>

<file path=customXml/itemProps16.xml><?xml version="1.0" encoding="utf-8"?>
<ds:datastoreItem xmlns:ds="http://schemas.openxmlformats.org/officeDocument/2006/customXml" ds:itemID="{9350695B-D870-4DAE-BBF2-B6DD7B3A952E}">
  <ds:schemaRefs/>
</ds:datastoreItem>
</file>

<file path=customXml/itemProps17.xml><?xml version="1.0" encoding="utf-8"?>
<ds:datastoreItem xmlns:ds="http://schemas.openxmlformats.org/officeDocument/2006/customXml" ds:itemID="{5F9E8886-5C18-495F-B5EA-95DB60D3E556}">
  <ds:schemaRefs/>
</ds:datastoreItem>
</file>

<file path=customXml/itemProps18.xml><?xml version="1.0" encoding="utf-8"?>
<ds:datastoreItem xmlns:ds="http://schemas.openxmlformats.org/officeDocument/2006/customXml" ds:itemID="{BAD5B802-DAF0-4D13-8FBA-AB7619C876F9}">
  <ds:schemaRefs/>
</ds:datastoreItem>
</file>

<file path=customXml/itemProps19.xml><?xml version="1.0" encoding="utf-8"?>
<ds:datastoreItem xmlns:ds="http://schemas.openxmlformats.org/officeDocument/2006/customXml" ds:itemID="{BCB7CA7E-6BDE-4E79-8AD2-3B64859FF3EA}">
  <ds:schemaRefs/>
</ds:datastoreItem>
</file>

<file path=customXml/itemProps2.xml><?xml version="1.0" encoding="utf-8"?>
<ds:datastoreItem xmlns:ds="http://schemas.openxmlformats.org/officeDocument/2006/customXml" ds:itemID="{93B01083-F3A3-4E42-87D6-FF5E0089D053}">
  <ds:schemaRefs/>
</ds:datastoreItem>
</file>

<file path=customXml/itemProps20.xml><?xml version="1.0" encoding="utf-8"?>
<ds:datastoreItem xmlns:ds="http://schemas.openxmlformats.org/officeDocument/2006/customXml" ds:itemID="{F545A60A-D6F2-4A1A-97CE-FA11812F9D70}">
  <ds:schemaRefs/>
</ds:datastoreItem>
</file>

<file path=customXml/itemProps21.xml><?xml version="1.0" encoding="utf-8"?>
<ds:datastoreItem xmlns:ds="http://schemas.openxmlformats.org/officeDocument/2006/customXml" ds:itemID="{3D860290-3AA6-416C-A8DF-4E750FF73836}">
  <ds:schemaRefs/>
</ds:datastoreItem>
</file>

<file path=customXml/itemProps22.xml><?xml version="1.0" encoding="utf-8"?>
<ds:datastoreItem xmlns:ds="http://schemas.openxmlformats.org/officeDocument/2006/customXml" ds:itemID="{B02B453F-10E1-4E91-9148-C2DBDCA01EAE}">
  <ds:schemaRefs/>
</ds:datastoreItem>
</file>

<file path=customXml/itemProps23.xml><?xml version="1.0" encoding="utf-8"?>
<ds:datastoreItem xmlns:ds="http://schemas.openxmlformats.org/officeDocument/2006/customXml" ds:itemID="{8B5E57E4-8F6F-4DC2-8FA6-B2085293A8C9}">
  <ds:schemaRefs/>
</ds:datastoreItem>
</file>

<file path=customXml/itemProps24.xml><?xml version="1.0" encoding="utf-8"?>
<ds:datastoreItem xmlns:ds="http://schemas.openxmlformats.org/officeDocument/2006/customXml" ds:itemID="{57B03294-3EEB-42FD-A492-8A68DFE9EF1A}">
  <ds:schemaRefs/>
</ds:datastoreItem>
</file>

<file path=customXml/itemProps25.xml><?xml version="1.0" encoding="utf-8"?>
<ds:datastoreItem xmlns:ds="http://schemas.openxmlformats.org/officeDocument/2006/customXml" ds:itemID="{6ACD3844-7B62-4929-AED5-4ADFCA973D09}">
  <ds:schemaRefs/>
</ds:datastoreItem>
</file>

<file path=customXml/itemProps26.xml><?xml version="1.0" encoding="utf-8"?>
<ds:datastoreItem xmlns:ds="http://schemas.openxmlformats.org/officeDocument/2006/customXml" ds:itemID="{16B50D18-4CDD-437E-9388-3FFAE115DF60}">
  <ds:schemaRefs/>
</ds:datastoreItem>
</file>

<file path=customXml/itemProps27.xml><?xml version="1.0" encoding="utf-8"?>
<ds:datastoreItem xmlns:ds="http://schemas.openxmlformats.org/officeDocument/2006/customXml" ds:itemID="{D2EC599D-A135-47DB-B107-83D3DD76D9E2}">
  <ds:schemaRefs/>
</ds:datastoreItem>
</file>

<file path=customXml/itemProps28.xml><?xml version="1.0" encoding="utf-8"?>
<ds:datastoreItem xmlns:ds="http://schemas.openxmlformats.org/officeDocument/2006/customXml" ds:itemID="{C64512CD-04FE-4F53-9B7C-61A1D2A96875}">
  <ds:schemaRefs/>
</ds:datastoreItem>
</file>

<file path=customXml/itemProps29.xml><?xml version="1.0" encoding="utf-8"?>
<ds:datastoreItem xmlns:ds="http://schemas.openxmlformats.org/officeDocument/2006/customXml" ds:itemID="{425E83D2-87C7-4337-96D6-5D94D9045A17}">
  <ds:schemaRefs/>
</ds:datastoreItem>
</file>

<file path=customXml/itemProps3.xml><?xml version="1.0" encoding="utf-8"?>
<ds:datastoreItem xmlns:ds="http://schemas.openxmlformats.org/officeDocument/2006/customXml" ds:itemID="{FB5A98AE-563E-499C-9D7A-B56EBC026CEC}">
  <ds:schemaRefs/>
</ds:datastoreItem>
</file>

<file path=customXml/itemProps30.xml><?xml version="1.0" encoding="utf-8"?>
<ds:datastoreItem xmlns:ds="http://schemas.openxmlformats.org/officeDocument/2006/customXml" ds:itemID="{7E3CAF25-F8B3-4A8B-9324-11E36C6D1FB2}">
  <ds:schemaRefs/>
</ds:datastoreItem>
</file>

<file path=customXml/itemProps31.xml><?xml version="1.0" encoding="utf-8"?>
<ds:datastoreItem xmlns:ds="http://schemas.openxmlformats.org/officeDocument/2006/customXml" ds:itemID="{DFA64EDD-EB76-4EB3-8DAD-C05E81206AA0}">
  <ds:schemaRefs/>
</ds:datastoreItem>
</file>

<file path=customXml/itemProps32.xml><?xml version="1.0" encoding="utf-8"?>
<ds:datastoreItem xmlns:ds="http://schemas.openxmlformats.org/officeDocument/2006/customXml" ds:itemID="{449ED974-53AD-445F-AF5A-F3A50E43C1B2}">
  <ds:schemaRefs/>
</ds:datastoreItem>
</file>

<file path=customXml/itemProps4.xml><?xml version="1.0" encoding="utf-8"?>
<ds:datastoreItem xmlns:ds="http://schemas.openxmlformats.org/officeDocument/2006/customXml" ds:itemID="{A02841B0-BAA7-4FA3-9548-DA7C844D3CE7}">
  <ds:schemaRefs/>
</ds:datastoreItem>
</file>

<file path=customXml/itemProps5.xml><?xml version="1.0" encoding="utf-8"?>
<ds:datastoreItem xmlns:ds="http://schemas.openxmlformats.org/officeDocument/2006/customXml" ds:itemID="{F2D88C40-F52E-413A-8D5A-8E8AF5724C44}">
  <ds:schemaRefs/>
</ds:datastoreItem>
</file>

<file path=customXml/itemProps6.xml><?xml version="1.0" encoding="utf-8"?>
<ds:datastoreItem xmlns:ds="http://schemas.openxmlformats.org/officeDocument/2006/customXml" ds:itemID="{742D3F5B-02C2-49DF-BDAC-34211FD4B4F7}">
  <ds:schemaRefs/>
</ds:datastoreItem>
</file>

<file path=customXml/itemProps7.xml><?xml version="1.0" encoding="utf-8"?>
<ds:datastoreItem xmlns:ds="http://schemas.openxmlformats.org/officeDocument/2006/customXml" ds:itemID="{36DB187C-CB7D-4F9F-B4D5-B3B7EE3A2288}">
  <ds:schemaRefs/>
</ds:datastoreItem>
</file>

<file path=customXml/itemProps8.xml><?xml version="1.0" encoding="utf-8"?>
<ds:datastoreItem xmlns:ds="http://schemas.openxmlformats.org/officeDocument/2006/customXml" ds:itemID="{154372E1-2607-47E8-BDC2-114DC726E813}">
  <ds:schemaRefs/>
</ds:datastoreItem>
</file>

<file path=customXml/itemProps9.xml><?xml version="1.0" encoding="utf-8"?>
<ds:datastoreItem xmlns:ds="http://schemas.openxmlformats.org/officeDocument/2006/customXml" ds:itemID="{51E319DB-710D-43C5-A18B-DC68AFCAA37B}">
  <ds:schemaRefs/>
</ds:datastoreItem>
</file>

<file path=docProps/app.xml><?xml version="1.0" encoding="utf-8"?>
<Properties xmlns="http://schemas.openxmlformats.org/officeDocument/2006/extended-properties" xmlns:vt="http://schemas.openxmlformats.org/officeDocument/2006/docPropsVTypes">
  <Template/>
  <TotalTime>48</TotalTime>
  <Words>2956</Words>
  <Application>Microsoft Office PowerPoint</Application>
  <PresentationFormat>Custom</PresentationFormat>
  <Paragraphs>252</Paragraphs>
  <Slides>34</Slides>
  <Notes>33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36" baseType="lpstr">
      <vt:lpstr>自定义设计方案</vt:lpstr>
      <vt:lpstr>Equation</vt:lpstr>
      <vt:lpstr>高考历史（课标专用）</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高考历史（课标专用）</dc:title>
  <cp:lastModifiedBy>xbany</cp:lastModifiedBy>
  <cp:revision>1</cp:revision>
  <dcterms:modified xsi:type="dcterms:W3CDTF">2019-07-12T05:10:39Z</dcterms:modified>
</cp:coreProperties>
</file>