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9"/>
  </p:sldMasterIdLst>
  <p:notesMasterIdLst>
    <p:notesMasterId r:id="rId40"/>
  </p:notesMasterIdLst>
  <p:sldIdLst>
    <p:sldId id="280" r:id="rId20"/>
    <p:sldId id="281" r:id="rId21"/>
    <p:sldId id="260" r:id="rId22"/>
    <p:sldId id="261" r:id="rId23"/>
    <p:sldId id="262" r:id="rId24"/>
    <p:sldId id="263" r:id="rId25"/>
    <p:sldId id="264" r:id="rId26"/>
    <p:sldId id="265" r:id="rId27"/>
    <p:sldId id="267" r:id="rId28"/>
    <p:sldId id="268" r:id="rId29"/>
    <p:sldId id="269" r:id="rId30"/>
    <p:sldId id="270" r:id="rId31"/>
    <p:sldId id="271" r:id="rId32"/>
    <p:sldId id="272" r:id="rId33"/>
    <p:sldId id="273" r:id="rId34"/>
    <p:sldId id="274" r:id="rId35"/>
    <p:sldId id="275" r:id="rId36"/>
    <p:sldId id="276" r:id="rId37"/>
    <p:sldId id="277" r:id="rId38"/>
    <p:sldId id="278" r:id="rId3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231" autoAdjust="0"/>
  </p:normalViewPr>
  <p:slideViewPr>
    <p:cSldViewPr>
      <p:cViewPr varScale="1">
        <p:scale>
          <a:sx n="88" d="100"/>
          <a:sy n="88" d="100"/>
        </p:scale>
        <p:origin x="-106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7.xml"/><Relationship Id="rId39"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10" Type="http://schemas.openxmlformats.org/officeDocument/2006/relationships/customXml" Target="../customXml/item10.xml"/><Relationship Id="rId19" Type="http://schemas.openxmlformats.org/officeDocument/2006/relationships/slideMaster" Target="slideMasters/slideMaster1.xml"/><Relationship Id="rId31" Type="http://schemas.openxmlformats.org/officeDocument/2006/relationships/slide" Target="slides/slide12.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BA5D81C-E5E0-4171-8774-34B90056855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4165D1-46A6-4F20-B7EB-96E5F2EFFC7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FBA5D81C-E5E0-4171-8774-34B90056855C}"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FF4165D1-46A6-4F20-B7EB-96E5F2EFFC7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2.xml"/><Relationship Id="rId5" Type="http://schemas.openxmlformats.org/officeDocument/2006/relationships/image" Target="../media/image5.jpe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5.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第六部分  世界现代史</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第十六单元　20世纪上半期现代化模式的探索</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(3)毫无顾忌的⑦</a:t>
            </a:r>
            <a:r>
              <a:rPr lang="zh-CN" altLang="en-US" sz="2012" u="sng" kern="0" dirty="0" smtClean="0">
                <a:solidFill>
                  <a:srgbClr val="FF0000"/>
                </a:solidFill>
                <a:latin typeface="Times New Roman" pitchFamily="65" charset="-122"/>
                <a:ea typeface="宋体" pitchFamily="65" charset="-122"/>
              </a:rPr>
              <a:t>　分期付款    </a:t>
            </a:r>
            <a:r>
              <a:rPr lang="zh-CN" altLang="en-US" sz="2012" kern="0" dirty="0" smtClean="0">
                <a:solidFill>
                  <a:srgbClr val="000000"/>
                </a:solidFill>
                <a:latin typeface="Times New Roman" pitchFamily="65" charset="-122"/>
                <a:ea typeface="宋体" pitchFamily="65" charset="-122"/>
              </a:rPr>
              <a:t>和银行贷款,造成了市场的虚假繁荣。</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资本家被利润所驱使,盲目扩大生产。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(4)盲目的股票投机,造成股票上市量猛增,股价大幅度提高。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(5)1929年10月24日,美国华尔街股市股价狂跌,经济危机由此爆发。</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表现:大批银行倒闭,企业破产,市场萧条,生产锐减;失业人数激增,人</a:t>
            </a:r>
            <a:r>
              <a:rPr dirty="0"/>
              <a:t/>
            </a:r>
            <a:br>
              <a:rPr dirty="0"/>
            </a:br>
            <a:r>
              <a:rPr lang="zh-CN" altLang="en-US" sz="2012" kern="0" dirty="0" smtClean="0">
                <a:solidFill>
                  <a:srgbClr val="000000"/>
                </a:solidFill>
                <a:latin typeface="Times New Roman" pitchFamily="65" charset="-122"/>
                <a:ea typeface="宋体" pitchFamily="65" charset="-122"/>
              </a:rPr>
              <a:t>民生活水平下降;农民濒临破产。</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3.特点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(1)波及范围广:从美国爆发,迅速扩展到其他主要资本主义国家。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(2)持续时间长:从1929年一直延续到1933年。</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(3)破坏性大:资本主义世界的工业产量下降了三分之一以上,失业工人</a:t>
            </a:r>
            <a:r>
              <a:rPr dirty="0"/>
              <a:t/>
            </a:r>
            <a:br>
              <a:rPr dirty="0"/>
            </a:br>
            <a:r>
              <a:rPr lang="zh-CN" altLang="en-US" sz="2012" kern="0" dirty="0" smtClean="0">
                <a:solidFill>
                  <a:srgbClr val="000000"/>
                </a:solidFill>
                <a:latin typeface="Times New Roman" pitchFamily="65" charset="-122"/>
                <a:ea typeface="宋体" pitchFamily="65" charset="-122"/>
              </a:rPr>
              <a:t>超过三千万。</a:t>
            </a:r>
            <a:endParaRPr lang="zh-CN" altLang="en-US" dirty="0"/>
          </a:p>
        </p:txBody>
      </p:sp>
      <p:grpSp>
        <p:nvGrpSpPr>
          <p:cNvPr id="3" name="组合 16"/>
          <p:cNvGrpSpPr/>
          <p:nvPr/>
        </p:nvGrpSpPr>
        <p:grpSpPr bwMode="auto">
          <a:xfrm>
            <a:off x="2346102" y="1156271"/>
            <a:ext cx="157147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28651"/>
            <a:ext cx="8928544" cy="4595874"/>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4.影响</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加深了各主要资本主义国家的社会危机</a:t>
            </a:r>
            <a:r>
              <a:rPr lang="zh-CN" altLang="en-US" sz="2012" kern="0" dirty="0" smtClean="0">
                <a:solidFill>
                  <a:srgbClr val="000000"/>
                </a:solidFill>
                <a:latin typeface="Times New Roman" pitchFamily="65" charset="-122"/>
                <a:ea typeface="宋体" pitchFamily="65" charset="-122"/>
              </a:rPr>
              <a:t>。示威游行、罢工等抗议活</a:t>
            </a:r>
            <a:r>
              <a:rPr dirty="0"/>
              <a:t/>
            </a:r>
            <a:br>
              <a:rPr dirty="0"/>
            </a:br>
            <a:r>
              <a:rPr lang="zh-CN" altLang="en-US" sz="2012" kern="0" dirty="0" smtClean="0">
                <a:solidFill>
                  <a:srgbClr val="000000"/>
                </a:solidFill>
                <a:latin typeface="Times New Roman" pitchFamily="65" charset="-122"/>
                <a:ea typeface="宋体" pitchFamily="65" charset="-122"/>
              </a:rPr>
              <a:t>动不断;法西斯主义趁机兴风作浪。</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加剧了世界紧张局势</a:t>
            </a:r>
            <a:r>
              <a:rPr lang="zh-CN" altLang="en-US" sz="2012" kern="0" dirty="0" smtClean="0">
                <a:solidFill>
                  <a:srgbClr val="000000"/>
                </a:solidFill>
                <a:latin typeface="Times New Roman" pitchFamily="65" charset="-122"/>
                <a:ea typeface="宋体" pitchFamily="65" charset="-122"/>
              </a:rPr>
              <a:t>。主要资本主义国家加紧在国际市场上的争</a:t>
            </a:r>
            <a:r>
              <a:rPr dirty="0"/>
              <a:t/>
            </a:r>
            <a:br>
              <a:rPr dirty="0"/>
            </a:br>
            <a:r>
              <a:rPr lang="zh-CN" altLang="en-US" sz="2012" kern="0" dirty="0" smtClean="0">
                <a:solidFill>
                  <a:srgbClr val="000000"/>
                </a:solidFill>
                <a:latin typeface="Times New Roman" pitchFamily="65" charset="-122"/>
                <a:ea typeface="宋体" pitchFamily="65" charset="-122"/>
              </a:rPr>
              <a:t>夺,矛盾和摩擦日益尖锐,还进一步加紧对殖民地和半殖民地的掠夺,激</a:t>
            </a:r>
            <a:r>
              <a:rPr dirty="0"/>
              <a:t/>
            </a:r>
            <a:br>
              <a:rPr dirty="0"/>
            </a:br>
            <a:r>
              <a:rPr lang="zh-CN" altLang="en-US" sz="2012" kern="0" dirty="0" smtClean="0">
                <a:solidFill>
                  <a:srgbClr val="000000"/>
                </a:solidFill>
                <a:latin typeface="Times New Roman" pitchFamily="65" charset="-122"/>
                <a:ea typeface="宋体" pitchFamily="65" charset="-122"/>
              </a:rPr>
              <a:t>起当地人民更为强烈的反抗。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宣告了“自由放任”政策的失败</a:t>
            </a:r>
            <a:r>
              <a:rPr lang="zh-CN" altLang="en-US" sz="2012" kern="0" dirty="0" smtClean="0">
                <a:solidFill>
                  <a:srgbClr val="000000"/>
                </a:solidFill>
                <a:latin typeface="Times New Roman" pitchFamily="65" charset="-122"/>
                <a:ea typeface="宋体" pitchFamily="65" charset="-122"/>
              </a:rPr>
              <a:t>。胡佛固守传统的⑧</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自由放任    </a:t>
            </a:r>
            <a:r>
              <a:rPr lang="zh-CN" altLang="en-US" sz="2012" kern="0" dirty="0" smtClean="0">
                <a:solidFill>
                  <a:srgbClr val="FF0000"/>
                </a:solidFill>
                <a:latin typeface="Times New Roman" pitchFamily="65" charset="-122"/>
                <a:ea typeface="宋体" pitchFamily="65" charset="-122"/>
              </a:rPr>
              <a:t>”</a:t>
            </a:r>
            <a:endParaRPr lang="en-US" altLang="zh-CN" sz="2012"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政策,反对政府直接干预经济,导致危机不断恶化。美国人民期盼出现新</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的强力政府,采取有效措施,克服危机。</a:t>
            </a:r>
            <a:endParaRPr lang="zh-CN" altLang="en-US" dirty="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6766148" y="3977283"/>
            <a:ext cx="191030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700398"/>
          <a:ext cx="7740000" cy="3024127"/>
        </p:xfrm>
        <a:graphic>
          <a:graphicData uri="http://schemas.openxmlformats.org/drawingml/2006/table">
            <a:tbl>
              <a:tblPr/>
              <a:tblGrid>
                <a:gridCol w="1223688"/>
                <a:gridCol w="6516312"/>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整顿财政金融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恢复银行信用;放弃金本位制,实行美元贬值,刺激出口;扩大联邦储备委员会的权力;管制证券业</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加强对工业的</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计划指导</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通过⑨</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全国工业复兴法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,将生产的各个环节置于国家监督之下,防止盲目竞争,调整企业关系和劳资关系</a:t>
                      </a:r>
                    </a:p>
                  </a:txBody>
                  <a:tcPr marL="45720" marR="45720"/>
                </a:tc>
              </a:tr>
              <a:tr h="41808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调整农业政策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为减耕减产的农民提供补贴,调整农产品结构,稳定农产品价格,防止农产品过剩</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社会福利方面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加强救济工作;提供社会保障;推行⑩</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以工代赈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,兴办公共工程,增加就业,刺激消费和生产,稳定社会秩序</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签署《全国劳工关系法》,保障工人的基本权利,提高工人的政治地位</a:t>
                      </a:r>
                    </a:p>
                  </a:txBody>
                  <a:tcPr marL="45720" marR="45720"/>
                </a:tc>
              </a:tr>
            </a:tbl>
          </a:graphicData>
        </a:graphic>
      </p:graphicFrame>
      <p:sp>
        <p:nvSpPr>
          <p:cNvPr id="4" name="矩形 3"/>
          <p:cNvSpPr/>
          <p:nvPr/>
        </p:nvSpPr>
        <p:spPr>
          <a:xfrm>
            <a:off x="539552" y="1116013"/>
            <a:ext cx="5670376" cy="1484252"/>
          </a:xfrm>
          <a:prstGeom prst="rect">
            <a:avLst/>
          </a:prstGeom>
        </p:spPr>
        <p:txBody>
          <a:bodyPr wrap="square">
            <a:spAutoFit/>
          </a:bodyPr>
          <a:lstStyle/>
          <a:p>
            <a:pPr eaLnBrk="0" latinLnBrk="1" hangingPunct="0">
              <a:lnSpc>
                <a:spcPct val="150000"/>
              </a:lnSpc>
            </a:pPr>
            <a:r>
              <a:rPr lang="zh-CN" altLang="en-US" sz="2010" b="1" u="sng" kern="0" dirty="0" smtClean="0">
                <a:solidFill>
                  <a:srgbClr val="000000"/>
                </a:solidFill>
                <a:latin typeface="Times New Roman" pitchFamily="65" charset="-122"/>
                <a:ea typeface="宋体" pitchFamily="65" charset="-122"/>
              </a:rPr>
              <a:t>五、罗斯福新政</a:t>
            </a:r>
            <a:endParaRPr lang="zh-CN" altLang="en-US" sz="2010" b="1"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罗斯福上台:1933年。</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内容</a:t>
            </a:r>
            <a:endParaRPr lang="zh-CN" altLang="en-US" sz="2010" dirty="0"/>
          </a:p>
        </p:txBody>
      </p:sp>
      <p:grpSp>
        <p:nvGrpSpPr>
          <p:cNvPr id="5" name="组合 16"/>
          <p:cNvGrpSpPr/>
          <p:nvPr/>
        </p:nvGrpSpPr>
        <p:grpSpPr bwMode="auto">
          <a:xfrm>
            <a:off x="2411760" y="3545235"/>
            <a:ext cx="1800200"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8" name="组合 16"/>
          <p:cNvGrpSpPr/>
          <p:nvPr/>
        </p:nvGrpSpPr>
        <p:grpSpPr bwMode="auto">
          <a:xfrm>
            <a:off x="4614416" y="4676155"/>
            <a:ext cx="1385044" cy="248033"/>
            <a:chOff x="4881562" y="2969419"/>
            <a:chExt cx="783432"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3.作用</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(1)美国经济逐步走出低谷,经济逐步恢复和发展。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(2)在一定程度上缓和了社会矛盾,遏制了美国法西斯势力。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(3)开创了国家</a:t>
            </a:r>
            <a:r>
              <a:rPr lang="zh-CN" altLang="en-US" sz="1645" kern="0" spc="454" dirty="0" smtClean="0">
                <a:solidFill>
                  <a:srgbClr val="000000"/>
                </a:solidFill>
                <a:latin typeface="Times New Roman" pitchFamily="65" charset="-122"/>
                <a:ea typeface="宋体" pitchFamily="65" charset="-122"/>
              </a:rPr>
              <a:t> </a:t>
            </a:r>
            <a:r>
              <a:rPr lang="zh-CN" altLang="en-US" sz="2012" u="sng" kern="0" dirty="0" smtClean="0">
                <a:solidFill>
                  <a:srgbClr val="FF0000"/>
                </a:solidFill>
                <a:latin typeface="Times New Roman" pitchFamily="65" charset="-122"/>
                <a:ea typeface="宋体" pitchFamily="65" charset="-122"/>
              </a:rPr>
              <a:t>　干预经济发展    </a:t>
            </a:r>
            <a:r>
              <a:rPr lang="zh-CN" altLang="en-US" sz="2012" kern="0" dirty="0" smtClean="0">
                <a:solidFill>
                  <a:srgbClr val="000000"/>
                </a:solidFill>
                <a:latin typeface="Times New Roman" pitchFamily="65" charset="-122"/>
                <a:ea typeface="宋体" pitchFamily="65" charset="-122"/>
              </a:rPr>
              <a:t>的新模式。在不触动资本主义制度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的前提下,形成了一种垄断组织与国家政权相结合的体制,国家垄断资</a:t>
            </a:r>
            <a:r>
              <a:rPr dirty="0"/>
              <a:t/>
            </a:r>
            <a:br>
              <a:rPr dirty="0"/>
            </a:br>
            <a:r>
              <a:rPr lang="zh-CN" altLang="en-US" sz="2012" kern="0" dirty="0" smtClean="0">
                <a:solidFill>
                  <a:srgbClr val="000000"/>
                </a:solidFill>
                <a:latin typeface="Times New Roman" pitchFamily="65" charset="-122"/>
                <a:ea typeface="宋体" pitchFamily="65" charset="-122"/>
              </a:rPr>
              <a:t>本主义开始出现。自此,资本主义告别</a:t>
            </a:r>
            <a:r>
              <a:rPr lang="zh-CN" altLang="en-US" sz="1645" kern="0" spc="454" dirty="0" smtClean="0">
                <a:solidFill>
                  <a:srgbClr val="000000"/>
                </a:solidFill>
                <a:latin typeface="Times New Roman" pitchFamily="65" charset="-122"/>
                <a:ea typeface="宋体" pitchFamily="65" charset="-122"/>
              </a:rPr>
              <a:t> </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自由放任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政策占统</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治地位的时代,</a:t>
            </a:r>
            <a:r>
              <a:rPr lang="zh-CN" altLang="en-US" sz="2012" u="sng" kern="0" dirty="0" smtClean="0">
                <a:solidFill>
                  <a:srgbClr val="000000"/>
                </a:solidFill>
                <a:latin typeface="Times New Roman" pitchFamily="65" charset="-122"/>
                <a:ea typeface="宋体" pitchFamily="65" charset="-122"/>
              </a:rPr>
              <a:t>迎来了以国家干预经济为特征的国家垄断资本主义时</a:t>
            </a:r>
            <a:r>
              <a:rPr dirty="0"/>
              <a:t/>
            </a:r>
            <a:br>
              <a:rPr dirty="0"/>
            </a:br>
            <a:r>
              <a:rPr lang="zh-CN" altLang="en-US" sz="2012" u="sng" kern="0" dirty="0" smtClean="0">
                <a:solidFill>
                  <a:srgbClr val="000000"/>
                </a:solidFill>
                <a:latin typeface="Times New Roman" pitchFamily="65" charset="-122"/>
                <a:ea typeface="宋体" pitchFamily="65" charset="-122"/>
              </a:rPr>
              <a:t>期</a:t>
            </a:r>
            <a:r>
              <a:rPr lang="zh-CN" altLang="en-US" sz="2012" kern="0" dirty="0" smtClean="0">
                <a:solidFill>
                  <a:srgbClr val="000000"/>
                </a:solidFill>
                <a:latin typeface="Times New Roman" pitchFamily="65" charset="-122"/>
                <a:ea typeface="宋体" pitchFamily="65" charset="-122"/>
              </a:rPr>
              <a:t>。</a:t>
            </a:r>
            <a:endParaRPr lang="zh-CN" altLang="en-US" dirty="0"/>
          </a:p>
        </p:txBody>
      </p:sp>
      <p:pic>
        <p:nvPicPr>
          <p:cNvPr id="3" name="图片 3" descr="textimage1.jpeg"/>
          <p:cNvPicPr>
            <a:picLocks noChangeAspect="1"/>
          </p:cNvPicPr>
          <p:nvPr/>
        </p:nvPicPr>
        <p:blipFill>
          <a:blip r:embed="rId4" cstate="print"/>
          <a:stretch>
            <a:fillRect/>
          </a:stretch>
        </p:blipFill>
        <p:spPr>
          <a:xfrm>
            <a:off x="2116033" y="2706607"/>
            <a:ext cx="266700" cy="276225"/>
          </a:xfrm>
          <a:prstGeom prst="rect">
            <a:avLst/>
          </a:prstGeom>
        </p:spPr>
      </p:pic>
      <p:pic>
        <p:nvPicPr>
          <p:cNvPr id="4" name="图片 4" descr="textimage2.jpeg"/>
          <p:cNvPicPr>
            <a:picLocks noChangeAspect="1"/>
          </p:cNvPicPr>
          <p:nvPr/>
        </p:nvPicPr>
        <p:blipFill>
          <a:blip r:embed="rId5" cstate="print"/>
          <a:stretch>
            <a:fillRect/>
          </a:stretch>
        </p:blipFill>
        <p:spPr>
          <a:xfrm>
            <a:off x="4693499" y="3636991"/>
            <a:ext cx="266699" cy="276224"/>
          </a:xfrm>
          <a:prstGeom prst="rect">
            <a:avLst/>
          </a:prstGeom>
        </p:spPr>
      </p:pic>
      <p:grpSp>
        <p:nvGrpSpPr>
          <p:cNvPr id="5" name="组合 16"/>
          <p:cNvGrpSpPr/>
          <p:nvPr/>
        </p:nvGrpSpPr>
        <p:grpSpPr bwMode="auto">
          <a:xfrm>
            <a:off x="2365152" y="2681139"/>
            <a:ext cx="2062832" cy="33909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8" name="组合 16"/>
          <p:cNvGrpSpPr/>
          <p:nvPr/>
        </p:nvGrpSpPr>
        <p:grpSpPr bwMode="auto">
          <a:xfrm>
            <a:off x="4987156" y="3596035"/>
            <a:ext cx="1916658" cy="339091"/>
            <a:chOff x="4881562" y="2969419"/>
            <a:chExt cx="783432"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教材知识补遗</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资本主义经济运行机制的不断调整</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(1)重商主义</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其产生于16世纪中叶,盛行于17—18世纪中叶。其理论核心是认为一国</a:t>
            </a:r>
            <a:r>
              <a:rPr dirty="0"/>
              <a:t/>
            </a:r>
            <a:br>
              <a:rPr dirty="0"/>
            </a:br>
            <a:r>
              <a:rPr lang="zh-CN" altLang="en-US" sz="2012" kern="0" dirty="0" smtClean="0">
                <a:solidFill>
                  <a:srgbClr val="000000"/>
                </a:solidFill>
                <a:latin typeface="Times New Roman" pitchFamily="65" charset="-122"/>
                <a:ea typeface="宋体" pitchFamily="65" charset="-122"/>
              </a:rPr>
              <a:t>积累的金银越多,就越富强,因而主张国家干预经济生活,禁止金银输出,</a:t>
            </a:r>
            <a:r>
              <a:rPr dirty="0"/>
              <a:t/>
            </a:r>
            <a:br>
              <a:rPr dirty="0"/>
            </a:br>
            <a:r>
              <a:rPr lang="zh-CN" altLang="en-US" sz="2012" kern="0" dirty="0" smtClean="0">
                <a:solidFill>
                  <a:srgbClr val="000000"/>
                </a:solidFill>
                <a:latin typeface="Times New Roman" pitchFamily="65" charset="-122"/>
                <a:ea typeface="宋体" pitchFamily="65" charset="-122"/>
              </a:rPr>
              <a:t>增加金银输入。重商主义是英国从16世纪到17世纪中叶占支配地位的</a:t>
            </a:r>
            <a:r>
              <a:rPr dirty="0"/>
              <a:t/>
            </a:r>
            <a:br>
              <a:rPr dirty="0"/>
            </a:br>
            <a:r>
              <a:rPr lang="zh-CN" altLang="en-US" sz="2012" kern="0" dirty="0" smtClean="0">
                <a:solidFill>
                  <a:srgbClr val="000000"/>
                </a:solidFill>
                <a:latin typeface="Times New Roman" pitchFamily="65" charset="-122"/>
                <a:ea typeface="宋体" pitchFamily="65" charset="-122"/>
              </a:rPr>
              <a:t>经济思想。通过重商主义政策的推行,强力推动了本国经济和政治的近</a:t>
            </a:r>
            <a:r>
              <a:rPr dirty="0"/>
              <a:t/>
            </a:r>
            <a:br>
              <a:rPr dirty="0"/>
            </a:br>
            <a:r>
              <a:rPr lang="zh-CN" altLang="en-US" sz="2012" kern="0" dirty="0" smtClean="0">
                <a:solidFill>
                  <a:srgbClr val="000000"/>
                </a:solidFill>
                <a:latin typeface="Times New Roman" pitchFamily="65" charset="-122"/>
                <a:ea typeface="宋体" pitchFamily="65" charset="-122"/>
              </a:rPr>
              <a:t>代转型,为英国民族国家的崛起奠定了坚实的物质基础。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自由放任主义</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是</a:t>
            </a:r>
            <a:r>
              <a:rPr lang="en-US" altLang="zh-CN" sz="2012" kern="0" dirty="0" smtClean="0">
                <a:solidFill>
                  <a:srgbClr val="000000"/>
                </a:solidFill>
                <a:latin typeface="Times New Roman" pitchFamily="65" charset="-122"/>
                <a:ea typeface="宋体" pitchFamily="65" charset="-122"/>
              </a:rPr>
              <a:t>18</a:t>
            </a:r>
            <a:r>
              <a:rPr lang="zh-CN" altLang="en-US" sz="2012" kern="0" dirty="0" smtClean="0">
                <a:solidFill>
                  <a:srgbClr val="000000"/>
                </a:solidFill>
                <a:latin typeface="Times New Roman" pitchFamily="65" charset="-122"/>
                <a:ea typeface="宋体" pitchFamily="65" charset="-122"/>
              </a:rPr>
              <a:t>世纪中期至</a:t>
            </a:r>
            <a:r>
              <a:rPr lang="en-US" altLang="zh-CN" sz="2012" kern="0" dirty="0" smtClean="0">
                <a:solidFill>
                  <a:srgbClr val="000000"/>
                </a:solidFill>
                <a:latin typeface="Times New Roman" pitchFamily="65" charset="-122"/>
                <a:ea typeface="宋体" pitchFamily="65" charset="-122"/>
              </a:rPr>
              <a:t>20</a:t>
            </a:r>
            <a:r>
              <a:rPr lang="zh-CN" altLang="en-US" sz="2012" kern="0" dirty="0" smtClean="0">
                <a:solidFill>
                  <a:srgbClr val="000000"/>
                </a:solidFill>
                <a:latin typeface="Times New Roman" pitchFamily="65" charset="-122"/>
                <a:ea typeface="宋体" pitchFamily="65" charset="-122"/>
              </a:rPr>
              <a:t>世纪</a:t>
            </a:r>
            <a:r>
              <a:rPr lang="en-US" altLang="zh-CN" sz="2012" kern="0" dirty="0" smtClean="0">
                <a:solidFill>
                  <a:srgbClr val="000000"/>
                </a:solidFill>
                <a:latin typeface="Times New Roman" pitchFamily="65" charset="-122"/>
                <a:ea typeface="宋体" pitchFamily="65" charset="-122"/>
              </a:rPr>
              <a:t>30</a:t>
            </a:r>
            <a:r>
              <a:rPr lang="zh-CN" altLang="en-US" sz="2012" kern="0" dirty="0" smtClean="0">
                <a:solidFill>
                  <a:srgbClr val="000000"/>
                </a:solidFill>
                <a:latin typeface="Times New Roman" pitchFamily="65" charset="-122"/>
                <a:ea typeface="宋体" pitchFamily="65" charset="-122"/>
              </a:rPr>
              <a:t>年代盛行的一种经济思想</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其核心是主张对经</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济完全自由放任</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让市场自发调节。主要内容是自由贸易、自由竞争、</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自由经营、反对国家干预。其产生与工业革命后资产阶级力量增强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要</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求摆脱封建束缚</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发展资本主义密切相关。自由放任经济政策的盛行</a:t>
            </a:r>
            <a:r>
              <a:rPr lang="en-US" altLang="zh-CN" sz="2012" kern="0" dirty="0" smtClean="0">
                <a:solidFill>
                  <a:srgbClr val="000000"/>
                </a:solidFill>
                <a:latin typeface="Times New Roman" pitchFamily="65" charset="-122"/>
                <a:ea typeface="宋体" pitchFamily="65" charset="-122"/>
              </a:rPr>
              <a:t>,</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导致生产与资本的无序运作严重</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埋下了经济危机的隐患。</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(3)凯恩斯主义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其也称国家垄断资本主义、国家干预主义,是20世纪30年代至70年代资</a:t>
            </a:r>
            <a:r>
              <a:rPr dirty="0"/>
              <a:t/>
            </a:r>
            <a:br>
              <a:rPr dirty="0"/>
            </a:br>
            <a:r>
              <a:rPr lang="zh-CN" altLang="en-US" sz="2012" kern="0" dirty="0" smtClean="0">
                <a:solidFill>
                  <a:srgbClr val="000000"/>
                </a:solidFill>
                <a:latin typeface="Times New Roman" pitchFamily="65" charset="-122"/>
                <a:ea typeface="宋体" pitchFamily="65" charset="-122"/>
              </a:rPr>
              <a:t>本主义自我调整过程中逐步形成的一种经济思想,其核心是加强国家对</a:t>
            </a:r>
            <a:r>
              <a:rPr dirty="0"/>
              <a:t/>
            </a:r>
            <a:br>
              <a:rPr dirty="0"/>
            </a:br>
            <a:r>
              <a:rPr lang="zh-CN" altLang="en-US" sz="2012" kern="0" dirty="0" smtClean="0">
                <a:solidFill>
                  <a:srgbClr val="000000"/>
                </a:solidFill>
                <a:latin typeface="Times New Roman" pitchFamily="65" charset="-122"/>
                <a:ea typeface="宋体" pitchFamily="65" charset="-122"/>
              </a:rPr>
              <a:t>经济的干预。其主要内容是国家全面干预经济,加强对经济的宏观调控。二战后国家垄断资本主义普遍推行,成为资本主义现代化的一种模式。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1503566"/>
            <a:ext cx="9054752" cy="2412199"/>
          </a:xfrm>
          <a:prstGeom prst="rect">
            <a:avLst/>
          </a:prstGeom>
        </p:spPr>
        <p:txBody>
          <a:bodyPr wrap="square">
            <a:spAutoFit/>
          </a:bodyPr>
          <a:lstStyle/>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(4)</a:t>
            </a:r>
            <a:r>
              <a:rPr lang="zh-CN" altLang="en-US" sz="2010" kern="0" dirty="0" smtClean="0">
                <a:solidFill>
                  <a:srgbClr val="000000"/>
                </a:solidFill>
                <a:latin typeface="Times New Roman" pitchFamily="65" charset="-122"/>
                <a:ea typeface="宋体" pitchFamily="65" charset="-122"/>
              </a:rPr>
              <a:t>新自由主义</a:t>
            </a:r>
            <a:endParaRPr lang="zh-CN" altLang="en-US" sz="2010"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它是</a:t>
            </a:r>
            <a:r>
              <a:rPr lang="en-US" altLang="zh-CN" sz="2010" kern="0" dirty="0" smtClean="0">
                <a:solidFill>
                  <a:srgbClr val="000000"/>
                </a:solidFill>
                <a:latin typeface="Times New Roman" pitchFamily="65" charset="-122"/>
                <a:ea typeface="宋体" pitchFamily="65" charset="-122"/>
              </a:rPr>
              <a:t>20</a:t>
            </a:r>
            <a:r>
              <a:rPr lang="zh-CN" altLang="en-US" sz="2010" kern="0" dirty="0" smtClean="0">
                <a:solidFill>
                  <a:srgbClr val="000000"/>
                </a:solidFill>
                <a:latin typeface="Times New Roman" pitchFamily="65" charset="-122"/>
                <a:ea typeface="宋体" pitchFamily="65" charset="-122"/>
              </a:rPr>
              <a:t>世纪</a:t>
            </a:r>
            <a:r>
              <a:rPr lang="en-US" altLang="zh-CN" sz="2010" kern="0" dirty="0" smtClean="0">
                <a:solidFill>
                  <a:srgbClr val="000000"/>
                </a:solidFill>
                <a:latin typeface="Times New Roman" pitchFamily="65" charset="-122"/>
                <a:ea typeface="宋体" pitchFamily="65" charset="-122"/>
              </a:rPr>
              <a:t>70</a:t>
            </a:r>
            <a:r>
              <a:rPr lang="zh-CN" altLang="en-US" sz="2010" kern="0" dirty="0" smtClean="0">
                <a:solidFill>
                  <a:srgbClr val="000000"/>
                </a:solidFill>
                <a:latin typeface="Times New Roman" pitchFamily="65" charset="-122"/>
                <a:ea typeface="宋体" pitchFamily="65" charset="-122"/>
              </a:rPr>
              <a:t>年代至今资本主义国家倡导的一种经济思想</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其核心内容</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是主张在国家干预下注重经济的自由发展。其产生与</a:t>
            </a:r>
            <a:r>
              <a:rPr lang="en-US" altLang="zh-CN" sz="2010" kern="0" dirty="0" smtClean="0">
                <a:solidFill>
                  <a:srgbClr val="000000"/>
                </a:solidFill>
                <a:latin typeface="Times New Roman" pitchFamily="65" charset="-122"/>
                <a:ea typeface="宋体" pitchFamily="65" charset="-122"/>
              </a:rPr>
              <a:t>20</a:t>
            </a:r>
            <a:r>
              <a:rPr lang="zh-CN" altLang="en-US" sz="2010" kern="0" dirty="0" smtClean="0">
                <a:solidFill>
                  <a:srgbClr val="000000"/>
                </a:solidFill>
                <a:latin typeface="Times New Roman" pitchFamily="65" charset="-122"/>
                <a:ea typeface="宋体" pitchFamily="65" charset="-122"/>
              </a:rPr>
              <a:t>世纪</a:t>
            </a:r>
            <a:r>
              <a:rPr lang="en-US" altLang="zh-CN" sz="2010" kern="0" dirty="0" smtClean="0">
                <a:solidFill>
                  <a:srgbClr val="000000"/>
                </a:solidFill>
                <a:latin typeface="Times New Roman" pitchFamily="65" charset="-122"/>
                <a:ea typeface="宋体" pitchFamily="65" charset="-122"/>
              </a:rPr>
              <a:t>70</a:t>
            </a:r>
            <a:r>
              <a:rPr lang="zh-CN" altLang="en-US" sz="2010" kern="0" dirty="0" smtClean="0">
                <a:solidFill>
                  <a:srgbClr val="000000"/>
                </a:solidFill>
                <a:latin typeface="Times New Roman" pitchFamily="65" charset="-122"/>
                <a:ea typeface="宋体" pitchFamily="65" charset="-122"/>
              </a:rPr>
              <a:t>年代西</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方经济由战后初期的繁荣阶段步入“滞胀”时期密切相关</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是资本主义</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自我调整产生的一种新的经济自由主义思潮。</a:t>
            </a:r>
            <a:endParaRPr lang="zh-CN" altLang="en-US" sz="2010"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556144"/>
          <a:ext cx="7740000" cy="2935079"/>
        </p:xfrm>
        <a:graphic>
          <a:graphicData uri="http://schemas.openxmlformats.org/drawingml/2006/table">
            <a:tbl>
              <a:tblPr/>
              <a:tblGrid>
                <a:gridCol w="1007664"/>
                <a:gridCol w="6732336"/>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目的不同</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前者是集中人力、物力和财力取得军事上的胜利;后者则是解决国内严重的政治和经济危机</a:t>
                      </a:r>
                    </a:p>
                  </a:txBody>
                  <a:tcPr marL="45720" marR="45720"/>
                </a:tc>
              </a:tr>
              <a:tr h="129060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实质不同</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前者是在社会生活中排斥商品货币关系,用军事手段和行政手段控制社会的运转,进而</a:t>
                      </a:r>
                      <a:r>
                        <a:rPr lang="zh-CN" altLang="en-US" sz="1400" u="sng" kern="0" dirty="0" smtClean="0">
                          <a:solidFill>
                            <a:srgbClr val="000000"/>
                          </a:solidFill>
                          <a:latin typeface="Times New Roman" pitchFamily="65" charset="-122"/>
                          <a:ea typeface="宋体" pitchFamily="65" charset="-122"/>
                        </a:rPr>
                        <a:t>直接进入共产主义社会</a:t>
                      </a:r>
                      <a:r>
                        <a:rPr lang="zh-CN" altLang="en-US" sz="1400" kern="0" dirty="0" smtClean="0">
                          <a:solidFill>
                            <a:srgbClr val="000000"/>
                          </a:solidFill>
                          <a:latin typeface="Times New Roman" pitchFamily="65" charset="-122"/>
                          <a:ea typeface="宋体" pitchFamily="65" charset="-122"/>
                        </a:rPr>
                        <a:t>;后者是在国家掌握经济命脉的前提下,</a:t>
                      </a:r>
                      <a:r>
                        <a:rPr lang="zh-CN" altLang="en-US" sz="1400" u="sng" kern="0" dirty="0" smtClean="0">
                          <a:solidFill>
                            <a:srgbClr val="000000"/>
                          </a:solidFill>
                          <a:latin typeface="Times New Roman" pitchFamily="65" charset="-122"/>
                          <a:ea typeface="宋体" pitchFamily="65" charset="-122"/>
                        </a:rPr>
                        <a:t>通过利用市场、商品货币的关系,在一定限度</a:t>
                      </a:r>
                      <a:r>
                        <a:rPr lang="zh-CN" altLang="en-US" sz="1400" kern="0" dirty="0" smtClean="0">
                          <a:solidFill>
                            <a:srgbClr val="000000"/>
                          </a:solidFill>
                          <a:latin typeface="Times New Roman" pitchFamily="65" charset="-122"/>
                          <a:ea typeface="宋体" pitchFamily="65" charset="-122"/>
                        </a:rPr>
                        <a:t>内发展资本主义、发展商品经济,恢复国民经济,进而使社会主义成分战胜资本主义成分,建立社会主义经济基础</a:t>
                      </a:r>
                    </a:p>
                  </a:txBody>
                  <a:tcPr marL="45720" marR="45720"/>
                </a:tc>
              </a:tr>
              <a:tr h="83195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结果不同</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“战时共产主义”政策不是向社会主义过渡的正确途径;新经济政策是向社会主义过渡的正确途径,它使国民经济迅速恢复,建立起社会主义经济基础</a:t>
                      </a:r>
                    </a:p>
                  </a:txBody>
                  <a:tcPr marL="45720" marR="45720"/>
                </a:tc>
              </a:tr>
            </a:tbl>
          </a:graphicData>
        </a:graphic>
      </p:graphicFrame>
      <p:sp>
        <p:nvSpPr>
          <p:cNvPr id="3" name="TextBox 2"/>
          <p:cNvSpPr txBox="1"/>
          <p:nvPr/>
        </p:nvSpPr>
        <p:spPr>
          <a:xfrm>
            <a:off x="540000" y="1260029"/>
            <a:ext cx="8127000" cy="9964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59" b="1" kern="0" spc="11690" dirty="0" smtClean="0">
                <a:solidFill>
                  <a:srgbClr val="000000"/>
                </a:solidFill>
                <a:latin typeface="Times New Roman" pitchFamily="65" charset="-122"/>
                <a:ea typeface="宋体" pitchFamily="65" charset="-122"/>
              </a:rPr>
              <a:t> </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1.比较“战时共产主义”政策与新经济政策</a:t>
            </a:r>
            <a:endParaRPr lang="zh-CN" altLang="en-US" b="1" dirty="0"/>
          </a:p>
        </p:txBody>
      </p:sp>
      <p:pic>
        <p:nvPicPr>
          <p:cNvPr id="4" name="图片 3" descr="textimage3.jpeg"/>
          <p:cNvPicPr>
            <a:picLocks noChangeAspect="1"/>
          </p:cNvPicPr>
          <p:nvPr/>
        </p:nvPicPr>
        <p:blipFill>
          <a:blip r:embed="rId4" cstate="print"/>
          <a:stretch>
            <a:fillRect/>
          </a:stretch>
        </p:blipFill>
        <p:spPr>
          <a:xfrm>
            <a:off x="3934968" y="1355698"/>
            <a:ext cx="1274064" cy="382219"/>
          </a:xfrm>
          <a:prstGeom prst="rect">
            <a:avLst/>
          </a:prstGeom>
        </p:spPr>
      </p:pic>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068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2.综合归纳社会主义理论的诞生与发展历程</a:t>
            </a:r>
            <a:endParaRPr lang="zh-CN" altLang="en-US" b="1" dirty="0"/>
          </a:p>
        </p:txBody>
      </p:sp>
      <p:graphicFrame>
        <p:nvGraphicFramePr>
          <p:cNvPr id="4" name="表格 4"/>
          <p:cNvGraphicFramePr>
            <a:graphicFrameLocks noGrp="1"/>
          </p:cNvGraphicFramePr>
          <p:nvPr/>
        </p:nvGraphicFramePr>
        <p:xfrm>
          <a:off x="540000" y="1665877"/>
          <a:ext cx="7740000" cy="3986640"/>
        </p:xfrm>
        <a:graphic>
          <a:graphicData uri="http://schemas.openxmlformats.org/drawingml/2006/table">
            <a:tbl>
              <a:tblPr/>
              <a:tblGrid>
                <a:gridCol w="1367704"/>
                <a:gridCol w="6372296"/>
              </a:tblGrid>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由空想</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到科学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圣西门、傅立叶、欧文等空想社会主义者对未来社会提出了一系列美妙的设想。</a:t>
                      </a:r>
                      <a:r>
                        <a:rPr lang="zh-CN" altLang="en-US" sz="1400" u="sng" kern="0" dirty="0" smtClean="0">
                          <a:solidFill>
                            <a:srgbClr val="000000"/>
                          </a:solidFill>
                          <a:latin typeface="Times New Roman" pitchFamily="65" charset="-122"/>
                          <a:ea typeface="宋体" pitchFamily="65" charset="-122"/>
                        </a:rPr>
                        <a:t>1848年《共产党宣言》的发表,标志着马克思主义的诞生</a:t>
                      </a:r>
                      <a:r>
                        <a:rPr lang="zh-CN" altLang="en-US" sz="1400" kern="0" dirty="0" smtClean="0">
                          <a:solidFill>
                            <a:srgbClr val="000000"/>
                          </a:solidFill>
                          <a:latin typeface="Times New Roman" pitchFamily="65" charset="-122"/>
                          <a:ea typeface="宋体" pitchFamily="65" charset="-122"/>
                        </a:rPr>
                        <a:t>,社会主义由空想到科学</a:t>
                      </a:r>
                    </a:p>
                  </a:txBody>
                  <a:tcPr marL="45720" marR="45720"/>
                </a:tc>
              </a:tr>
              <a:tr h="31946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由理论到实践</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1871年巴黎公社的建立是无产阶级建立政权的第一次伟大尝试</a:t>
                      </a:r>
                    </a:p>
                  </a:txBody>
                  <a:tcPr marL="45720" marR="45720"/>
                </a:tc>
              </a:tr>
              <a:tr h="1519920">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由理想到现实</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1917年列宁领导的十月革命取得胜利,建立了人类历史上第一个社会主义国家,马克思主义由理论变成了现实。如何建设社会主义,苏俄(联)进行了曲折的探索,</a:t>
                      </a:r>
                      <a:r>
                        <a:rPr lang="zh-CN" altLang="en-US" sz="1400" u="sng" kern="0" dirty="0" smtClean="0">
                          <a:solidFill>
                            <a:srgbClr val="000000"/>
                          </a:solidFill>
                          <a:latin typeface="Times New Roman" pitchFamily="65" charset="-122"/>
                          <a:ea typeface="宋体" pitchFamily="65" charset="-122"/>
                        </a:rPr>
                        <a:t>从“战时共产主义”政策到新经济政策再到斯大林体制,建立了完全不同于西方的社会主义建设模式</a:t>
                      </a:r>
                      <a:r>
                        <a:rPr lang="zh-CN" altLang="en-US" sz="1400" kern="0" dirty="0" smtClean="0">
                          <a:solidFill>
                            <a:srgbClr val="000000"/>
                          </a:solidFill>
                          <a:latin typeface="Times New Roman" pitchFamily="65" charset="-122"/>
                          <a:ea typeface="宋体" pitchFamily="65" charset="-122"/>
                        </a:rPr>
                        <a:t>。二战后,从赫鲁晓夫到勃列日涅夫再到戈尔巴乔夫都对斯大林体制进行了改革,但他们最终都没有找到一条适合苏联国情的道路,1991年苏联解体</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马克思主义</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1921年中国共产党成立,它以马克思主义为指导思想。毛泽东思想、邓小平理论、“三个代表”重要思想、科学发展观是马克思主义普遍原理与中国革命和建设实践相结合的产物</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20040"/>
          <a:ext cx="7740000" cy="4526280"/>
        </p:xfrm>
        <a:graphic>
          <a:graphicData uri="http://schemas.openxmlformats.org/drawingml/2006/table">
            <a:tbl>
              <a:tblPr/>
              <a:tblGrid>
                <a:gridCol w="575616"/>
                <a:gridCol w="3528392"/>
                <a:gridCol w="363599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自由放任思想</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国家干预经济政策</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英国经济学家亚当·斯密在1776年出版的《国</a:t>
                      </a:r>
                      <a:r>
                        <a:rPr sz="1400" dirty="0"/>
                        <a:t/>
                      </a:r>
                      <a:br>
                        <a:rPr sz="1400" dirty="0"/>
                      </a:br>
                      <a:r>
                        <a:rPr lang="zh-CN" altLang="en-US" sz="1400" kern="0" dirty="0" smtClean="0">
                          <a:solidFill>
                            <a:srgbClr val="000000"/>
                          </a:solidFill>
                          <a:latin typeface="Times New Roman" pitchFamily="65" charset="-122"/>
                          <a:ea typeface="宋体" pitchFamily="65" charset="-122"/>
                        </a:rPr>
                        <a:t>富论》中详细阐述了自由放任主义经济理论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1936年,英国经济学家凯恩斯出版了《就业、</a:t>
                      </a:r>
                      <a:r>
                        <a:rPr sz="1400" dirty="0"/>
                        <a:t/>
                      </a:r>
                      <a:br>
                        <a:rPr sz="1400" dirty="0"/>
                      </a:br>
                      <a:r>
                        <a:rPr lang="zh-CN" altLang="en-US" sz="1400" kern="0" dirty="0" smtClean="0">
                          <a:solidFill>
                            <a:srgbClr val="000000"/>
                          </a:solidFill>
                          <a:latin typeface="Times New Roman" pitchFamily="65" charset="-122"/>
                          <a:ea typeface="宋体" pitchFamily="65" charset="-122"/>
                        </a:rPr>
                        <a:t>利息和货币通论》一书,提出了一整套解释资</a:t>
                      </a:r>
                      <a:r>
                        <a:rPr sz="1400" dirty="0"/>
                        <a:t/>
                      </a:r>
                      <a:br>
                        <a:rPr sz="1400" dirty="0"/>
                      </a:br>
                      <a:r>
                        <a:rPr lang="zh-CN" altLang="en-US" sz="1400" kern="0" dirty="0" smtClean="0">
                          <a:solidFill>
                            <a:srgbClr val="000000"/>
                          </a:solidFill>
                          <a:latin typeface="Times New Roman" pitchFamily="65" charset="-122"/>
                          <a:ea typeface="宋体" pitchFamily="65" charset="-122"/>
                        </a:rPr>
                        <a:t>本主义经济运行规律和经济危机产生的理论</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市场机制是只“看不见的手”,能够自动调节</a:t>
                      </a:r>
                      <a:r>
                        <a:rPr sz="1400"/>
                        <a:t/>
                      </a:r>
                      <a:br>
                        <a:rPr sz="1400"/>
                      </a:br>
                      <a:r>
                        <a:rPr lang="zh-CN" altLang="en-US" sz="1400" u="sng" kern="0" dirty="0" smtClean="0">
                          <a:solidFill>
                            <a:srgbClr val="000000"/>
                          </a:solidFill>
                          <a:latin typeface="Times New Roman" pitchFamily="65" charset="-122"/>
                          <a:ea typeface="宋体" pitchFamily="65" charset="-122"/>
                        </a:rPr>
                        <a:t>经济活动;社会经济事务最好由不受国家权力</a:t>
                      </a:r>
                      <a:r>
                        <a:rPr sz="1400"/>
                        <a:t/>
                      </a:r>
                      <a:br>
                        <a:rPr sz="1400"/>
                      </a:br>
                      <a:r>
                        <a:rPr lang="zh-CN" altLang="en-US" sz="1400" u="sng" kern="0" dirty="0" smtClean="0">
                          <a:solidFill>
                            <a:srgbClr val="000000"/>
                          </a:solidFill>
                          <a:latin typeface="Times New Roman" pitchFamily="65" charset="-122"/>
                          <a:ea typeface="宋体" pitchFamily="65" charset="-122"/>
                        </a:rPr>
                        <a:t>干预的个人决定,政府扮演好经济“守夜人”</a:t>
                      </a:r>
                      <a:r>
                        <a:rPr sz="1400"/>
                        <a:t/>
                      </a:r>
                      <a:br>
                        <a:rPr sz="1400"/>
                      </a:br>
                      <a:r>
                        <a:rPr lang="zh-CN" altLang="en-US" sz="1400" u="sng" kern="0" dirty="0" smtClean="0">
                          <a:solidFill>
                            <a:srgbClr val="000000"/>
                          </a:solidFill>
                          <a:latin typeface="Times New Roman" pitchFamily="65" charset="-122"/>
                          <a:ea typeface="宋体" pitchFamily="65" charset="-122"/>
                        </a:rPr>
                        <a:t>的角色足矣</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应对经济危机的办法就是扩大需求。</a:t>
                      </a:r>
                      <a:r>
                        <a:rPr lang="zh-CN" altLang="en-US" sz="1400" u="sng" kern="0" dirty="0" smtClean="0">
                          <a:solidFill>
                            <a:srgbClr val="000000"/>
                          </a:solidFill>
                          <a:latin typeface="Times New Roman" pitchFamily="65" charset="-122"/>
                          <a:ea typeface="宋体" pitchFamily="65" charset="-122"/>
                        </a:rPr>
                        <a:t>政府必</a:t>
                      </a:r>
                      <a:r>
                        <a:rPr sz="1400"/>
                        <a:t/>
                      </a:r>
                      <a:br>
                        <a:rPr sz="1400"/>
                      </a:br>
                      <a:r>
                        <a:rPr lang="zh-CN" altLang="en-US" sz="1400" u="sng" kern="0" dirty="0" smtClean="0">
                          <a:solidFill>
                            <a:srgbClr val="000000"/>
                          </a:solidFill>
                          <a:latin typeface="Times New Roman" pitchFamily="65" charset="-122"/>
                          <a:ea typeface="宋体" pitchFamily="65" charset="-122"/>
                        </a:rPr>
                        <a:t>须放弃自由放任主义,干预经济和社会生活,</a:t>
                      </a:r>
                      <a:r>
                        <a:rPr sz="1400"/>
                        <a:t/>
                      </a:r>
                      <a:br>
                        <a:rPr sz="1400"/>
                      </a:br>
                      <a:r>
                        <a:rPr lang="zh-CN" altLang="en-US" sz="1400" u="sng" kern="0" dirty="0" smtClean="0">
                          <a:solidFill>
                            <a:srgbClr val="000000"/>
                          </a:solidFill>
                          <a:latin typeface="Times New Roman" pitchFamily="65" charset="-122"/>
                          <a:ea typeface="宋体" pitchFamily="65" charset="-122"/>
                        </a:rPr>
                        <a:t>发挥其重要作用,成为“看得见的手”</a:t>
                      </a:r>
                    </a:p>
                  </a:txBody>
                  <a:tcPr marL="45720" marR="45720"/>
                </a:tc>
              </a:tr>
              <a:tr h="129059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20世纪30年代的经济危机表明:在市场机制的</a:t>
                      </a:r>
                      <a:r>
                        <a:rPr sz="1400"/>
                        <a:t/>
                      </a:r>
                      <a:br>
                        <a:rPr sz="1400"/>
                      </a:br>
                      <a:r>
                        <a:rPr lang="zh-CN" altLang="en-US" sz="1400" kern="0" dirty="0" smtClean="0">
                          <a:solidFill>
                            <a:srgbClr val="000000"/>
                          </a:solidFill>
                          <a:latin typeface="Times New Roman" pitchFamily="65" charset="-122"/>
                          <a:ea typeface="宋体" pitchFamily="65" charset="-122"/>
                        </a:rPr>
                        <a:t>作用下,市场经济主体具有天然趋利性和盲目</a:t>
                      </a:r>
                      <a:r>
                        <a:rPr sz="1400"/>
                        <a:t/>
                      </a:r>
                      <a:br>
                        <a:rPr sz="1400"/>
                      </a:br>
                      <a:r>
                        <a:rPr lang="zh-CN" altLang="en-US" sz="1400" kern="0" dirty="0" smtClean="0">
                          <a:solidFill>
                            <a:srgbClr val="000000"/>
                          </a:solidFill>
                          <a:latin typeface="Times New Roman" pitchFamily="65" charset="-122"/>
                          <a:ea typeface="宋体" pitchFamily="65" charset="-122"/>
                        </a:rPr>
                        <a:t>性,因而也产生了单纯市场主体本身难以克服</a:t>
                      </a:r>
                      <a:r>
                        <a:rPr sz="1400"/>
                        <a:t/>
                      </a:r>
                      <a:br>
                        <a:rPr sz="1400"/>
                      </a:br>
                      <a:r>
                        <a:rPr lang="zh-CN" altLang="en-US" sz="1400" kern="0" dirty="0" smtClean="0">
                          <a:solidFill>
                            <a:srgbClr val="000000"/>
                          </a:solidFill>
                          <a:latin typeface="Times New Roman" pitchFamily="65" charset="-122"/>
                          <a:ea typeface="宋体" pitchFamily="65" charset="-122"/>
                        </a:rPr>
                        <a:t>的缺陷</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二战后,西方国家推行国家干预经济的政策,</a:t>
                      </a:r>
                      <a:r>
                        <a:rPr sz="1400" dirty="0"/>
                        <a:t/>
                      </a:r>
                      <a:br>
                        <a:rPr sz="1400" dirty="0"/>
                      </a:br>
                      <a:r>
                        <a:rPr lang="zh-CN" altLang="en-US" sz="1400" kern="0" dirty="0" smtClean="0">
                          <a:solidFill>
                            <a:srgbClr val="000000"/>
                          </a:solidFill>
                          <a:latin typeface="Times New Roman" pitchFamily="65" charset="-122"/>
                          <a:ea typeface="宋体" pitchFamily="65" charset="-122"/>
                        </a:rPr>
                        <a:t>在一定程度上避免了私人资本生产的盲目性,</a:t>
                      </a:r>
                      <a:r>
                        <a:rPr sz="1400" dirty="0"/>
                        <a:t/>
                      </a:r>
                      <a:br>
                        <a:rPr sz="1400" dirty="0"/>
                      </a:br>
                      <a:r>
                        <a:rPr lang="zh-CN" altLang="en-US" sz="1400" kern="0" dirty="0" smtClean="0">
                          <a:solidFill>
                            <a:srgbClr val="000000"/>
                          </a:solidFill>
                          <a:latin typeface="Times New Roman" pitchFamily="65" charset="-122"/>
                          <a:ea typeface="宋体" pitchFamily="65" charset="-122"/>
                        </a:rPr>
                        <a:t>带来了资本主义经济大发展。国家干预经济</a:t>
                      </a:r>
                      <a:r>
                        <a:rPr sz="1400" dirty="0"/>
                        <a:t/>
                      </a:r>
                      <a:br>
                        <a:rPr sz="1400" dirty="0"/>
                      </a:br>
                      <a:r>
                        <a:rPr lang="zh-CN" altLang="en-US" sz="1400" kern="0" dirty="0" smtClean="0">
                          <a:solidFill>
                            <a:srgbClr val="000000"/>
                          </a:solidFill>
                          <a:latin typeface="Times New Roman" pitchFamily="65" charset="-122"/>
                          <a:ea typeface="宋体" pitchFamily="65" charset="-122"/>
                        </a:rPr>
                        <a:t>的办法导致经济危机和通货膨胀并存的新症</a:t>
                      </a:r>
                      <a:r>
                        <a:rPr sz="1400" dirty="0"/>
                        <a:t/>
                      </a:r>
                      <a:br>
                        <a:rPr sz="1400" dirty="0"/>
                      </a:br>
                      <a:r>
                        <a:rPr lang="zh-CN" altLang="en-US" sz="1400" kern="0" dirty="0" smtClean="0">
                          <a:solidFill>
                            <a:srgbClr val="000000"/>
                          </a:solidFill>
                          <a:latin typeface="Times New Roman" pitchFamily="65" charset="-122"/>
                          <a:ea typeface="宋体" pitchFamily="65" charset="-122"/>
                        </a:rPr>
                        <a:t>状,即“滞胀”局面出现</a:t>
                      </a:r>
                    </a:p>
                  </a:txBody>
                  <a:tcPr marL="45720" marR="45720"/>
                </a:tc>
              </a:tr>
            </a:tbl>
          </a:graphicData>
        </a:graphic>
      </p:graphicFrame>
      <p:sp>
        <p:nvSpPr>
          <p:cNvPr id="3" name="TextBox 3"/>
          <p:cNvSpPr txBox="1"/>
          <p:nvPr/>
        </p:nvSpPr>
        <p:spPr>
          <a:xfrm>
            <a:off x="540000" y="104400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3.比较自由放任和国家干预这两种重要的经济理论</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35896" y="1476053"/>
            <a:ext cx="1714512" cy="461665"/>
          </a:xfrm>
          <a:prstGeom prst="rect">
            <a:avLst/>
          </a:prstGeom>
          <a:noFill/>
        </p:spPr>
        <p:txBody>
          <a:bodyPr wrap="square" rtlCol="0">
            <a:spAutoFit/>
          </a:bodyPr>
          <a:lstStyle/>
          <a:p>
            <a:pPr algn="ctr"/>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275856" y="899989"/>
            <a:ext cx="2770187" cy="414337"/>
          </a:xfrm>
          <a:prstGeom prst="rect">
            <a:avLst/>
          </a:prstGeom>
          <a:noFill/>
        </p:spPr>
      </p:pic>
      <p:sp>
        <p:nvSpPr>
          <p:cNvPr id="8" name="TextBox 2"/>
          <p:cNvSpPr txBox="1"/>
          <p:nvPr/>
        </p:nvSpPr>
        <p:spPr>
          <a:xfrm>
            <a:off x="1017000" y="2484165"/>
            <a:ext cx="8127000" cy="590739"/>
          </a:xfrm>
          <a:prstGeom prst="rect">
            <a:avLst/>
          </a:prstGeom>
          <a:noFill/>
        </p:spPr>
        <p:txBody>
          <a:bodyPr wrap="square" lIns="0" tIns="0" rIns="0" bIns="0" rtlCol="0">
            <a:spAutoFit/>
          </a:bodyPr>
          <a:lstStyle/>
          <a:p>
            <a:pPr algn="ctr" eaLnBrk="0" latinLnBrk="1" hangingPunct="0">
              <a:lnSpc>
                <a:spcPct val="150000"/>
              </a:lnSpc>
            </a:pPr>
            <a:r>
              <a:rPr lang="zh-CN" altLang="en-US" sz="2200" b="1" kern="0" dirty="0" smtClean="0">
                <a:solidFill>
                  <a:srgbClr val="000000"/>
                </a:solidFill>
                <a:latin typeface="黑体" pitchFamily="2" charset="-122"/>
                <a:ea typeface="黑体" pitchFamily="2" charset="-122"/>
              </a:rPr>
              <a:t>  考点一　俄国十月革命</a:t>
            </a:r>
            <a:r>
              <a:rPr lang="zh-CN" altLang="en-US" sz="2559" kern="0" spc="11690" dirty="0" smtClean="0">
                <a:solidFill>
                  <a:srgbClr val="000000"/>
                </a:solidFill>
                <a:latin typeface="Times New Roman" pitchFamily="65" charset="-122"/>
                <a:ea typeface="宋体" pitchFamily="65" charset="-122"/>
              </a:rPr>
              <a:t> </a:t>
            </a:r>
            <a:endParaRPr lang="zh-CN" altLang="en-US" sz="2200" b="1" dirty="0">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851920" y="2124125"/>
            <a:ext cx="1274064" cy="382219"/>
          </a:xfrm>
          <a:prstGeom prst="rect">
            <a:avLst/>
          </a:prstGeom>
        </p:spPr>
      </p:pic>
      <p:sp>
        <p:nvSpPr>
          <p:cNvPr id="6" name="TextBox 2"/>
          <p:cNvSpPr txBox="1"/>
          <p:nvPr/>
        </p:nvSpPr>
        <p:spPr>
          <a:xfrm>
            <a:off x="540000" y="2970046"/>
            <a:ext cx="81270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(1)俄国经济落后于其他资本主义国家,社会矛盾尖锐。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(2)一战激化了社会矛盾,俄国成为帝国主义链条上最薄弱的环节。</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(3)1917年①</a:t>
            </a:r>
            <a:r>
              <a:rPr lang="zh-CN" altLang="en-US" sz="2012" u="sng" kern="0" dirty="0" smtClean="0">
                <a:solidFill>
                  <a:srgbClr val="FF0000"/>
                </a:solidFill>
                <a:latin typeface="Times New Roman" pitchFamily="65" charset="-122"/>
                <a:ea typeface="宋体" pitchFamily="65" charset="-122"/>
              </a:rPr>
              <a:t>　二月革命    </a:t>
            </a:r>
            <a:r>
              <a:rPr lang="zh-CN" altLang="en-US" sz="2012" kern="0" dirty="0" smtClean="0">
                <a:solidFill>
                  <a:srgbClr val="000000"/>
                </a:solidFill>
                <a:latin typeface="Times New Roman" pitchFamily="65" charset="-122"/>
                <a:ea typeface="宋体" pitchFamily="65" charset="-122"/>
              </a:rPr>
              <a:t>爆发,推翻了罗曼诺夫王朝的统治。俄国出</a:t>
            </a:r>
            <a:r>
              <a:rPr dirty="0"/>
              <a:t/>
            </a:r>
            <a:br>
              <a:rPr dirty="0"/>
            </a:br>
            <a:r>
              <a:rPr lang="zh-CN" altLang="en-US" sz="2012" kern="0" dirty="0" smtClean="0">
                <a:solidFill>
                  <a:srgbClr val="000000"/>
                </a:solidFill>
                <a:latin typeface="Times New Roman" pitchFamily="65" charset="-122"/>
                <a:ea typeface="宋体" pitchFamily="65" charset="-122"/>
              </a:rPr>
              <a:t>现了苏维埃和资产阶级临时政府两个政权并存的局面。</a:t>
            </a:r>
            <a:endParaRPr lang="zh-CN" altLang="en-US" dirty="0"/>
          </a:p>
        </p:txBody>
      </p:sp>
      <p:grpSp>
        <p:nvGrpSpPr>
          <p:cNvPr id="7" name="组合 16"/>
          <p:cNvGrpSpPr/>
          <p:nvPr/>
        </p:nvGrpSpPr>
        <p:grpSpPr bwMode="auto">
          <a:xfrm>
            <a:off x="1909862" y="4356373"/>
            <a:ext cx="1365994" cy="411099"/>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4.比较斯大林体制与罗斯福新政的异同</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(1)相同之处:</a:t>
            </a:r>
            <a:r>
              <a:rPr lang="zh-CN" altLang="en-US" sz="2012" u="sng" kern="0" dirty="0" smtClean="0">
                <a:solidFill>
                  <a:srgbClr val="000000"/>
                </a:solidFill>
                <a:latin typeface="Times New Roman" pitchFamily="65" charset="-122"/>
                <a:ea typeface="宋体" pitchFamily="65" charset="-122"/>
              </a:rPr>
              <a:t>都利用国家政权力量干预经济</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(2)不同之处</a:t>
            </a:r>
            <a:endParaRPr lang="zh-CN" altLang="en-US" dirty="0"/>
          </a:p>
        </p:txBody>
      </p:sp>
      <p:graphicFrame>
        <p:nvGraphicFramePr>
          <p:cNvPr id="3" name="表格 2"/>
          <p:cNvGraphicFramePr>
            <a:graphicFrameLocks noGrp="1"/>
          </p:cNvGraphicFramePr>
          <p:nvPr/>
        </p:nvGraphicFramePr>
        <p:xfrm>
          <a:off x="540000" y="2556173"/>
          <a:ext cx="7740000" cy="2926080"/>
        </p:xfrm>
        <a:graphic>
          <a:graphicData uri="http://schemas.openxmlformats.org/drawingml/2006/table">
            <a:tbl>
              <a:tblPr/>
              <a:tblGrid>
                <a:gridCol w="575616"/>
                <a:gridCol w="3672408"/>
                <a:gridCol w="3491976"/>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斯大林体制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罗斯福新政</a:t>
                      </a:r>
                    </a:p>
                  </a:txBody>
                  <a:tcPr marL="45720" marR="45720"/>
                </a:tc>
              </a:tr>
              <a:tr h="884693">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目的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加快社会主义建设,建立社会主义工业化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在维护资本主义制度的前提下,部分调整生产关系,克服经济危机,为资本主义开辟更广阔的发展空间和增强活力</a:t>
                      </a:r>
                    </a:p>
                  </a:txBody>
                  <a:tcPr marL="45720" marR="45720"/>
                </a:tc>
              </a:tr>
              <a:tr h="83195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效果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在战争期间和国民经济恢复时期发挥了重要</a:t>
                      </a:r>
                      <a:r>
                        <a:rPr sz="1400" dirty="0"/>
                        <a:t/>
                      </a:r>
                      <a:br>
                        <a:rPr sz="1400" dirty="0"/>
                      </a:br>
                      <a:r>
                        <a:rPr lang="zh-CN" altLang="en-US" sz="1400" kern="0" dirty="0" smtClean="0">
                          <a:solidFill>
                            <a:srgbClr val="000000"/>
                          </a:solidFill>
                          <a:latin typeface="Times New Roman" pitchFamily="65" charset="-122"/>
                          <a:ea typeface="宋体" pitchFamily="65" charset="-122"/>
                        </a:rPr>
                        <a:t>作用。但也存在很多弊端,给苏联和其他社会</a:t>
                      </a:r>
                      <a:r>
                        <a:rPr sz="1400" dirty="0"/>
                        <a:t/>
                      </a:r>
                      <a:br>
                        <a:rPr sz="1400" dirty="0"/>
                      </a:br>
                      <a:r>
                        <a:rPr lang="zh-CN" altLang="en-US" sz="1400" kern="0" dirty="0" smtClean="0">
                          <a:solidFill>
                            <a:srgbClr val="000000"/>
                          </a:solidFill>
                          <a:latin typeface="Times New Roman" pitchFamily="65" charset="-122"/>
                          <a:ea typeface="宋体" pitchFamily="65" charset="-122"/>
                        </a:rPr>
                        <a:t>主义国家的经济建设带来了不利影响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干预经济的做法被二战后许多资本主义国家</a:t>
                      </a:r>
                      <a:r>
                        <a:rPr sz="1400" dirty="0"/>
                        <a:t/>
                      </a:r>
                      <a:br>
                        <a:rPr sz="1400" dirty="0"/>
                      </a:br>
                      <a:r>
                        <a:rPr lang="zh-CN" altLang="en-US" sz="1400" kern="0" dirty="0" smtClean="0">
                          <a:solidFill>
                            <a:srgbClr val="000000"/>
                          </a:solidFill>
                          <a:latin typeface="Times New Roman" pitchFamily="65" charset="-122"/>
                          <a:ea typeface="宋体" pitchFamily="65" charset="-122"/>
                        </a:rPr>
                        <a:t>所借鉴并得到加强,带来了战后资本主义经济大发展,但也带来了经济的“滞胀”</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实质</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社会主义建设中的实践</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资本主义生产关系的自我调整</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95688"/>
            <a:ext cx="8127000" cy="4644861"/>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(4)列宁发表著名的②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四月提纲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,提出将俄国革命从资产阶级</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民主革命转变为③</a:t>
            </a:r>
            <a:r>
              <a:rPr lang="zh-CN" altLang="en-US" sz="2012" u="sng" kern="0" dirty="0" smtClean="0">
                <a:solidFill>
                  <a:srgbClr val="FF0000"/>
                </a:solidFill>
                <a:latin typeface="Times New Roman" pitchFamily="65" charset="-122"/>
                <a:ea typeface="宋体" pitchFamily="65" charset="-122"/>
              </a:rPr>
              <a:t>　社会主义    </a:t>
            </a:r>
            <a:r>
              <a:rPr lang="zh-CN" altLang="en-US" sz="2012" kern="0" dirty="0" smtClean="0">
                <a:solidFill>
                  <a:srgbClr val="000000"/>
                </a:solidFill>
                <a:latin typeface="Times New Roman" pitchFamily="65" charset="-122"/>
                <a:ea typeface="宋体" pitchFamily="65" charset="-122"/>
              </a:rPr>
              <a:t>革命的任务。他还提出“全部政权归</a:t>
            </a:r>
            <a:r>
              <a:rPr dirty="0"/>
              <a:t/>
            </a:r>
            <a:br>
              <a:rPr dirty="0"/>
            </a:br>
            <a:r>
              <a:rPr lang="zh-CN" altLang="en-US" sz="2012" kern="0" dirty="0" smtClean="0">
                <a:solidFill>
                  <a:srgbClr val="000000"/>
                </a:solidFill>
                <a:latin typeface="Times New Roman" pitchFamily="65" charset="-122"/>
                <a:ea typeface="宋体" pitchFamily="65" charset="-122"/>
              </a:rPr>
              <a:t>苏维埃”的口号。</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(5)1917年7月,临时政府镇压工人和士兵的示威游行,两个政权并存的局</a:t>
            </a:r>
            <a:r>
              <a:rPr dirty="0"/>
              <a:t/>
            </a:r>
            <a:br>
              <a:rPr dirty="0"/>
            </a:br>
            <a:r>
              <a:rPr lang="zh-CN" altLang="en-US" sz="2012" kern="0" dirty="0" smtClean="0">
                <a:solidFill>
                  <a:srgbClr val="000000"/>
                </a:solidFill>
                <a:latin typeface="Times New Roman" pitchFamily="65" charset="-122"/>
                <a:ea typeface="宋体" pitchFamily="65" charset="-122"/>
              </a:rPr>
              <a:t>面结束。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2.经过</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(1)1917年11月8日,④</a:t>
            </a:r>
            <a:r>
              <a:rPr lang="zh-CN" altLang="en-US" sz="2012" u="sng" kern="0" dirty="0" smtClean="0">
                <a:solidFill>
                  <a:srgbClr val="FF0000"/>
                </a:solidFill>
                <a:latin typeface="Times New Roman" pitchFamily="65" charset="-122"/>
                <a:ea typeface="宋体" pitchFamily="65" charset="-122"/>
              </a:rPr>
              <a:t>　彼得格勒    </a:t>
            </a:r>
            <a:r>
              <a:rPr lang="zh-CN" altLang="en-US" sz="2012" kern="0" dirty="0" smtClean="0">
                <a:solidFill>
                  <a:srgbClr val="000000"/>
                </a:solidFill>
                <a:latin typeface="Times New Roman" pitchFamily="65" charset="-122"/>
                <a:ea typeface="宋体" pitchFamily="65" charset="-122"/>
              </a:rPr>
              <a:t>武装起义取得胜利,这次革命发生在</a:t>
            </a:r>
            <a:r>
              <a:rPr dirty="0"/>
              <a:t/>
            </a:r>
            <a:br>
              <a:rPr dirty="0"/>
            </a:br>
            <a:r>
              <a:rPr lang="zh-CN" altLang="en-US" sz="2012" kern="0" dirty="0" smtClean="0">
                <a:solidFill>
                  <a:srgbClr val="000000"/>
                </a:solidFill>
                <a:latin typeface="Times New Roman" pitchFamily="65" charset="-122"/>
                <a:ea typeface="宋体" pitchFamily="65" charset="-122"/>
              </a:rPr>
              <a:t>俄历十月,所以被称为“十月革命”。</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kern="0" dirty="0" smtClean="0">
                <a:solidFill>
                  <a:srgbClr val="000000"/>
                </a:solidFill>
                <a:latin typeface="Times New Roman" pitchFamily="65" charset="-122"/>
                <a:ea typeface="宋体" pitchFamily="65" charset="-122"/>
              </a:rPr>
              <a:t>(2)</a:t>
            </a:r>
            <a:r>
              <a:rPr lang="zh-CN" altLang="en-US" kern="0" dirty="0" smtClean="0">
                <a:solidFill>
                  <a:srgbClr val="000000"/>
                </a:solidFill>
                <a:latin typeface="Times New Roman" pitchFamily="65" charset="-122"/>
                <a:ea typeface="宋体" pitchFamily="65" charset="-122"/>
              </a:rPr>
              <a:t>全俄工人士兵代表苏维埃代表大会</a:t>
            </a:r>
            <a:r>
              <a:rPr lang="en-US" altLang="zh-CN" kern="0" dirty="0" smtClean="0">
                <a:solidFill>
                  <a:srgbClr val="000000"/>
                </a:solidFill>
                <a:latin typeface="Times New Roman" pitchFamily="65" charset="-122"/>
                <a:ea typeface="宋体" pitchFamily="65" charset="-122"/>
              </a:rPr>
              <a:t>:</a:t>
            </a:r>
            <a:r>
              <a:rPr lang="zh-CN" altLang="en-US" kern="0" dirty="0" smtClean="0">
                <a:solidFill>
                  <a:srgbClr val="000000"/>
                </a:solidFill>
                <a:latin typeface="Times New Roman" pitchFamily="65" charset="-122"/>
                <a:ea typeface="宋体" pitchFamily="65" charset="-122"/>
              </a:rPr>
              <a:t>通过了</a:t>
            </a:r>
            <a:r>
              <a:rPr lang="en-US" altLang="zh-CN" kern="0" dirty="0" smtClean="0">
                <a:solidFill>
                  <a:srgbClr val="000000"/>
                </a:solidFill>
                <a:latin typeface="Times New Roman" pitchFamily="65" charset="-122"/>
                <a:ea typeface="宋体" pitchFamily="65" charset="-122"/>
              </a:rPr>
              <a:t>《</a:t>
            </a:r>
            <a:r>
              <a:rPr lang="zh-CN" altLang="en-US" kern="0" dirty="0" smtClean="0">
                <a:solidFill>
                  <a:srgbClr val="000000"/>
                </a:solidFill>
                <a:latin typeface="Times New Roman" pitchFamily="65" charset="-122"/>
                <a:ea typeface="宋体" pitchFamily="65" charset="-122"/>
              </a:rPr>
              <a:t>告工人、士兵和农民</a:t>
            </a:r>
            <a:r>
              <a:rPr lang="zh-CN" altLang="en-US" dirty="0" smtClean="0"/>
              <a:t/>
            </a:r>
            <a:br>
              <a:rPr lang="zh-CN" altLang="en-US" dirty="0" smtClean="0"/>
            </a:br>
            <a:r>
              <a:rPr lang="zh-CN" altLang="en-US" kern="0" dirty="0" smtClean="0">
                <a:solidFill>
                  <a:srgbClr val="000000"/>
                </a:solidFill>
                <a:latin typeface="Times New Roman" pitchFamily="65" charset="-122"/>
                <a:ea typeface="宋体" pitchFamily="65" charset="-122"/>
              </a:rPr>
              <a:t>书</a:t>
            </a:r>
            <a:r>
              <a:rPr lang="en-US" altLang="zh-CN" kern="0" dirty="0" smtClean="0">
                <a:solidFill>
                  <a:srgbClr val="000000"/>
                </a:solidFill>
                <a:latin typeface="Times New Roman" pitchFamily="65" charset="-122"/>
                <a:ea typeface="宋体" pitchFamily="65" charset="-122"/>
              </a:rPr>
              <a:t>》,</a:t>
            </a:r>
            <a:r>
              <a:rPr lang="zh-CN" altLang="en-US" kern="0" dirty="0" smtClean="0">
                <a:solidFill>
                  <a:srgbClr val="000000"/>
                </a:solidFill>
                <a:latin typeface="Times New Roman" pitchFamily="65" charset="-122"/>
                <a:ea typeface="宋体" pitchFamily="65" charset="-122"/>
              </a:rPr>
              <a:t>正式宣布全部政权转归苏维埃。大会还通过了⑤</a:t>
            </a:r>
            <a:r>
              <a:rPr lang="en-US" altLang="zh-CN" kern="0" dirty="0" smtClean="0">
                <a:solidFill>
                  <a:srgbClr val="FF0000"/>
                </a:solidFill>
                <a:latin typeface="Times New Roman" pitchFamily="65" charset="-122"/>
                <a:ea typeface="宋体" pitchFamily="65" charset="-122"/>
              </a:rPr>
              <a:t>《</a:t>
            </a:r>
            <a:r>
              <a:rPr lang="zh-CN" altLang="en-US" u="sng" kern="0" dirty="0" smtClean="0">
                <a:solidFill>
                  <a:srgbClr val="FF0000"/>
                </a:solidFill>
                <a:latin typeface="Times New Roman" pitchFamily="65" charset="-122"/>
                <a:ea typeface="宋体" pitchFamily="65" charset="-122"/>
              </a:rPr>
              <a:t>　和平法令    </a:t>
            </a:r>
            <a:r>
              <a:rPr lang="en-US" altLang="zh-CN" kern="0" dirty="0" smtClean="0">
                <a:solidFill>
                  <a:srgbClr val="FF0000"/>
                </a:solidFill>
                <a:latin typeface="Times New Roman" pitchFamily="65" charset="-122"/>
                <a:ea typeface="宋体" pitchFamily="65" charset="-122"/>
              </a:rPr>
              <a:t>》</a:t>
            </a:r>
            <a:endParaRPr lang="zh-CN" altLang="en-US" b="1" dirty="0"/>
          </a:p>
        </p:txBody>
      </p:sp>
      <p:grpSp>
        <p:nvGrpSpPr>
          <p:cNvPr id="3" name="组合 16"/>
          <p:cNvGrpSpPr/>
          <p:nvPr/>
        </p:nvGrpSpPr>
        <p:grpSpPr bwMode="auto">
          <a:xfrm>
            <a:off x="2917974" y="1374329"/>
            <a:ext cx="201406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2708300" y="1836093"/>
            <a:ext cx="1287636" cy="33274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2858666" y="3924325"/>
            <a:ext cx="1425302" cy="548765"/>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5940152" y="5436493"/>
            <a:ext cx="1728192"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383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和</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土地法令</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前者呼吁停止战争</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后者规定没收地主的土地</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实现土</a:t>
            </a: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地国有化</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将土地分配给劳动者使用。大会选举产生了人民委员会。这次会议标志着世界上第一个无产阶级专政的国家诞生。</a:t>
            </a:r>
            <a:endParaRPr lang="zh-CN" altLang="en-US" sz="2010"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(1)十月革命是人类历史上第一次取得胜利的⑥</a:t>
            </a:r>
            <a:r>
              <a:rPr lang="zh-CN" altLang="en-US" sz="2012" u="sng" kern="0" dirty="0" smtClean="0">
                <a:solidFill>
                  <a:srgbClr val="FF0000"/>
                </a:solidFill>
                <a:latin typeface="Times New Roman" pitchFamily="65" charset="-122"/>
                <a:ea typeface="宋体" pitchFamily="65" charset="-122"/>
              </a:rPr>
              <a:t>　社会主义    </a:t>
            </a:r>
            <a:r>
              <a:rPr lang="zh-CN" altLang="en-US" sz="2012" kern="0" dirty="0" smtClean="0">
                <a:solidFill>
                  <a:srgbClr val="000000"/>
                </a:solidFill>
                <a:latin typeface="Times New Roman" pitchFamily="65" charset="-122"/>
                <a:ea typeface="宋体" pitchFamily="65" charset="-122"/>
              </a:rPr>
              <a:t>革命。</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(2)十月革命成功地在资本主义世界体系上打开了一个缺口,沉重地打</a:t>
            </a:r>
            <a:r>
              <a:rPr dirty="0"/>
              <a:t/>
            </a:r>
            <a:br>
              <a:rPr dirty="0"/>
            </a:br>
            <a:r>
              <a:rPr lang="zh-CN" altLang="en-US" sz="2012" kern="0" dirty="0" smtClean="0">
                <a:solidFill>
                  <a:srgbClr val="000000"/>
                </a:solidFill>
                <a:latin typeface="Times New Roman" pitchFamily="65" charset="-122"/>
                <a:ea typeface="宋体" pitchFamily="65" charset="-122"/>
              </a:rPr>
              <a:t>击了帝国主义的统治,鼓舞了国际无产阶级和殖民地半殖民地人民的解</a:t>
            </a:r>
            <a:r>
              <a:rPr dirty="0"/>
              <a:t/>
            </a:r>
            <a:br>
              <a:rPr dirty="0"/>
            </a:br>
            <a:r>
              <a:rPr lang="zh-CN" altLang="en-US" sz="2012" kern="0" dirty="0" smtClean="0">
                <a:solidFill>
                  <a:srgbClr val="000000"/>
                </a:solidFill>
                <a:latin typeface="Times New Roman" pitchFamily="65" charset="-122"/>
                <a:ea typeface="宋体" pitchFamily="65" charset="-122"/>
              </a:rPr>
              <a:t>放斗争。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十月革命将社会主义理论变为现实,开创了国际社会主义运动的新</a:t>
            </a:r>
            <a:r>
              <a:rPr dirty="0"/>
              <a:t/>
            </a:r>
            <a:br>
              <a:rPr dirty="0"/>
            </a:br>
            <a:r>
              <a:rPr lang="zh-CN" altLang="en-US" sz="2012" u="sng" kern="0" dirty="0" smtClean="0">
                <a:solidFill>
                  <a:srgbClr val="000000"/>
                </a:solidFill>
                <a:latin typeface="Times New Roman" pitchFamily="65" charset="-122"/>
                <a:ea typeface="宋体" pitchFamily="65" charset="-122"/>
              </a:rPr>
              <a:t>局面,也为俄国的社会发展开辟了一条新的道路</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3" name="组合 16"/>
          <p:cNvGrpSpPr/>
          <p:nvPr/>
        </p:nvGrpSpPr>
        <p:grpSpPr bwMode="auto">
          <a:xfrm>
            <a:off x="5724128" y="2988221"/>
            <a:ext cx="151216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chemeClr val="accent6">
                    <a:lumMod val="50000"/>
                  </a:schemeClr>
                </a:solidFill>
                <a:latin typeface="黑体" pitchFamily="2" charset="-122"/>
                <a:ea typeface="黑体" pitchFamily="2" charset="-122"/>
              </a:rPr>
              <a:t>考点二　两种类型现代化模式的探索</a:t>
            </a:r>
            <a:endParaRPr lang="zh-CN" altLang="en-US" sz="2200" b="1" dirty="0">
              <a:solidFill>
                <a:schemeClr val="accent6">
                  <a:lumMod val="50000"/>
                </a:schemeClr>
              </a:solidFill>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一、“战时共产主义”政策</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背景:十月革命胜利后,新生的苏维埃政权面临着国内外敌对势力的进</a:t>
            </a:r>
            <a:r>
              <a:rPr dirty="0"/>
              <a:t/>
            </a:r>
            <a:br>
              <a:rPr dirty="0"/>
            </a:br>
            <a:r>
              <a:rPr lang="zh-CN" altLang="en-US" sz="2012" kern="0" dirty="0" smtClean="0">
                <a:solidFill>
                  <a:srgbClr val="000000"/>
                </a:solidFill>
                <a:latin typeface="Times New Roman" pitchFamily="65" charset="-122"/>
                <a:ea typeface="宋体" pitchFamily="65" charset="-122"/>
              </a:rPr>
              <a:t>攻。</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目的:集中全国的物力、财力,支持红军、战胜敌人。</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内容:实行①</a:t>
            </a:r>
            <a:r>
              <a:rPr lang="zh-CN" altLang="en-US" sz="2012" u="sng" kern="0" dirty="0" smtClean="0">
                <a:solidFill>
                  <a:srgbClr val="FF0000"/>
                </a:solidFill>
                <a:latin typeface="Times New Roman" pitchFamily="65" charset="-122"/>
                <a:ea typeface="宋体" pitchFamily="65" charset="-122"/>
              </a:rPr>
              <a:t>　余粮收集制    </a:t>
            </a:r>
            <a:r>
              <a:rPr lang="zh-CN" altLang="en-US" sz="2012" kern="0" dirty="0" smtClean="0">
                <a:solidFill>
                  <a:srgbClr val="000000"/>
                </a:solidFill>
                <a:latin typeface="Times New Roman" pitchFamily="65" charset="-122"/>
                <a:ea typeface="宋体" pitchFamily="65" charset="-122"/>
              </a:rPr>
              <a:t>;大中小工业企业全部实行国有化;取消</a:t>
            </a:r>
            <a:r>
              <a:rPr dirty="0"/>
              <a:t/>
            </a:r>
            <a:br>
              <a:rPr dirty="0"/>
            </a:br>
            <a:r>
              <a:rPr lang="zh-CN" altLang="en-US" sz="2012" kern="0" dirty="0" smtClean="0">
                <a:solidFill>
                  <a:srgbClr val="000000"/>
                </a:solidFill>
                <a:latin typeface="Times New Roman" pitchFamily="65" charset="-122"/>
                <a:ea typeface="宋体" pitchFamily="65" charset="-122"/>
              </a:rPr>
              <a:t>自由贸易和实行普遍义务劳动制。</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作用:1919—1920年,苏俄人民在布尔什维克党的领导下,取得了国内</a:t>
            </a:r>
            <a:r>
              <a:rPr dirty="0"/>
              <a:t/>
            </a:r>
            <a:br>
              <a:rPr dirty="0"/>
            </a:br>
            <a:r>
              <a:rPr lang="zh-CN" altLang="en-US" sz="2012" kern="0" dirty="0" smtClean="0">
                <a:solidFill>
                  <a:srgbClr val="000000"/>
                </a:solidFill>
                <a:latin typeface="Times New Roman" pitchFamily="65" charset="-122"/>
                <a:ea typeface="宋体" pitchFamily="65" charset="-122"/>
              </a:rPr>
              <a:t>战争的胜利。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二、新经济政策:1921年</a:t>
            </a:r>
            <a:endParaRPr lang="zh-CN" altLang="en-US"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背景:“战时共产主义”政策引发了严重的经济和政治危机。</a:t>
            </a:r>
            <a:endParaRPr lang="zh-CN" altLang="en-US" dirty="0"/>
          </a:p>
        </p:txBody>
      </p:sp>
      <p:grpSp>
        <p:nvGrpSpPr>
          <p:cNvPr id="3" name="组合 16"/>
          <p:cNvGrpSpPr/>
          <p:nvPr/>
        </p:nvGrpSpPr>
        <p:grpSpPr bwMode="auto">
          <a:xfrm>
            <a:off x="2072928" y="3494435"/>
            <a:ext cx="177899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2.内容</a:t>
            </a:r>
            <a:endParaRPr lang="zh-CN" altLang="en-US" b="1" dirty="0"/>
          </a:p>
        </p:txBody>
      </p:sp>
      <p:sp>
        <p:nvSpPr>
          <p:cNvPr id="3" name="TextBox 3"/>
          <p:cNvSpPr txBox="1"/>
          <p:nvPr/>
        </p:nvSpPr>
        <p:spPr>
          <a:xfrm>
            <a:off x="540000" y="3564285"/>
            <a:ext cx="8784528"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a:t>
            </a:r>
            <a:r>
              <a:rPr lang="zh-CN" altLang="en-US" sz="2012" u="sng" kern="0" dirty="0" smtClean="0">
                <a:solidFill>
                  <a:srgbClr val="000000"/>
                </a:solidFill>
                <a:latin typeface="Times New Roman" pitchFamily="65" charset="-122"/>
                <a:ea typeface="宋体" pitchFamily="65" charset="-122"/>
              </a:rPr>
              <a:t>提高了人民的生产积极性,促进了经济的恢复,有利于稳定政治形势</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三、“斯大林模式”</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1.内容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(1)优先发展③</a:t>
            </a:r>
            <a:r>
              <a:rPr lang="zh-CN" altLang="en-US" sz="2012" u="sng" kern="0" dirty="0" smtClean="0">
                <a:solidFill>
                  <a:srgbClr val="FF0000"/>
                </a:solidFill>
                <a:latin typeface="Times New Roman" pitchFamily="65" charset="-122"/>
                <a:ea typeface="宋体" pitchFamily="65" charset="-122"/>
              </a:rPr>
              <a:t>　重工业    </a:t>
            </a:r>
            <a:r>
              <a:rPr lang="zh-CN" altLang="en-US" sz="2012" kern="0" dirty="0" smtClean="0">
                <a:solidFill>
                  <a:srgbClr val="000000"/>
                </a:solidFill>
                <a:latin typeface="Times New Roman" pitchFamily="65" charset="-122"/>
                <a:ea typeface="宋体" pitchFamily="65" charset="-122"/>
              </a:rPr>
              <a:t>,由农业和轻工业为重工业的发展提供资</a:t>
            </a:r>
            <a:r>
              <a:rPr dirty="0"/>
              <a:t/>
            </a:r>
            <a:br>
              <a:rPr dirty="0"/>
            </a:br>
            <a:r>
              <a:rPr lang="zh-CN" altLang="en-US" sz="2012" kern="0" dirty="0" smtClean="0">
                <a:solidFill>
                  <a:srgbClr val="000000"/>
                </a:solidFill>
                <a:latin typeface="Times New Roman" pitchFamily="65" charset="-122"/>
                <a:ea typeface="宋体" pitchFamily="65" charset="-122"/>
              </a:rPr>
              <a:t>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(2)推行农业④</a:t>
            </a:r>
            <a:r>
              <a:rPr lang="zh-CN" altLang="en-US" sz="2012" u="sng" kern="0" dirty="0" smtClean="0">
                <a:solidFill>
                  <a:srgbClr val="FF0000"/>
                </a:solidFill>
                <a:latin typeface="Times New Roman" pitchFamily="65" charset="-122"/>
                <a:ea typeface="宋体" pitchFamily="65" charset="-122"/>
              </a:rPr>
              <a:t>　集体化    </a:t>
            </a:r>
            <a:r>
              <a:rPr lang="zh-CN" altLang="en-US" sz="2012" kern="0" dirty="0" smtClean="0">
                <a:solidFill>
                  <a:srgbClr val="000000"/>
                </a:solidFill>
                <a:latin typeface="Times New Roman" pitchFamily="65" charset="-122"/>
                <a:ea typeface="宋体" pitchFamily="65" charset="-122"/>
              </a:rPr>
              <a:t>运动,把分散的农民组织到集体农庄里。</a:t>
            </a:r>
            <a:endParaRPr lang="zh-CN" altLang="en-US" dirty="0"/>
          </a:p>
        </p:txBody>
      </p:sp>
      <p:graphicFrame>
        <p:nvGraphicFramePr>
          <p:cNvPr id="4" name="表格 4"/>
          <p:cNvGraphicFramePr>
            <a:graphicFrameLocks noGrp="1"/>
          </p:cNvGraphicFramePr>
          <p:nvPr/>
        </p:nvGraphicFramePr>
        <p:xfrm>
          <a:off x="540000" y="1545192"/>
          <a:ext cx="7740000" cy="1874520"/>
        </p:xfrm>
        <a:graphic>
          <a:graphicData uri="http://schemas.openxmlformats.org/drawingml/2006/table">
            <a:tbl>
              <a:tblPr/>
              <a:tblGrid>
                <a:gridCol w="719632"/>
                <a:gridCol w="7020368"/>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农业</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以②</a:t>
                      </a:r>
                      <a:r>
                        <a:rPr lang="zh-CN" altLang="en-US" sz="1400" u="sng" kern="0" dirty="0" smtClean="0">
                          <a:solidFill>
                            <a:srgbClr val="FF0000"/>
                          </a:solidFill>
                          <a:latin typeface="Times New Roman" pitchFamily="65" charset="-122"/>
                          <a:ea typeface="宋体" pitchFamily="65" charset="-122"/>
                        </a:rPr>
                        <a:t>　粮食税    </a:t>
                      </a:r>
                      <a:r>
                        <a:rPr lang="zh-CN" altLang="en-US" sz="1400" kern="0" dirty="0" smtClean="0">
                          <a:solidFill>
                            <a:srgbClr val="000000"/>
                          </a:solidFill>
                          <a:latin typeface="Times New Roman" pitchFamily="65" charset="-122"/>
                          <a:ea typeface="宋体" pitchFamily="65" charset="-122"/>
                        </a:rPr>
                        <a:t>代替余粮收集制,</a:t>
                      </a:r>
                      <a:r>
                        <a:rPr lang="zh-CN" altLang="en-US" sz="1400" u="sng" kern="0" dirty="0" smtClean="0">
                          <a:solidFill>
                            <a:srgbClr val="000000"/>
                          </a:solidFill>
                          <a:latin typeface="Times New Roman" pitchFamily="65" charset="-122"/>
                          <a:ea typeface="宋体" pitchFamily="65" charset="-122"/>
                        </a:rPr>
                        <a:t>农民在交纳粮食税后,剩余粮食自由</a:t>
                      </a:r>
                      <a:r>
                        <a:rPr sz="1400" dirty="0"/>
                        <a:t/>
                      </a:r>
                      <a:br>
                        <a:rPr sz="1400" dirty="0"/>
                      </a:br>
                      <a:r>
                        <a:rPr lang="zh-CN" altLang="en-US" sz="1400" u="sng" kern="0" dirty="0" smtClean="0">
                          <a:solidFill>
                            <a:srgbClr val="000000"/>
                          </a:solidFill>
                          <a:latin typeface="Times New Roman" pitchFamily="65" charset="-122"/>
                          <a:ea typeface="宋体" pitchFamily="65" charset="-122"/>
                        </a:rPr>
                        <a:t>买卖</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允许私人开办小企业;政府以租让的方式让外国资本家经营一些国家</a:t>
                      </a:r>
                      <a:r>
                        <a:rPr sz="1400" dirty="0"/>
                        <a:t/>
                      </a:r>
                      <a:br>
                        <a:rPr sz="1400" dirty="0"/>
                      </a:br>
                      <a:r>
                        <a:rPr lang="zh-CN" altLang="en-US" sz="1400" kern="0" dirty="0" smtClean="0">
                          <a:solidFill>
                            <a:srgbClr val="000000"/>
                          </a:solidFill>
                          <a:latin typeface="Times New Roman" pitchFamily="65" charset="-122"/>
                          <a:ea typeface="宋体" pitchFamily="65" charset="-122"/>
                        </a:rPr>
                        <a:t>暂时无力开发的矿产、森林、油田等</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商业</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恢复货币流通和商品交换;废除实物分配制</a:t>
                      </a:r>
                    </a:p>
                  </a:txBody>
                  <a:tcPr marL="45720" marR="45720"/>
                </a:tc>
              </a:tr>
            </a:tbl>
          </a:graphicData>
        </a:graphic>
      </p:graphicFrame>
      <p:grpSp>
        <p:nvGrpSpPr>
          <p:cNvPr id="8" name="组合 16"/>
          <p:cNvGrpSpPr/>
          <p:nvPr/>
        </p:nvGrpSpPr>
        <p:grpSpPr bwMode="auto">
          <a:xfrm>
            <a:off x="1659930" y="1632769"/>
            <a:ext cx="895846" cy="248033"/>
            <a:chOff x="4881562" y="2969419"/>
            <a:chExt cx="783432"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0"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4" name="组合 16"/>
          <p:cNvGrpSpPr/>
          <p:nvPr/>
        </p:nvGrpSpPr>
        <p:grpSpPr bwMode="auto">
          <a:xfrm>
            <a:off x="2085628" y="5019303"/>
            <a:ext cx="1302494" cy="339091"/>
            <a:chOff x="4881562" y="2969419"/>
            <a:chExt cx="783432" cy="219075"/>
          </a:xfrm>
        </p:grpSpPr>
        <p:sp>
          <p:nvSpPr>
            <p:cNvPr id="1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7" name="组合 16"/>
          <p:cNvGrpSpPr/>
          <p:nvPr/>
        </p:nvGrpSpPr>
        <p:grpSpPr bwMode="auto">
          <a:xfrm>
            <a:off x="2096170" y="5940549"/>
            <a:ext cx="1224136" cy="339091"/>
            <a:chOff x="4881562" y="2969419"/>
            <a:chExt cx="783432" cy="219075"/>
          </a:xfrm>
        </p:grpSpPr>
        <p:sp>
          <p:nvSpPr>
            <p:cNvPr id="1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9" name="直接连接符 18"/>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(3)实行单一的⑤</a:t>
            </a:r>
            <a:r>
              <a:rPr lang="zh-CN" altLang="en-US" sz="2012" u="sng" kern="0" dirty="0" smtClean="0">
                <a:solidFill>
                  <a:srgbClr val="FF0000"/>
                </a:solidFill>
                <a:latin typeface="Times New Roman" pitchFamily="65" charset="-122"/>
                <a:ea typeface="宋体" pitchFamily="65" charset="-122"/>
              </a:rPr>
              <a:t>　公有    </a:t>
            </a:r>
            <a:r>
              <a:rPr lang="zh-CN" altLang="en-US" sz="2012" kern="0" dirty="0" smtClean="0">
                <a:solidFill>
                  <a:srgbClr val="000000"/>
                </a:solidFill>
                <a:latin typeface="Times New Roman" pitchFamily="65" charset="-122"/>
                <a:ea typeface="宋体" pitchFamily="65" charset="-122"/>
              </a:rPr>
              <a:t>制,实行高度集中的⑥</a:t>
            </a:r>
            <a:r>
              <a:rPr lang="zh-CN" altLang="en-US" sz="2012" u="sng" kern="0" dirty="0" smtClean="0">
                <a:solidFill>
                  <a:srgbClr val="FF0000"/>
                </a:solidFill>
                <a:latin typeface="Times New Roman" pitchFamily="65" charset="-122"/>
                <a:ea typeface="宋体" pitchFamily="65" charset="-122"/>
              </a:rPr>
              <a:t>　计划    </a:t>
            </a:r>
            <a:r>
              <a:rPr lang="zh-CN" altLang="en-US" sz="2012" kern="0" dirty="0" smtClean="0">
                <a:solidFill>
                  <a:srgbClr val="000000"/>
                </a:solidFill>
                <a:latin typeface="Times New Roman" pitchFamily="65" charset="-122"/>
                <a:ea typeface="宋体" pitchFamily="65" charset="-122"/>
              </a:rPr>
              <a:t>经济,建立相</a:t>
            </a:r>
            <a:r>
              <a:rPr dirty="0"/>
              <a:t/>
            </a:r>
            <a:br>
              <a:rPr dirty="0"/>
            </a:br>
            <a:r>
              <a:rPr lang="zh-CN" altLang="en-US" sz="2012" kern="0" dirty="0" smtClean="0">
                <a:solidFill>
                  <a:srgbClr val="000000"/>
                </a:solidFill>
                <a:latin typeface="Times New Roman" pitchFamily="65" charset="-122"/>
                <a:ea typeface="宋体" pitchFamily="65" charset="-122"/>
              </a:rPr>
              <a:t>对独立于资本主义世界市场之外的经济体系。</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2.评价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(1)作用:开辟了计划经济体制和新型工业化模式,国家可以按照统一计</a:t>
            </a:r>
            <a:r>
              <a:rPr dirty="0"/>
              <a:t/>
            </a:r>
            <a:br>
              <a:rPr dirty="0"/>
            </a:br>
            <a:r>
              <a:rPr lang="zh-CN" altLang="en-US" sz="2012" kern="0" dirty="0" smtClean="0">
                <a:solidFill>
                  <a:srgbClr val="000000"/>
                </a:solidFill>
                <a:latin typeface="Times New Roman" pitchFamily="65" charset="-122"/>
                <a:ea typeface="宋体" pitchFamily="65" charset="-122"/>
              </a:rPr>
              <a:t>划调配人力、物力和财力资源,在较短时间内实现经济的快速发展;通</a:t>
            </a:r>
            <a:r>
              <a:rPr dirty="0"/>
              <a:t/>
            </a:r>
            <a:br>
              <a:rPr dirty="0"/>
            </a:br>
            <a:r>
              <a:rPr lang="zh-CN" altLang="en-US" sz="2012" kern="0" dirty="0" smtClean="0">
                <a:solidFill>
                  <a:srgbClr val="000000"/>
                </a:solidFill>
                <a:latin typeface="Times New Roman" pitchFamily="65" charset="-122"/>
                <a:ea typeface="宋体" pitchFamily="65" charset="-122"/>
              </a:rPr>
              <a:t>过实施两个五年计划,</a:t>
            </a:r>
            <a:r>
              <a:rPr lang="zh-CN" altLang="en-US" sz="2012" u="sng" kern="0" dirty="0" smtClean="0">
                <a:solidFill>
                  <a:srgbClr val="000000"/>
                </a:solidFill>
                <a:latin typeface="Times New Roman" pitchFamily="65" charset="-122"/>
                <a:ea typeface="宋体" pitchFamily="65" charset="-122"/>
              </a:rPr>
              <a:t>苏联迅速实现了工业化;为后来反法西斯战争的</a:t>
            </a:r>
            <a:r>
              <a:rPr dirty="0"/>
              <a:t/>
            </a:r>
            <a:br>
              <a:rPr dirty="0"/>
            </a:br>
            <a:r>
              <a:rPr lang="zh-CN" altLang="en-US" sz="2012" u="sng" kern="0" dirty="0" smtClean="0">
                <a:solidFill>
                  <a:srgbClr val="000000"/>
                </a:solidFill>
                <a:latin typeface="Times New Roman" pitchFamily="65" charset="-122"/>
                <a:ea typeface="宋体" pitchFamily="65" charset="-122"/>
              </a:rPr>
              <a:t>胜利奠定了物质基础</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(2)弊端:片面发展重工业,导致农业和轻工业长期处于落后状态;国家从</a:t>
            </a:r>
            <a:r>
              <a:rPr dirty="0"/>
              <a:t/>
            </a:r>
            <a:br>
              <a:rPr dirty="0"/>
            </a:br>
            <a:r>
              <a:rPr lang="zh-CN" altLang="en-US" sz="2012" kern="0" dirty="0" smtClean="0">
                <a:solidFill>
                  <a:srgbClr val="000000"/>
                </a:solidFill>
                <a:latin typeface="Times New Roman" pitchFamily="65" charset="-122"/>
                <a:ea typeface="宋体" pitchFamily="65" charset="-122"/>
              </a:rPr>
              <a:t>农民手中拿走的东西太多,农民的生产积极性不高;长期执行计划指令,</a:t>
            </a:r>
            <a:r>
              <a:rPr dirty="0"/>
              <a:t/>
            </a:r>
            <a:br>
              <a:rPr dirty="0"/>
            </a:br>
            <a:r>
              <a:rPr lang="zh-CN" altLang="en-US" sz="2012" kern="0" dirty="0" smtClean="0">
                <a:solidFill>
                  <a:srgbClr val="000000"/>
                </a:solidFill>
                <a:latin typeface="Times New Roman" pitchFamily="65" charset="-122"/>
                <a:ea typeface="宋体" pitchFamily="65" charset="-122"/>
              </a:rPr>
              <a:t>压制了地方和企业的积极性;</a:t>
            </a:r>
            <a:r>
              <a:rPr lang="zh-CN" altLang="en-US" sz="2012" u="sng" kern="0" dirty="0" smtClean="0">
                <a:solidFill>
                  <a:srgbClr val="000000"/>
                </a:solidFill>
                <a:latin typeface="Times New Roman" pitchFamily="65" charset="-122"/>
                <a:ea typeface="宋体" pitchFamily="65" charset="-122"/>
              </a:rPr>
              <a:t>后来高度集中的计划经济体制日益僵化,</a:t>
            </a:r>
            <a:r>
              <a:rPr dirty="0"/>
              <a:t/>
            </a:r>
            <a:br>
              <a:rPr dirty="0"/>
            </a:br>
            <a:r>
              <a:rPr lang="zh-CN" altLang="en-US" sz="2012" u="sng" kern="0" dirty="0" smtClean="0">
                <a:solidFill>
                  <a:srgbClr val="000000"/>
                </a:solidFill>
                <a:latin typeface="Times New Roman" pitchFamily="65" charset="-122"/>
                <a:ea typeface="宋体" pitchFamily="65" charset="-122"/>
              </a:rPr>
              <a:t>成为苏联解体的重要原因</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6" name="组合 16"/>
          <p:cNvGrpSpPr/>
          <p:nvPr/>
        </p:nvGrpSpPr>
        <p:grpSpPr bwMode="auto">
          <a:xfrm>
            <a:off x="2426618" y="1044005"/>
            <a:ext cx="849238" cy="449199"/>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5815186" y="1116013"/>
            <a:ext cx="701030" cy="368683"/>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13689"/>
            <a:ext cx="81270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史学界对“斯大林模式”的评价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“斯大林模式”是指苏联传统的社会主义政治经济体制。在西方和俄</a:t>
            </a:r>
            <a:r>
              <a:rPr dirty="0"/>
              <a:t/>
            </a:r>
            <a:br>
              <a:rPr dirty="0"/>
            </a:br>
            <a:r>
              <a:rPr lang="zh-CN" altLang="en-US" sz="2012" kern="0" dirty="0" smtClean="0">
                <a:solidFill>
                  <a:srgbClr val="000000"/>
                </a:solidFill>
                <a:latin typeface="Times New Roman" pitchFamily="65" charset="-122"/>
                <a:ea typeface="宋体" pitchFamily="65" charset="-122"/>
              </a:rPr>
              <a:t>罗斯有人称之为“极权主义”“斯大林主义”。在我国一般称之为“斯大林体制”。“斯大林模式”曾对世界社会主义运动产生过深远影响。</a:t>
            </a:r>
            <a:endParaRPr lang="zh-CN" altLang="en-US" dirty="0"/>
          </a:p>
        </p:txBody>
      </p:sp>
      <p:graphicFrame>
        <p:nvGraphicFramePr>
          <p:cNvPr id="3" name="表格 2"/>
          <p:cNvGraphicFramePr>
            <a:graphicFrameLocks noGrp="1"/>
          </p:cNvGraphicFramePr>
          <p:nvPr/>
        </p:nvGraphicFramePr>
        <p:xfrm>
          <a:off x="540000" y="3389953"/>
          <a:ext cx="7740000" cy="2876220"/>
        </p:xfrm>
        <a:graphic>
          <a:graphicData uri="http://schemas.openxmlformats.org/drawingml/2006/table">
            <a:tbl>
              <a:tblPr/>
              <a:tblGrid>
                <a:gridCol w="719632"/>
                <a:gridCol w="7020368"/>
              </a:tblGrid>
              <a:tr h="83196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观点一</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中国学者大多认为,“斯大林模式”是特定历史时期和特定环境下的产物,“斯大林模式”最明显的特征是高度集中的政治经济体制,“斯大林模式”的功绩在于它使苏联实现了工业化,后期消极作用明显</a:t>
                      </a:r>
                    </a:p>
                  </a:txBody>
                  <a:tcPr marL="45720" marR="45720"/>
                </a:tc>
              </a:tr>
              <a:tr h="83196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观点二</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我国也有学者认为,“斯大林模式”以党代政,以人治代替法治,忽视价值规律,排斥市场机制,是假社会主义,是社会主义发展中半封建专制和极权主义的混合物,把苏联解体归咎于“斯大林模式”</a:t>
                      </a:r>
                    </a:p>
                  </a:txBody>
                  <a:tcPr marL="45720" marR="45720"/>
                </a:tc>
              </a:tr>
              <a:tr h="106128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观点三</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西方学者和戈尔巴乔夫统治后期的苏联学者,对“斯大林模式”基本持全盘否定的态度。他们认为不能只看“斯大林模式”取得的成就,更主要的是看这些成就是通过什么手段获得的,苏联人民为此付出了沉重的代价,“斯大林模式”有严重的缺陷和弊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关于“斯大林模式”的研究,西方学者带有明显的政治倾向性,而20世</a:t>
            </a:r>
            <a:r>
              <a:rPr dirty="0"/>
              <a:t/>
            </a:r>
            <a:br>
              <a:rPr dirty="0"/>
            </a:br>
            <a:r>
              <a:rPr lang="zh-CN" altLang="en-US" sz="2012" kern="0" dirty="0" smtClean="0">
                <a:solidFill>
                  <a:srgbClr val="000000"/>
                </a:solidFill>
                <a:latin typeface="Times New Roman" pitchFamily="65" charset="-122"/>
                <a:ea typeface="宋体" pitchFamily="65" charset="-122"/>
              </a:rPr>
              <a:t>纪80年代后的苏联(俄罗斯)学者则把某些情绪化的看法渗透到学术观</a:t>
            </a:r>
            <a:r>
              <a:rPr dirty="0"/>
              <a:t/>
            </a:r>
            <a:br>
              <a:rPr dirty="0"/>
            </a:br>
            <a:r>
              <a:rPr lang="zh-CN" altLang="en-US" sz="2012" kern="0" dirty="0" smtClean="0">
                <a:solidFill>
                  <a:srgbClr val="000000"/>
                </a:solidFill>
                <a:latin typeface="Times New Roman" pitchFamily="65" charset="-122"/>
                <a:ea typeface="宋体" pitchFamily="65" charset="-122"/>
              </a:rPr>
              <a:t>点之中,从而导致其走向极端。我国大多数学者则能保持一种客观的心</a:t>
            </a:r>
            <a:r>
              <a:rPr dirty="0"/>
              <a:t/>
            </a:r>
            <a:br>
              <a:rPr dirty="0"/>
            </a:br>
            <a:r>
              <a:rPr lang="zh-CN" altLang="en-US" sz="2012" kern="0" dirty="0" smtClean="0">
                <a:solidFill>
                  <a:srgbClr val="000000"/>
                </a:solidFill>
                <a:latin typeface="Times New Roman" pitchFamily="65" charset="-122"/>
                <a:ea typeface="宋体" pitchFamily="65" charset="-122"/>
              </a:rPr>
              <a:t>态,使研究成果显得较为中肯、严谨。</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四、1929—1933年资本主义世界经济危机</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根源在于资本主义社会的基本矛盾,即生产的社会化和生产资料私</a:t>
            </a:r>
            <a:r>
              <a:rPr dirty="0"/>
              <a:t/>
            </a:r>
            <a:br>
              <a:rPr dirty="0"/>
            </a:br>
            <a:r>
              <a:rPr lang="zh-CN" altLang="en-US" sz="2012" u="sng" kern="0" dirty="0" smtClean="0">
                <a:solidFill>
                  <a:srgbClr val="000000"/>
                </a:solidFill>
                <a:latin typeface="Times New Roman" pitchFamily="65" charset="-122"/>
                <a:ea typeface="宋体" pitchFamily="65" charset="-122"/>
              </a:rPr>
              <a:t>人占有之间的矛盾</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(2)贫富差距拉大,社会财富集中在少数人手中,限制了社会实际消费能</a:t>
            </a:r>
            <a:r>
              <a:rPr dirty="0"/>
              <a:t/>
            </a:r>
            <a:br>
              <a:rPr dirty="0"/>
            </a:br>
            <a:r>
              <a:rPr lang="zh-CN" altLang="en-US" sz="2012" kern="0" dirty="0" smtClean="0">
                <a:solidFill>
                  <a:srgbClr val="000000"/>
                </a:solidFill>
                <a:latin typeface="Times New Roman" pitchFamily="65" charset="-122"/>
                <a:ea typeface="宋体" pitchFamily="65" charset="-122"/>
              </a:rPr>
              <a:t>力的增长。</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BEB4ED2-C62B-4399-9F0F-4CB6AF098878}">
  <ds:schemaRefs/>
</ds:datastoreItem>
</file>

<file path=customXml/itemProps10.xml><?xml version="1.0" encoding="utf-8"?>
<ds:datastoreItem xmlns:ds="http://schemas.openxmlformats.org/officeDocument/2006/customXml" ds:itemID="{150F95C9-6A2C-4B33-B5FE-E7434C3D3CF1}">
  <ds:schemaRefs/>
</ds:datastoreItem>
</file>

<file path=customXml/itemProps11.xml><?xml version="1.0" encoding="utf-8"?>
<ds:datastoreItem xmlns:ds="http://schemas.openxmlformats.org/officeDocument/2006/customXml" ds:itemID="{AC7CF587-0E7C-41E2-979B-F8CD6EA83B6D}">
  <ds:schemaRefs/>
</ds:datastoreItem>
</file>

<file path=customXml/itemProps12.xml><?xml version="1.0" encoding="utf-8"?>
<ds:datastoreItem xmlns:ds="http://schemas.openxmlformats.org/officeDocument/2006/customXml" ds:itemID="{9EF8D36B-1E8A-4449-86BC-91C016326D75}">
  <ds:schemaRefs/>
</ds:datastoreItem>
</file>

<file path=customXml/itemProps13.xml><?xml version="1.0" encoding="utf-8"?>
<ds:datastoreItem xmlns:ds="http://schemas.openxmlformats.org/officeDocument/2006/customXml" ds:itemID="{450F1E0A-98B0-4F14-868E-DC7E6A380828}">
  <ds:schemaRefs/>
</ds:datastoreItem>
</file>

<file path=customXml/itemProps14.xml><?xml version="1.0" encoding="utf-8"?>
<ds:datastoreItem xmlns:ds="http://schemas.openxmlformats.org/officeDocument/2006/customXml" ds:itemID="{91CCF3CB-D718-4666-A650-59FEC20050A5}">
  <ds:schemaRefs/>
</ds:datastoreItem>
</file>

<file path=customXml/itemProps15.xml><?xml version="1.0" encoding="utf-8"?>
<ds:datastoreItem xmlns:ds="http://schemas.openxmlformats.org/officeDocument/2006/customXml" ds:itemID="{110B8349-6399-4C72-BDCA-790B3357BB8E}">
  <ds:schemaRefs/>
</ds:datastoreItem>
</file>

<file path=customXml/itemProps16.xml><?xml version="1.0" encoding="utf-8"?>
<ds:datastoreItem xmlns:ds="http://schemas.openxmlformats.org/officeDocument/2006/customXml" ds:itemID="{6096A6C9-F699-47CE-AB7E-92009831B8D2}">
  <ds:schemaRefs/>
</ds:datastoreItem>
</file>

<file path=customXml/itemProps17.xml><?xml version="1.0" encoding="utf-8"?>
<ds:datastoreItem xmlns:ds="http://schemas.openxmlformats.org/officeDocument/2006/customXml" ds:itemID="{B32F7882-6E53-43D4-8680-BF6BC7E4E0C0}">
  <ds:schemaRefs/>
</ds:datastoreItem>
</file>

<file path=customXml/itemProps18.xml><?xml version="1.0" encoding="utf-8"?>
<ds:datastoreItem xmlns:ds="http://schemas.openxmlformats.org/officeDocument/2006/customXml" ds:itemID="{F932E81B-AF3B-40E5-A724-07096F9DD16D}">
  <ds:schemaRefs/>
</ds:datastoreItem>
</file>

<file path=customXml/itemProps2.xml><?xml version="1.0" encoding="utf-8"?>
<ds:datastoreItem xmlns:ds="http://schemas.openxmlformats.org/officeDocument/2006/customXml" ds:itemID="{2D7331C3-7427-48CC-B602-68566F29B093}">
  <ds:schemaRefs/>
</ds:datastoreItem>
</file>

<file path=customXml/itemProps3.xml><?xml version="1.0" encoding="utf-8"?>
<ds:datastoreItem xmlns:ds="http://schemas.openxmlformats.org/officeDocument/2006/customXml" ds:itemID="{A32C91EB-43AC-456B-9DA7-F3D3A323C999}">
  <ds:schemaRefs/>
</ds:datastoreItem>
</file>

<file path=customXml/itemProps4.xml><?xml version="1.0" encoding="utf-8"?>
<ds:datastoreItem xmlns:ds="http://schemas.openxmlformats.org/officeDocument/2006/customXml" ds:itemID="{01F2FEAC-F1AB-4D32-9237-DC5678D3D7CB}">
  <ds:schemaRefs/>
</ds:datastoreItem>
</file>

<file path=customXml/itemProps5.xml><?xml version="1.0" encoding="utf-8"?>
<ds:datastoreItem xmlns:ds="http://schemas.openxmlformats.org/officeDocument/2006/customXml" ds:itemID="{9936CE62-1101-437E-B9B4-B9B302892588}">
  <ds:schemaRefs/>
</ds:datastoreItem>
</file>

<file path=customXml/itemProps6.xml><?xml version="1.0" encoding="utf-8"?>
<ds:datastoreItem xmlns:ds="http://schemas.openxmlformats.org/officeDocument/2006/customXml" ds:itemID="{B8FEA0B2-B8B0-415D-BE33-5A81E42C8F29}">
  <ds:schemaRefs/>
</ds:datastoreItem>
</file>

<file path=customXml/itemProps7.xml><?xml version="1.0" encoding="utf-8"?>
<ds:datastoreItem xmlns:ds="http://schemas.openxmlformats.org/officeDocument/2006/customXml" ds:itemID="{290B216E-E620-46A8-A891-93AB11B5F13B}">
  <ds:schemaRefs/>
</ds:datastoreItem>
</file>

<file path=customXml/itemProps8.xml><?xml version="1.0" encoding="utf-8"?>
<ds:datastoreItem xmlns:ds="http://schemas.openxmlformats.org/officeDocument/2006/customXml" ds:itemID="{639C9E89-16C2-4BDF-AAC9-1EF8D238984F}">
  <ds:schemaRefs/>
</ds:datastoreItem>
</file>

<file path=customXml/itemProps9.xml><?xml version="1.0" encoding="utf-8"?>
<ds:datastoreItem xmlns:ds="http://schemas.openxmlformats.org/officeDocument/2006/customXml" ds:itemID="{7DEC82E3-B516-46F4-B6F5-4EB8D99CFB04}">
  <ds:schemaRefs/>
</ds:datastoreItem>
</file>

<file path=docProps/app.xml><?xml version="1.0" encoding="utf-8"?>
<Properties xmlns="http://schemas.openxmlformats.org/officeDocument/2006/extended-properties" xmlns:vt="http://schemas.openxmlformats.org/officeDocument/2006/docPropsVTypes">
  <Template/>
  <TotalTime>51</TotalTime>
  <Words>2160</Words>
  <Application>Microsoft Office PowerPoint</Application>
  <PresentationFormat>Custom</PresentationFormat>
  <Paragraphs>153</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2019-07-12T05:09:31Z</dcterms:modified>
</cp:coreProperties>
</file>