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308" r:id="rId2"/>
    <p:sldId id="309" r:id="rId3"/>
    <p:sldId id="314" r:id="rId4"/>
    <p:sldId id="315" r:id="rId5"/>
    <p:sldId id="316" r:id="rId6"/>
    <p:sldId id="317" r:id="rId7"/>
    <p:sldId id="318" r:id="rId8"/>
    <p:sldId id="319" r:id="rId9"/>
    <p:sldId id="326" r:id="rId10"/>
    <p:sldId id="327" r:id="rId11"/>
    <p:sldId id="332" r:id="rId12"/>
    <p:sldId id="328" r:id="rId13"/>
    <p:sldId id="329" r:id="rId14"/>
    <p:sldId id="330" r:id="rId15"/>
    <p:sldId id="337" r:id="rId16"/>
    <p:sldId id="333" r:id="rId17"/>
    <p:sldId id="334" r:id="rId18"/>
    <p:sldId id="335" r:id="rId19"/>
    <p:sldId id="338" r:id="rId20"/>
    <p:sldId id="339" r:id="rId21"/>
    <p:sldId id="340" r:id="rId22"/>
    <p:sldId id="344" r:id="rId23"/>
    <p:sldId id="323" r:id="rId24"/>
    <p:sldId id="324" r:id="rId25"/>
    <p:sldId id="325" r:id="rId26"/>
    <p:sldId id="345"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7538"/>
    <a:srgbClr val="C00000"/>
    <a:srgbClr val="A73904"/>
    <a:srgbClr val="D83657"/>
    <a:srgbClr val="0FA096"/>
    <a:srgbClr val="006762"/>
    <a:srgbClr val="A2003A"/>
    <a:srgbClr val="008D3F"/>
    <a:srgbClr val="66A96A"/>
    <a:srgbClr val="005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4" d="100"/>
          <a:sy n="114" d="100"/>
        </p:scale>
        <p:origin x="258"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2632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460090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496918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603479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405696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767499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1757761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480076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6161829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540626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916937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57A866C-455C-43CF-9D48-F7E46E967483}" type="datetimeFigureOut">
              <a:rPr lang="zh-CN" altLang="en-US" smtClean="0"/>
              <a:t>2018/12/29</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9533546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278158" y="1529539"/>
            <a:ext cx="6393297" cy="1482650"/>
          </a:xfrm>
          <a:prstGeom prst="rect">
            <a:avLst/>
          </a:prstGeom>
          <a:noFill/>
        </p:spPr>
        <p:txBody>
          <a:bodyPr wrap="square" rtlCol="0">
            <a:spAutoFit/>
          </a:bodyPr>
          <a:lstStyle/>
          <a:p>
            <a:pPr algn="ctr">
              <a:lnSpc>
                <a:spcPct val="150000"/>
              </a:lnSpc>
            </a:pPr>
            <a:r>
              <a:rPr lang="zh-CN" altLang="en-US" sz="3200" b="1" dirty="0">
                <a:solidFill>
                  <a:srgbClr val="DE7538"/>
                </a:solidFill>
                <a:latin typeface="微软雅黑" panose="020B0503020204020204" pitchFamily="34" charset="-122"/>
                <a:ea typeface="微软雅黑" panose="020B0503020204020204" pitchFamily="34" charset="-122"/>
              </a:rPr>
              <a:t>知识专题</a:t>
            </a:r>
            <a:r>
              <a:rPr lang="en-US" altLang="en-US" sz="3200" b="1" dirty="0">
                <a:solidFill>
                  <a:srgbClr val="DE7538"/>
                </a:solidFill>
                <a:latin typeface="微软雅黑" panose="020B0503020204020204" pitchFamily="34" charset="-122"/>
                <a:ea typeface="微软雅黑" panose="020B0503020204020204" pitchFamily="34" charset="-122"/>
              </a:rPr>
              <a:t>(</a:t>
            </a:r>
            <a:r>
              <a:rPr lang="zh-CN" altLang="en-US" sz="3200" b="1" dirty="0">
                <a:solidFill>
                  <a:srgbClr val="DE7538"/>
                </a:solidFill>
                <a:latin typeface="微软雅黑" panose="020B0503020204020204" pitchFamily="34" charset="-122"/>
                <a:ea typeface="微软雅黑" panose="020B0503020204020204" pitchFamily="34" charset="-122"/>
              </a:rPr>
              <a:t>六</a:t>
            </a:r>
            <a:r>
              <a:rPr lang="en-US" altLang="en-US" sz="3200" b="1" dirty="0">
                <a:solidFill>
                  <a:srgbClr val="DE7538"/>
                </a:solidFill>
                <a:latin typeface="微软雅黑" panose="020B0503020204020204" pitchFamily="34" charset="-122"/>
                <a:ea typeface="微软雅黑" panose="020B0503020204020204" pitchFamily="34" charset="-122"/>
              </a:rPr>
              <a:t>)</a:t>
            </a:r>
            <a:r>
              <a:rPr lang="zh-CN" altLang="en-US" sz="3200" b="1" dirty="0">
                <a:solidFill>
                  <a:srgbClr val="DE7538"/>
                </a:solidFill>
                <a:latin typeface="微软雅黑" panose="020B0503020204020204" pitchFamily="34" charset="-122"/>
                <a:ea typeface="微软雅黑" panose="020B0503020204020204" pitchFamily="34" charset="-122"/>
              </a:rPr>
              <a:t>　</a:t>
            </a:r>
            <a:r>
              <a:rPr lang="zh-CN" altLang="en-US" sz="3200" b="1" spc="100" dirty="0">
                <a:latin typeface="微软雅黑" panose="020B0503020204020204" pitchFamily="34" charset="-122"/>
                <a:ea typeface="微软雅黑" panose="020B0503020204020204" pitchFamily="34" charset="-122"/>
              </a:rPr>
              <a:t>民族团结、祖国统一及对外关系</a:t>
            </a:r>
            <a:endParaRPr lang="en-US" altLang="zh-CN" sz="3200" b="1" spc="100" dirty="0">
              <a:latin typeface="微软雅黑" panose="020B0503020204020204" pitchFamily="34" charset="-122"/>
              <a:ea typeface="微软雅黑" panose="020B0503020204020204" pitchFamily="34" charset="-122"/>
            </a:endParaRPr>
          </a:p>
        </p:txBody>
      </p:sp>
      <p:sp>
        <p:nvSpPr>
          <p:cNvPr id="7" name="文本框 3"/>
          <p:cNvSpPr txBox="1"/>
          <p:nvPr/>
        </p:nvSpPr>
        <p:spPr>
          <a:xfrm>
            <a:off x="4791459" y="8394"/>
            <a:ext cx="4290060" cy="769441"/>
          </a:xfrm>
          <a:prstGeom prst="rect">
            <a:avLst/>
          </a:prstGeom>
          <a:noFill/>
        </p:spPr>
        <p:txBody>
          <a:bodyPr wrap="square" rtlCol="0">
            <a:spAutoFit/>
          </a:bodyPr>
          <a:lstStyle/>
          <a:p>
            <a:pPr algn="r"/>
            <a:r>
              <a:rPr lang="en-US" altLang="zh-CN" sz="4400" b="1" dirty="0">
                <a:solidFill>
                  <a:schemeClr val="bg1">
                    <a:alpha val="19000"/>
                  </a:schemeClr>
                </a:solidFill>
                <a:latin typeface="微软雅黑" panose="020B0503020204020204" pitchFamily="34" charset="-122"/>
                <a:ea typeface="微软雅黑" panose="020B0503020204020204" pitchFamily="34" charset="-122"/>
              </a:rPr>
              <a:t>MODULE ONE</a:t>
            </a:r>
            <a:endParaRPr lang="zh-CN" altLang="en-US" sz="4400" b="1" dirty="0">
              <a:solidFill>
                <a:schemeClr val="bg1">
                  <a:alpha val="19000"/>
                </a:schemeClr>
              </a:solidFill>
              <a:latin typeface="微软雅黑" panose="020B0503020204020204" pitchFamily="34" charset="-122"/>
              <a:ea typeface="微软雅黑" panose="020B0503020204020204" pitchFamily="34" charset="-122"/>
            </a:endParaRPr>
          </a:p>
        </p:txBody>
      </p:sp>
      <p:sp>
        <p:nvSpPr>
          <p:cNvPr id="8" name="文本框 4"/>
          <p:cNvSpPr txBox="1"/>
          <p:nvPr/>
        </p:nvSpPr>
        <p:spPr>
          <a:xfrm>
            <a:off x="6986707" y="743719"/>
            <a:ext cx="2076209" cy="338554"/>
          </a:xfrm>
          <a:prstGeom prst="rect">
            <a:avLst/>
          </a:prstGeom>
          <a:noFill/>
        </p:spPr>
        <p:txBody>
          <a:bodyPr wrap="none" rtlCol="0">
            <a:spAutoFit/>
          </a:bodyPr>
          <a:lstStyle/>
          <a:p>
            <a:pPr algn="r"/>
            <a:r>
              <a:rPr lang="zh-CN" altLang="en-US" sz="1600" b="1" spc="100" dirty="0">
                <a:solidFill>
                  <a:schemeClr val="bg1">
                    <a:alpha val="50000"/>
                  </a:schemeClr>
                </a:solidFill>
                <a:latin typeface="微软雅黑" panose="020B0503020204020204" pitchFamily="34" charset="-122"/>
                <a:ea typeface="微软雅黑" panose="020B0503020204020204" pitchFamily="34" charset="-122"/>
              </a:rPr>
              <a:t>第一模块</a:t>
            </a:r>
            <a:r>
              <a:rPr lang="en-US" altLang="zh-CN" sz="1600" b="1" spc="100" dirty="0">
                <a:solidFill>
                  <a:schemeClr val="bg1">
                    <a:alpha val="50000"/>
                  </a:schemeClr>
                </a:solidFill>
                <a:latin typeface="微软雅黑" panose="020B0503020204020204" pitchFamily="34" charset="-122"/>
                <a:ea typeface="微软雅黑" panose="020B0503020204020204" pitchFamily="34" charset="-122"/>
              </a:rPr>
              <a:t>  </a:t>
            </a:r>
            <a:r>
              <a:rPr lang="zh-CN" altLang="en-US" sz="1600" b="1" spc="100" dirty="0">
                <a:solidFill>
                  <a:schemeClr val="bg1">
                    <a:alpha val="50000"/>
                  </a:schemeClr>
                </a:solidFill>
                <a:latin typeface="微软雅黑" panose="020B0503020204020204" pitchFamily="34" charset="-122"/>
                <a:ea typeface="微软雅黑" panose="020B0503020204020204" pitchFamily="34" charset="-122"/>
              </a:rPr>
              <a:t>知识专题</a:t>
            </a:r>
            <a:endParaRPr lang="en-US" altLang="zh-CN" sz="1600" b="1" spc="100" dirty="0">
              <a:solidFill>
                <a:schemeClr val="bg1">
                  <a:alpha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TextBox 9"/>
          <p:cNvSpPr txBox="1"/>
          <p:nvPr/>
        </p:nvSpPr>
        <p:spPr>
          <a:xfrm>
            <a:off x="555672" y="1252023"/>
            <a:ext cx="3235569" cy="288147"/>
          </a:xfrm>
          <a:prstGeom prst="rect">
            <a:avLst/>
          </a:prstGeom>
          <a:noFill/>
        </p:spPr>
        <p:txBody>
          <a:bodyPr wrap="square" lIns="36000" tIns="36000" rIns="36000" bIns="36000" rtlCol="0">
            <a:spAutoFit/>
          </a:bodyPr>
          <a:lstStyle/>
          <a:p>
            <a:r>
              <a:rPr lang="en-US" sz="1400" b="1" dirty="0">
                <a:solidFill>
                  <a:srgbClr val="DE7538"/>
                </a:solidFill>
              </a:rPr>
              <a:t>3.</a:t>
            </a:r>
            <a:r>
              <a:rPr lang="zh-CN" altLang="en-US" sz="1400" b="1" dirty="0">
                <a:solidFill>
                  <a:srgbClr val="DE7538"/>
                </a:solidFill>
              </a:rPr>
              <a:t>台湾问题</a:t>
            </a:r>
          </a:p>
        </p:txBody>
      </p:sp>
      <p:graphicFrame>
        <p:nvGraphicFramePr>
          <p:cNvPr id="13" name="表格 12"/>
          <p:cNvGraphicFramePr>
            <a:graphicFrameLocks noGrp="1"/>
          </p:cNvGraphicFramePr>
          <p:nvPr/>
        </p:nvGraphicFramePr>
        <p:xfrm>
          <a:off x="597877" y="1674054"/>
          <a:ext cx="7969347" cy="2560320"/>
        </p:xfrm>
        <a:graphic>
          <a:graphicData uri="http://schemas.openxmlformats.org/drawingml/2006/table">
            <a:tbl>
              <a:tblPr/>
              <a:tblGrid>
                <a:gridCol w="993200">
                  <a:extLst>
                    <a:ext uri="{9D8B030D-6E8A-4147-A177-3AD203B41FA5}">
                      <a16:colId xmlns:a16="http://schemas.microsoft.com/office/drawing/2014/main" val="20000"/>
                    </a:ext>
                  </a:extLst>
                </a:gridCol>
                <a:gridCol w="6976147">
                  <a:extLst>
                    <a:ext uri="{9D8B030D-6E8A-4147-A177-3AD203B41FA5}">
                      <a16:colId xmlns:a16="http://schemas.microsoft.com/office/drawing/2014/main" val="20001"/>
                    </a:ext>
                  </a:extLst>
                </a:gridCol>
              </a:tblGrid>
              <a:tr h="210233">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主题</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具体内容</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47902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台湾问题</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由来</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1949</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国民党残余势力退往台湾</a:t>
                      </a:r>
                      <a:endParaRPr lang="zh-CN" sz="1400" kern="100" dirty="0">
                        <a:solidFill>
                          <a:srgbClr val="000000"/>
                        </a:solidFill>
                        <a:latin typeface="NEU-BZ-S92"/>
                        <a:ea typeface="方正书宋_GBK"/>
                        <a:cs typeface="Times New Roman" panose="02020603050405020304"/>
                      </a:endParaRPr>
                    </a:p>
                  </a:txBody>
                  <a:tcPr marL="44561" marR="445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1165879">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与时俱进的</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对台政策</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a:t>
                      </a:r>
                      <a:r>
                        <a:rPr lang="zh-CN" sz="1400" kern="100" dirty="0">
                          <a:solidFill>
                            <a:srgbClr val="000000"/>
                          </a:solidFill>
                          <a:latin typeface="NEU-BZ-S92"/>
                          <a:ea typeface="微软雅黑" panose="020B0503020204020204" pitchFamily="34" charset="-122"/>
                          <a:cs typeface="Times New Roman" panose="02020603050405020304"/>
                        </a:rPr>
                        <a:t>毛泽东</a:t>
                      </a:r>
                      <a:r>
                        <a:rPr lang="en-US" sz="1400" kern="100" dirty="0">
                          <a:solidFill>
                            <a:srgbClr val="000000"/>
                          </a:solidFill>
                          <a:latin typeface="NEU-BZ-S92"/>
                          <a:ea typeface="微软雅黑" panose="020B0503020204020204" pitchFamily="34" charset="-122"/>
                          <a:cs typeface="Times New Roman" panose="02020603050405020304"/>
                        </a:rPr>
                        <a:t>:①</a:t>
                      </a:r>
                      <a:r>
                        <a:rPr lang="zh-CN" sz="1400" kern="100" dirty="0">
                          <a:solidFill>
                            <a:srgbClr val="000000"/>
                          </a:solidFill>
                          <a:latin typeface="NEU-BZ-S92"/>
                          <a:ea typeface="微软雅黑" panose="020B0503020204020204" pitchFamily="34" charset="-122"/>
                          <a:cs typeface="Times New Roman" panose="02020603050405020304"/>
                        </a:rPr>
                        <a:t>新中国成立后</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解放台湾。</a:t>
                      </a:r>
                      <a:r>
                        <a:rPr lang="en-US" sz="1400" kern="100" dirty="0">
                          <a:solidFill>
                            <a:srgbClr val="000000"/>
                          </a:solidFill>
                          <a:latin typeface="NEU-BZ-S92"/>
                          <a:ea typeface="微软雅黑" panose="020B0503020204020204" pitchFamily="34" charset="-122"/>
                          <a:cs typeface="Times New Roman" panose="02020603050405020304"/>
                        </a:rPr>
                        <a:t>②20</a:t>
                      </a:r>
                      <a:r>
                        <a:rPr lang="zh-CN" sz="1400" kern="100" dirty="0">
                          <a:solidFill>
                            <a:srgbClr val="000000"/>
                          </a:solidFill>
                          <a:latin typeface="NEU-BZ-S92"/>
                          <a:ea typeface="微软雅黑" panose="020B0503020204020204" pitchFamily="34" charset="-122"/>
                          <a:cs typeface="Times New Roman" panose="02020603050405020304"/>
                        </a:rPr>
                        <a:t>世纪</a:t>
                      </a:r>
                      <a:r>
                        <a:rPr lang="en-US" sz="1400" kern="100" dirty="0">
                          <a:solidFill>
                            <a:srgbClr val="000000"/>
                          </a:solidFill>
                          <a:latin typeface="NEU-BZ-S92"/>
                          <a:ea typeface="微软雅黑" panose="020B0503020204020204" pitchFamily="34" charset="-122"/>
                          <a:cs typeface="Times New Roman" panose="02020603050405020304"/>
                        </a:rPr>
                        <a:t>50</a:t>
                      </a:r>
                      <a:r>
                        <a:rPr lang="zh-CN" sz="1400" kern="100" dirty="0">
                          <a:solidFill>
                            <a:srgbClr val="000000"/>
                          </a:solidFill>
                          <a:latin typeface="NEU-BZ-S92"/>
                          <a:ea typeface="微软雅黑" panose="020B0503020204020204" pitchFamily="34" charset="-122"/>
                          <a:cs typeface="Times New Roman" panose="02020603050405020304"/>
                        </a:rPr>
                        <a:t>年代中期</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争取用和平方式解放台湾</a:t>
                      </a:r>
                      <a:endParaRPr lang="zh-CN" sz="14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a:t>
                      </a:r>
                      <a:r>
                        <a:rPr lang="zh-CN" sz="1400" kern="100" dirty="0">
                          <a:solidFill>
                            <a:srgbClr val="000000"/>
                          </a:solidFill>
                          <a:latin typeface="NEU-BZ-S92"/>
                          <a:ea typeface="微软雅黑" panose="020B0503020204020204" pitchFamily="34" charset="-122"/>
                          <a:cs typeface="Times New Roman" panose="02020603050405020304"/>
                        </a:rPr>
                        <a:t>邓小平</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改革开放以来</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确立和平统一祖国的大政方针</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提出“一国两制”的科学构想</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形成了“和平统一、一国两制”的对台基本方针</a:t>
                      </a:r>
                      <a:endParaRPr lang="zh-CN" sz="14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(3)</a:t>
                      </a:r>
                      <a:r>
                        <a:rPr lang="zh-CN" sz="1400" kern="100" dirty="0">
                          <a:solidFill>
                            <a:srgbClr val="000000"/>
                          </a:solidFill>
                          <a:latin typeface="NEU-BZ-S92"/>
                          <a:ea typeface="微软雅黑" panose="020B0503020204020204" pitchFamily="34" charset="-122"/>
                          <a:cs typeface="Times New Roman" panose="02020603050405020304"/>
                        </a:rPr>
                        <a:t>江泽民</a:t>
                      </a:r>
                      <a:r>
                        <a:rPr lang="en-US" sz="1400" kern="100" dirty="0">
                          <a:solidFill>
                            <a:srgbClr val="000000"/>
                          </a:solidFill>
                          <a:latin typeface="NEU-BZ-S92"/>
                          <a:ea typeface="微软雅黑" panose="020B0503020204020204" pitchFamily="34" charset="-122"/>
                          <a:cs typeface="Times New Roman" panose="02020603050405020304"/>
                        </a:rPr>
                        <a:t>:1995</a:t>
                      </a:r>
                      <a:r>
                        <a:rPr lang="zh-CN" sz="1400" kern="100" dirty="0">
                          <a:solidFill>
                            <a:srgbClr val="000000"/>
                          </a:solidFill>
                          <a:latin typeface="NEU-BZ-S92"/>
                          <a:ea typeface="微软雅黑" panose="020B0503020204020204" pitchFamily="34" charset="-122"/>
                          <a:cs typeface="Times New Roman" panose="02020603050405020304"/>
                        </a:rPr>
                        <a:t>年初</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提出发展两岸关系、推进祖国和平统一的八项主张</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这是新时期推进祖国和平统一进程的指导思想</a:t>
                      </a:r>
                      <a:endParaRPr lang="zh-CN" sz="1400" kern="100" dirty="0">
                        <a:solidFill>
                          <a:srgbClr val="000000"/>
                        </a:solidFill>
                        <a:latin typeface="NEU-BZ-S92"/>
                        <a:ea typeface="方正书宋_GBK"/>
                        <a:cs typeface="Times New Roman" panose="02020603050405020304"/>
                      </a:endParaRPr>
                    </a:p>
                  </a:txBody>
                  <a:tcPr marL="44561" marR="445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611945" y="1364564"/>
          <a:ext cx="7969347" cy="1485919"/>
        </p:xfrm>
        <a:graphic>
          <a:graphicData uri="http://schemas.openxmlformats.org/drawingml/2006/table">
            <a:tbl>
              <a:tblPr/>
              <a:tblGrid>
                <a:gridCol w="1758461">
                  <a:extLst>
                    <a:ext uri="{9D8B030D-6E8A-4147-A177-3AD203B41FA5}">
                      <a16:colId xmlns:a16="http://schemas.microsoft.com/office/drawing/2014/main" val="20000"/>
                    </a:ext>
                  </a:extLst>
                </a:gridCol>
                <a:gridCol w="6210886">
                  <a:extLst>
                    <a:ext uri="{9D8B030D-6E8A-4147-A177-3AD203B41FA5}">
                      <a16:colId xmlns:a16="http://schemas.microsoft.com/office/drawing/2014/main" val="20001"/>
                    </a:ext>
                  </a:extLst>
                </a:gridCol>
              </a:tblGrid>
              <a:tr h="1165879">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20</a:t>
                      </a:r>
                      <a:r>
                        <a:rPr lang="zh-CN" sz="1400" kern="100" dirty="0">
                          <a:solidFill>
                            <a:srgbClr val="000000"/>
                          </a:solidFill>
                          <a:latin typeface="NEU-BZ-S92"/>
                          <a:ea typeface="微软雅黑" panose="020B0503020204020204" pitchFamily="34" charset="-122"/>
                          <a:cs typeface="Times New Roman" panose="02020603050405020304"/>
                        </a:rPr>
                        <a:t>世纪</a:t>
                      </a:r>
                      <a:r>
                        <a:rPr lang="en-US" sz="1400" kern="100" dirty="0">
                          <a:solidFill>
                            <a:srgbClr val="000000"/>
                          </a:solidFill>
                          <a:latin typeface="微软雅黑" panose="020B0503020204020204" pitchFamily="34" charset="-122"/>
                          <a:ea typeface="方正书宋_GBK"/>
                          <a:cs typeface="Times New Roman" panose="02020603050405020304"/>
                        </a:rPr>
                        <a:t>80</a:t>
                      </a:r>
                      <a:r>
                        <a:rPr lang="zh-CN" sz="1400" kern="100" dirty="0">
                          <a:solidFill>
                            <a:srgbClr val="000000"/>
                          </a:solidFill>
                          <a:latin typeface="NEU-BZ-S92"/>
                          <a:ea typeface="微软雅黑" panose="020B0503020204020204" pitchFamily="34" charset="-122"/>
                          <a:cs typeface="Times New Roman" panose="02020603050405020304"/>
                        </a:rPr>
                        <a:t>年代</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以来两岸关系</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发展情况</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调整“三不”政策——成立“海基会”“海协会”——达成“九二共识”——提出八项主张——连战访问中国大陆——实现“三通”——“习马会”——“习洪会”</a:t>
                      </a:r>
                      <a:endParaRPr lang="zh-CN" sz="1400" kern="100">
                        <a:solidFill>
                          <a:srgbClr val="000000"/>
                        </a:solidFill>
                        <a:latin typeface="NEU-BZ-S92"/>
                        <a:ea typeface="方正书宋_GBK"/>
                        <a:cs typeface="Times New Roman" panose="02020603050405020304"/>
                      </a:endParaRPr>
                    </a:p>
                  </a:txBody>
                  <a:tcPr marL="44561" marR="445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319347">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认识</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祖国统一是历史趋势</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人心所向</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不可逆转</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是不可阻挡的历史潮流</a:t>
                      </a:r>
                      <a:endParaRPr lang="zh-CN" sz="1400" kern="100" dirty="0">
                        <a:solidFill>
                          <a:srgbClr val="000000"/>
                        </a:solidFill>
                        <a:latin typeface="NEU-BZ-S92"/>
                        <a:ea typeface="方正书宋_GBK"/>
                        <a:cs typeface="Times New Roman" panose="02020603050405020304"/>
                      </a:endParaRPr>
                    </a:p>
                  </a:txBody>
                  <a:tcPr marL="44561" marR="445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文本框 14"/>
          <p:cNvSpPr txBox="1"/>
          <p:nvPr/>
        </p:nvSpPr>
        <p:spPr>
          <a:xfrm>
            <a:off x="545146" y="1148401"/>
            <a:ext cx="2037985"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要点三</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对外关系</a:t>
            </a:r>
          </a:p>
        </p:txBody>
      </p:sp>
      <p:sp>
        <p:nvSpPr>
          <p:cNvPr id="13" name="TextBox 12"/>
          <p:cNvSpPr txBox="1"/>
          <p:nvPr/>
        </p:nvSpPr>
        <p:spPr>
          <a:xfrm>
            <a:off x="534571" y="1582614"/>
            <a:ext cx="3235569" cy="357781"/>
          </a:xfrm>
          <a:prstGeom prst="rect">
            <a:avLst/>
          </a:prstGeom>
          <a:noFill/>
        </p:spPr>
        <p:txBody>
          <a:bodyPr wrap="square" lIns="36000" tIns="36000" rIns="36000" bIns="36000" rtlCol="0">
            <a:spAutoFit/>
          </a:bodyPr>
          <a:lstStyle/>
          <a:p>
            <a:pPr>
              <a:lnSpc>
                <a:spcPct val="150000"/>
              </a:lnSpc>
            </a:pPr>
            <a:r>
              <a:rPr lang="en-US" sz="1400" b="1" dirty="0">
                <a:solidFill>
                  <a:srgbClr val="DE7538"/>
                </a:solidFill>
              </a:rPr>
              <a:t>1.</a:t>
            </a:r>
            <a:r>
              <a:rPr lang="zh-CN" altLang="en-US" sz="1400" b="1" dirty="0">
                <a:solidFill>
                  <a:srgbClr val="DE7538"/>
                </a:solidFill>
              </a:rPr>
              <a:t>古代的对外关系</a:t>
            </a:r>
          </a:p>
        </p:txBody>
      </p:sp>
      <p:graphicFrame>
        <p:nvGraphicFramePr>
          <p:cNvPr id="15" name="表格 14"/>
          <p:cNvGraphicFramePr>
            <a:graphicFrameLocks noGrp="1"/>
          </p:cNvGraphicFramePr>
          <p:nvPr/>
        </p:nvGraphicFramePr>
        <p:xfrm>
          <a:off x="611945" y="2036338"/>
          <a:ext cx="7955280" cy="2057360"/>
        </p:xfrm>
        <a:graphic>
          <a:graphicData uri="http://schemas.openxmlformats.org/drawingml/2006/table">
            <a:tbl>
              <a:tblPr/>
              <a:tblGrid>
                <a:gridCol w="499725">
                  <a:extLst>
                    <a:ext uri="{9D8B030D-6E8A-4147-A177-3AD203B41FA5}">
                      <a16:colId xmlns:a16="http://schemas.microsoft.com/office/drawing/2014/main" val="20000"/>
                    </a:ext>
                  </a:extLst>
                </a:gridCol>
                <a:gridCol w="7455555">
                  <a:extLst>
                    <a:ext uri="{9D8B030D-6E8A-4147-A177-3AD203B41FA5}">
                      <a16:colId xmlns:a16="http://schemas.microsoft.com/office/drawing/2014/main" val="20001"/>
                    </a:ext>
                  </a:extLst>
                </a:gridCol>
              </a:tblGrid>
              <a:tr h="411472">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时期</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具体内容</a:t>
                      </a:r>
                      <a:endParaRPr lang="zh-CN" sz="1400" kern="100" dirty="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1645888">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西汉</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a:t>
                      </a:r>
                      <a:r>
                        <a:rPr lang="zh-CN" sz="1400" kern="100" dirty="0">
                          <a:solidFill>
                            <a:srgbClr val="000000"/>
                          </a:solidFill>
                          <a:latin typeface="NEU-BZ-S92"/>
                          <a:ea typeface="微软雅黑" panose="020B0503020204020204" pitchFamily="34" charset="-122"/>
                          <a:cs typeface="Times New Roman" panose="02020603050405020304"/>
                        </a:rPr>
                        <a:t>陆上丝绸之路</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张骞出使西域</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开辟了丝绸之路</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是古代东西方往来的大动脉</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对于中国同其他国家和地区的贸易与文化交流</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起到了极大的促进作用</a:t>
                      </a:r>
                      <a:endParaRPr lang="zh-CN" sz="14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a:t>
                      </a:r>
                      <a:r>
                        <a:rPr lang="zh-CN" sz="1400" kern="100" dirty="0">
                          <a:solidFill>
                            <a:srgbClr val="000000"/>
                          </a:solidFill>
                          <a:latin typeface="NEU-BZ-S92"/>
                          <a:ea typeface="微软雅黑" panose="020B0503020204020204" pitchFamily="34" charset="-122"/>
                          <a:cs typeface="Times New Roman" panose="02020603050405020304"/>
                        </a:rPr>
                        <a:t>海上丝绸之路</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汉武帝</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中国东南沿海港口→中南半岛→马来半岛→马六甲海峡→孟加拉湾沿岸→印度半岛南端、斯里兰卡</a:t>
                      </a:r>
                      <a:endParaRPr lang="zh-CN" sz="1400" kern="100" dirty="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583810" y="1289501"/>
          <a:ext cx="8004516" cy="3209717"/>
        </p:xfrm>
        <a:graphic>
          <a:graphicData uri="http://schemas.openxmlformats.org/drawingml/2006/table">
            <a:tbl>
              <a:tblPr/>
              <a:tblGrid>
                <a:gridCol w="502819">
                  <a:extLst>
                    <a:ext uri="{9D8B030D-6E8A-4147-A177-3AD203B41FA5}">
                      <a16:colId xmlns:a16="http://schemas.microsoft.com/office/drawing/2014/main" val="20000"/>
                    </a:ext>
                  </a:extLst>
                </a:gridCol>
                <a:gridCol w="7501697">
                  <a:extLst>
                    <a:ext uri="{9D8B030D-6E8A-4147-A177-3AD203B41FA5}">
                      <a16:colId xmlns:a16="http://schemas.microsoft.com/office/drawing/2014/main" val="20001"/>
                    </a:ext>
                  </a:extLst>
                </a:gridCol>
              </a:tblGrid>
              <a:tr h="1967974">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唐朝</a:t>
                      </a:r>
                      <a:endParaRPr lang="zh-CN" sz="10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a:t>
                      </a:r>
                      <a:r>
                        <a:rPr lang="zh-CN" sz="1400" kern="100" dirty="0">
                          <a:solidFill>
                            <a:srgbClr val="000000"/>
                          </a:solidFill>
                          <a:latin typeface="NEU-BZ-S92"/>
                          <a:ea typeface="微软雅黑" panose="020B0503020204020204" pitchFamily="34" charset="-122"/>
                          <a:cs typeface="Times New Roman" panose="02020603050405020304"/>
                        </a:rPr>
                        <a:t>遣唐使来华</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唐朝时</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日本多次派遣使节来中国</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他们把唐朝先进的制度、天文历法、文字、典籍、书法艺术、建筑技术、风俗习惯等传回日本</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对日本社会发展产生深远影响</a:t>
                      </a:r>
                      <a:endParaRPr lang="zh-CN" sz="10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a:t>
                      </a:r>
                      <a:r>
                        <a:rPr lang="zh-CN" sz="1400" kern="100" dirty="0">
                          <a:solidFill>
                            <a:srgbClr val="000000"/>
                          </a:solidFill>
                          <a:latin typeface="NEU-BZ-S92"/>
                          <a:ea typeface="微软雅黑" panose="020B0503020204020204" pitchFamily="34" charset="-122"/>
                          <a:cs typeface="Times New Roman" panose="02020603050405020304"/>
                        </a:rPr>
                        <a:t>鉴真东渡</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唐玄宗时</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高僧鉴真东渡日本</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在日本传授佛经</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还传播中国的医药、文学、书法、绘画、建筑等</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为中日文化交流作出了卓越的贡献</a:t>
                      </a:r>
                      <a:endParaRPr lang="zh-CN" sz="10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(3)</a:t>
                      </a:r>
                      <a:r>
                        <a:rPr lang="zh-CN" sz="1400" kern="100" dirty="0">
                          <a:solidFill>
                            <a:srgbClr val="000000"/>
                          </a:solidFill>
                          <a:latin typeface="NEU-BZ-S92"/>
                          <a:ea typeface="微软雅黑" panose="020B0503020204020204" pitchFamily="34" charset="-122"/>
                          <a:cs typeface="Times New Roman" panose="02020603050405020304"/>
                        </a:rPr>
                        <a:t>玄奘西游天竺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贞观初年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玄奘西行天竺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遍访天竺名寺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研习佛法。他口述的《大唐西域记》</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是研究中外交流史的重要文献</a:t>
                      </a:r>
                      <a:endParaRPr lang="zh-CN" sz="1000" kern="100" dirty="0">
                        <a:solidFill>
                          <a:srgbClr val="000000"/>
                        </a:solidFill>
                        <a:latin typeface="NEU-BZ-S92"/>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229984">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宋朝</a:t>
                      </a:r>
                      <a:endParaRPr lang="zh-CN" sz="10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a:t>
                      </a:r>
                      <a:r>
                        <a:rPr lang="zh-CN" sz="1400" kern="100" dirty="0">
                          <a:solidFill>
                            <a:srgbClr val="000000"/>
                          </a:solidFill>
                          <a:latin typeface="NEU-BZ-S92"/>
                          <a:ea typeface="微软雅黑" panose="020B0503020204020204" pitchFamily="34" charset="-122"/>
                          <a:cs typeface="Times New Roman" panose="02020603050405020304"/>
                        </a:rPr>
                        <a:t>宋朝海外贸易超过前代</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成为当时世界上从事海外贸易的重要国家。广州、泉州是闻名世界的大商港。政府鼓励海外贸易</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在主要港口设立市舶司</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加以管理</a:t>
                      </a:r>
                      <a:endParaRPr lang="zh-CN" sz="10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a:t>
                      </a:r>
                      <a:r>
                        <a:rPr lang="zh-CN" sz="1400" kern="100" dirty="0">
                          <a:solidFill>
                            <a:srgbClr val="000000"/>
                          </a:solidFill>
                          <a:latin typeface="NEU-BZ-S92"/>
                          <a:ea typeface="微软雅黑" panose="020B0503020204020204" pitchFamily="34" charset="-122"/>
                          <a:cs typeface="Times New Roman" panose="02020603050405020304"/>
                        </a:rPr>
                        <a:t>宋朝</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海路形成多条航线</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可通往日本、高丽、东南亚、印度、阿拉伯等国家和地区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远至波斯湾及东非海岸</a:t>
                      </a:r>
                      <a:endParaRPr lang="zh-CN" sz="1000" kern="100" dirty="0">
                        <a:solidFill>
                          <a:srgbClr val="000000"/>
                        </a:solidFill>
                        <a:latin typeface="NEU-BZ-S92"/>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47114" y="1228286"/>
          <a:ext cx="7877908" cy="3124962"/>
        </p:xfrm>
        <a:graphic>
          <a:graphicData uri="http://schemas.openxmlformats.org/drawingml/2006/table">
            <a:tbl>
              <a:tblPr/>
              <a:tblGrid>
                <a:gridCol w="494866">
                  <a:extLst>
                    <a:ext uri="{9D8B030D-6E8A-4147-A177-3AD203B41FA5}">
                      <a16:colId xmlns:a16="http://schemas.microsoft.com/office/drawing/2014/main" val="20000"/>
                    </a:ext>
                  </a:extLst>
                </a:gridCol>
                <a:gridCol w="7383042">
                  <a:extLst>
                    <a:ext uri="{9D8B030D-6E8A-4147-A177-3AD203B41FA5}">
                      <a16:colId xmlns:a16="http://schemas.microsoft.com/office/drawing/2014/main" val="20001"/>
                    </a:ext>
                  </a:extLst>
                </a:gridCol>
              </a:tblGrid>
              <a:tr h="1128889">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元朝</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a:solidFill>
                            <a:srgbClr val="000000"/>
                          </a:solidFill>
                          <a:latin typeface="+mj-lt"/>
                          <a:ea typeface="方正书宋_GBK"/>
                          <a:cs typeface="Times New Roman" panose="02020603050405020304"/>
                        </a:rPr>
                        <a:t>(1)</a:t>
                      </a:r>
                      <a:r>
                        <a:rPr lang="zh-CN" sz="1400" kern="100">
                          <a:solidFill>
                            <a:srgbClr val="000000"/>
                          </a:solidFill>
                          <a:latin typeface="+mj-lt"/>
                          <a:ea typeface="微软雅黑" panose="020B0503020204020204" pitchFamily="34" charset="-122"/>
                          <a:cs typeface="Times New Roman" panose="02020603050405020304"/>
                        </a:rPr>
                        <a:t>意大利威尼斯人马可·波罗在元世祖时来华</a:t>
                      </a:r>
                      <a:endParaRPr lang="zh-CN" sz="1400" kern="100">
                        <a:solidFill>
                          <a:srgbClr val="000000"/>
                        </a:solidFill>
                        <a:latin typeface="+mj-lt"/>
                        <a:ea typeface="方正书宋_GBK"/>
                        <a:cs typeface="Times New Roman" panose="02020603050405020304"/>
                      </a:endParaRPr>
                    </a:p>
                    <a:p>
                      <a:pPr>
                        <a:lnSpc>
                          <a:spcPct val="150000"/>
                        </a:lnSpc>
                        <a:spcAft>
                          <a:spcPts val="0"/>
                        </a:spcAft>
                      </a:pPr>
                      <a:r>
                        <a:rPr lang="en-US" sz="1400" kern="100">
                          <a:solidFill>
                            <a:srgbClr val="000000"/>
                          </a:solidFill>
                          <a:latin typeface="+mj-lt"/>
                          <a:ea typeface="方正书宋_GBK"/>
                          <a:cs typeface="Times New Roman" panose="02020603050405020304"/>
                        </a:rPr>
                        <a:t>(2)</a:t>
                      </a:r>
                      <a:r>
                        <a:rPr lang="zh-CN" sz="1400" kern="100">
                          <a:solidFill>
                            <a:srgbClr val="000000"/>
                          </a:solidFill>
                          <a:latin typeface="+mj-lt"/>
                          <a:ea typeface="微软雅黑" panose="020B0503020204020204" pitchFamily="34" charset="-122"/>
                          <a:cs typeface="Times New Roman" panose="02020603050405020304"/>
                        </a:rPr>
                        <a:t>元朝建立了四通八达的驿站</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驿站制</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陆路交通通往波斯、阿拉伯及俄罗斯等欧洲国家</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使东西方的使臣、商人往来非常方便</a:t>
                      </a:r>
                      <a:endParaRPr lang="zh-CN" sz="1400" kern="100">
                        <a:solidFill>
                          <a:srgbClr val="000000"/>
                        </a:solidFill>
                        <a:latin typeface="+mj-lt"/>
                        <a:ea typeface="方正书宋_GBK"/>
                        <a:cs typeface="Times New Roman" panose="02020603050405020304"/>
                      </a:endParaRPr>
                    </a:p>
                    <a:p>
                      <a:pPr>
                        <a:lnSpc>
                          <a:spcPct val="150000"/>
                        </a:lnSpc>
                        <a:spcAft>
                          <a:spcPts val="0"/>
                        </a:spcAft>
                      </a:pPr>
                      <a:r>
                        <a:rPr lang="en-US" sz="1400" kern="100">
                          <a:solidFill>
                            <a:srgbClr val="000000"/>
                          </a:solidFill>
                          <a:latin typeface="+mj-lt"/>
                          <a:ea typeface="方正书宋_GBK"/>
                          <a:cs typeface="Times New Roman" panose="02020603050405020304"/>
                        </a:rPr>
                        <a:t>(3)</a:t>
                      </a:r>
                      <a:r>
                        <a:rPr lang="zh-CN" sz="1400" kern="100">
                          <a:solidFill>
                            <a:srgbClr val="000000"/>
                          </a:solidFill>
                          <a:latin typeface="+mj-lt"/>
                          <a:ea typeface="微软雅黑" panose="020B0503020204020204" pitchFamily="34" charset="-122"/>
                          <a:cs typeface="Times New Roman" panose="02020603050405020304"/>
                        </a:rPr>
                        <a:t>元朝时</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海上交通范围有更大的发展</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海上丝绸之路进入鼎盛时期</a:t>
                      </a:r>
                      <a:endParaRPr lang="zh-CN" sz="1400" kern="100">
                        <a:solidFill>
                          <a:srgbClr val="000000"/>
                        </a:solidFill>
                        <a:latin typeface="+mj-lt"/>
                        <a:ea typeface="方正书宋_GBK"/>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580444">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明朝</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郑和下西洋</a:t>
                      </a:r>
                      <a:r>
                        <a:rPr lang="en-US" sz="1400" kern="100" dirty="0">
                          <a:solidFill>
                            <a:srgbClr val="000000"/>
                          </a:solidFill>
                          <a:latin typeface="+mj-lt"/>
                          <a:ea typeface="微软雅黑" panose="020B0503020204020204" pitchFamily="34" charset="-122"/>
                          <a:cs typeface="Times New Roman" panose="02020603050405020304"/>
                        </a:rPr>
                        <a:t>:1405</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1433</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郑和率船队先后七下西洋</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到过亚非</a:t>
                      </a:r>
                      <a:r>
                        <a:rPr lang="en-US" sz="1400" kern="100" dirty="0">
                          <a:solidFill>
                            <a:srgbClr val="000000"/>
                          </a:solidFill>
                          <a:latin typeface="+mj-lt"/>
                          <a:ea typeface="微软雅黑" panose="020B0503020204020204" pitchFamily="34" charset="-122"/>
                          <a:cs typeface="Times New Roman" panose="02020603050405020304"/>
                        </a:rPr>
                        <a:t>30</a:t>
                      </a:r>
                      <a:r>
                        <a:rPr lang="zh-CN" sz="1400" kern="100" dirty="0">
                          <a:solidFill>
                            <a:srgbClr val="000000"/>
                          </a:solidFill>
                          <a:latin typeface="+mj-lt"/>
                          <a:ea typeface="微软雅黑" panose="020B0503020204020204" pitchFamily="34" charset="-122"/>
                          <a:cs typeface="Times New Roman" panose="02020603050405020304"/>
                        </a:rPr>
                        <a:t>多个国家和地区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最远到达红海沿岸和非洲东海岸。郑和的远航不仅促进了中国和亚非各国的经济交流</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而且开创了西太平洋与印度洋之间的海上交通线</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为人类的航海事业作出了伟大贡献</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戚继光抗倭</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明朝派年轻将领戚继光组建“戚家军”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他在浙江台州九战九捷</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后又赴福建、广东抗倭</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基本平息了东南沿海的倭患。</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(3)1553</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葡萄牙殖民者攫取了在我国广东澳门的居住权</a:t>
                      </a:r>
                      <a:endParaRPr lang="zh-CN" sz="1400" kern="100" dirty="0">
                        <a:solidFill>
                          <a:srgbClr val="000000"/>
                        </a:solidFill>
                        <a:latin typeface="+mj-lt"/>
                        <a:ea typeface="方正书宋_GBK"/>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40080" y="1305658"/>
          <a:ext cx="7877908" cy="1882521"/>
        </p:xfrm>
        <a:graphic>
          <a:graphicData uri="http://schemas.openxmlformats.org/drawingml/2006/table">
            <a:tbl>
              <a:tblPr/>
              <a:tblGrid>
                <a:gridCol w="494866">
                  <a:extLst>
                    <a:ext uri="{9D8B030D-6E8A-4147-A177-3AD203B41FA5}">
                      <a16:colId xmlns:a16="http://schemas.microsoft.com/office/drawing/2014/main" val="20000"/>
                    </a:ext>
                  </a:extLst>
                </a:gridCol>
                <a:gridCol w="7383042">
                  <a:extLst>
                    <a:ext uri="{9D8B030D-6E8A-4147-A177-3AD203B41FA5}">
                      <a16:colId xmlns:a16="http://schemas.microsoft.com/office/drawing/2014/main" val="20001"/>
                    </a:ext>
                  </a:extLst>
                </a:gridCol>
              </a:tblGrid>
              <a:tr h="1354667">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清朝</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郑成功收复台湾</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明末</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荷兰殖民者侵占台湾。</a:t>
                      </a:r>
                      <a:r>
                        <a:rPr lang="en-US" sz="1400" kern="100" dirty="0">
                          <a:solidFill>
                            <a:srgbClr val="000000"/>
                          </a:solidFill>
                          <a:latin typeface="+mn-lt"/>
                          <a:ea typeface="微软雅黑" panose="020B0503020204020204" pitchFamily="34" charset="-122"/>
                          <a:cs typeface="Times New Roman" panose="02020603050405020304"/>
                        </a:rPr>
                        <a:t>1662</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郑成功打败荷兰殖民者</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台湾回到祖国怀抱</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雅克萨之战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康熙帝先后组织两次雅克萨之战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打败沙俄侵略者</a:t>
                      </a:r>
                      <a:r>
                        <a:rPr lang="en-US" sz="1400" kern="100" dirty="0">
                          <a:solidFill>
                            <a:srgbClr val="000000"/>
                          </a:solidFill>
                          <a:latin typeface="+mn-lt"/>
                          <a:ea typeface="微软雅黑" panose="020B0503020204020204" pitchFamily="34" charset="-122"/>
                          <a:cs typeface="Times New Roman" panose="02020603050405020304"/>
                        </a:rPr>
                        <a:t>;1689</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中俄签订《尼布楚条约》</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划定东段边界问题</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(3)</a:t>
                      </a:r>
                      <a:r>
                        <a:rPr lang="zh-CN" sz="1400" kern="100" dirty="0">
                          <a:solidFill>
                            <a:srgbClr val="000000"/>
                          </a:solidFill>
                          <a:latin typeface="+mn-lt"/>
                          <a:ea typeface="微软雅黑" panose="020B0503020204020204" pitchFamily="34" charset="-122"/>
                          <a:cs typeface="Times New Roman" panose="02020603050405020304"/>
                        </a:rPr>
                        <a:t>闭关锁国政策</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清朝政府实行闭关锁国政策</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对西方殖民者的侵略活动</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起过一定的自卫作用</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但使中国在世界上逐渐落伍了</a:t>
                      </a:r>
                      <a:endParaRPr lang="zh-CN" sz="1400" kern="100" dirty="0">
                        <a:solidFill>
                          <a:srgbClr val="000000"/>
                        </a:solidFill>
                        <a:latin typeface="+mn-lt"/>
                        <a:ea typeface="方正书宋_GBK"/>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TextBox 9"/>
          <p:cNvSpPr txBox="1"/>
          <p:nvPr/>
        </p:nvSpPr>
        <p:spPr>
          <a:xfrm>
            <a:off x="541605" y="1209819"/>
            <a:ext cx="3235569" cy="357781"/>
          </a:xfrm>
          <a:prstGeom prst="rect">
            <a:avLst/>
          </a:prstGeom>
          <a:noFill/>
        </p:spPr>
        <p:txBody>
          <a:bodyPr wrap="square" lIns="36000" tIns="36000" rIns="36000" bIns="36000" rtlCol="0">
            <a:spAutoFit/>
          </a:bodyPr>
          <a:lstStyle/>
          <a:p>
            <a:pPr>
              <a:lnSpc>
                <a:spcPct val="150000"/>
              </a:lnSpc>
            </a:pPr>
            <a:r>
              <a:rPr lang="en-US" sz="1400" b="1" dirty="0">
                <a:solidFill>
                  <a:srgbClr val="DE7538"/>
                </a:solidFill>
              </a:rPr>
              <a:t>2.</a:t>
            </a:r>
            <a:r>
              <a:rPr lang="zh-CN" altLang="en-US" sz="1400" b="1" dirty="0">
                <a:solidFill>
                  <a:srgbClr val="DE7538"/>
                </a:solidFill>
              </a:rPr>
              <a:t>近代的屈辱外交</a:t>
            </a:r>
          </a:p>
        </p:txBody>
      </p:sp>
      <p:graphicFrame>
        <p:nvGraphicFramePr>
          <p:cNvPr id="13" name="表格 12"/>
          <p:cNvGraphicFramePr>
            <a:graphicFrameLocks noGrp="1"/>
          </p:cNvGraphicFramePr>
          <p:nvPr/>
        </p:nvGraphicFramePr>
        <p:xfrm>
          <a:off x="590845" y="1701313"/>
          <a:ext cx="7884940" cy="1920240"/>
        </p:xfrm>
        <a:graphic>
          <a:graphicData uri="http://schemas.openxmlformats.org/drawingml/2006/table">
            <a:tbl>
              <a:tblPr/>
              <a:tblGrid>
                <a:gridCol w="773721">
                  <a:extLst>
                    <a:ext uri="{9D8B030D-6E8A-4147-A177-3AD203B41FA5}">
                      <a16:colId xmlns:a16="http://schemas.microsoft.com/office/drawing/2014/main" val="20000"/>
                    </a:ext>
                  </a:extLst>
                </a:gridCol>
                <a:gridCol w="7111219">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时期</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具体内容</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晚清</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清政府先后签订《南京条约》《天津条约》《北京条约》《马关条约》《辛丑条约》等一系列不平等条约</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中国逐步沦为半殖民地半封建社会</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北洋军阀</a:t>
                      </a:r>
                      <a:endParaRPr lang="zh-CN" sz="105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时期</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(1)1919</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巴黎和会上中国外交的失败</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引发了中国反帝反封建的爱国运动——五四运动</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(2)1922</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华盛顿会议签署了关于中国问题的《九国公约》</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使美国长期追求的“门户开放”最终实现</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阻止了日本独霸中国的企图</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维持了几个帝国主义国家共同支配中国的局面</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04912" y="1266973"/>
          <a:ext cx="7948246" cy="2854862"/>
        </p:xfrm>
        <a:graphic>
          <a:graphicData uri="http://schemas.openxmlformats.org/drawingml/2006/table">
            <a:tbl>
              <a:tblPr/>
              <a:tblGrid>
                <a:gridCol w="822959">
                  <a:extLst>
                    <a:ext uri="{9D8B030D-6E8A-4147-A177-3AD203B41FA5}">
                      <a16:colId xmlns:a16="http://schemas.microsoft.com/office/drawing/2014/main" val="20000"/>
                    </a:ext>
                  </a:extLst>
                </a:gridCol>
                <a:gridCol w="7125287">
                  <a:extLst>
                    <a:ext uri="{9D8B030D-6E8A-4147-A177-3AD203B41FA5}">
                      <a16:colId xmlns:a16="http://schemas.microsoft.com/office/drawing/2014/main" val="20001"/>
                    </a:ext>
                  </a:extLst>
                </a:gridCol>
              </a:tblGrid>
              <a:tr h="2854862">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南京国民</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政府时期</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(1)1942</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中、美、英、苏等</a:t>
                      </a:r>
                      <a:r>
                        <a:rPr lang="en-US" sz="1400" kern="100" dirty="0">
                          <a:solidFill>
                            <a:srgbClr val="000000"/>
                          </a:solidFill>
                          <a:latin typeface="+mn-lt"/>
                          <a:ea typeface="微软雅黑" panose="020B0503020204020204" pitchFamily="34" charset="-122"/>
                          <a:cs typeface="Times New Roman" panose="02020603050405020304"/>
                        </a:rPr>
                        <a:t>26</a:t>
                      </a:r>
                      <a:r>
                        <a:rPr lang="zh-CN" sz="1400" kern="100" dirty="0">
                          <a:solidFill>
                            <a:srgbClr val="000000"/>
                          </a:solidFill>
                          <a:latin typeface="+mn-lt"/>
                          <a:ea typeface="微软雅黑" panose="020B0503020204020204" pitchFamily="34" charset="-122"/>
                          <a:cs typeface="Times New Roman" panose="02020603050405020304"/>
                        </a:rPr>
                        <a:t>国在华盛顿签署了《联合国家宣言》</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建立世界反法西斯联盟</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(2)1945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雅尔塔会议上美苏在没有中国政府参加的情况下要求中国政府承认外蒙古独立</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苏联租用旅顺港为条件换取苏联出兵对日宣战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严重损害了中国的主权</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(3)1945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7</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中、美、英三国发表了敦促日本投降的《波茨坦公告》</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公告重申《开罗宣言》的条件必须实施</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(4)</a:t>
                      </a:r>
                      <a:r>
                        <a:rPr lang="zh-CN" sz="1400" kern="100" dirty="0">
                          <a:solidFill>
                            <a:srgbClr val="000000"/>
                          </a:solidFill>
                          <a:latin typeface="+mn-lt"/>
                          <a:ea typeface="微软雅黑" panose="020B0503020204020204" pitchFamily="34" charset="-122"/>
                          <a:cs typeface="Times New Roman" panose="02020603050405020304"/>
                        </a:rPr>
                        <a:t>抗日战争胜利后台湾回到祖国怀抱</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(5)1945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10</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联合国正式成立</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中国是联合国创始会员国之一</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也是联合国安理会常任理事国之一</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TextBox 9"/>
          <p:cNvSpPr txBox="1"/>
          <p:nvPr/>
        </p:nvSpPr>
        <p:spPr>
          <a:xfrm>
            <a:off x="541605" y="1209819"/>
            <a:ext cx="3235569" cy="288147"/>
          </a:xfrm>
          <a:prstGeom prst="rect">
            <a:avLst/>
          </a:prstGeom>
          <a:noFill/>
        </p:spPr>
        <p:txBody>
          <a:bodyPr wrap="square" lIns="36000" tIns="36000" rIns="36000" bIns="36000" rtlCol="0">
            <a:spAutoFit/>
          </a:bodyPr>
          <a:lstStyle/>
          <a:p>
            <a:r>
              <a:rPr lang="en-US" sz="1400" b="1" dirty="0">
                <a:solidFill>
                  <a:srgbClr val="DE7538"/>
                </a:solidFill>
              </a:rPr>
              <a:t>3.</a:t>
            </a:r>
            <a:r>
              <a:rPr lang="zh-CN" altLang="en-US" sz="1400" b="1" dirty="0">
                <a:solidFill>
                  <a:srgbClr val="DE7538"/>
                </a:solidFill>
              </a:rPr>
              <a:t>新中国的外交成就</a:t>
            </a:r>
          </a:p>
        </p:txBody>
      </p:sp>
      <p:graphicFrame>
        <p:nvGraphicFramePr>
          <p:cNvPr id="13" name="表格 12"/>
          <p:cNvGraphicFramePr>
            <a:graphicFrameLocks noGrp="1"/>
          </p:cNvGraphicFramePr>
          <p:nvPr/>
        </p:nvGraphicFramePr>
        <p:xfrm>
          <a:off x="597877" y="1581604"/>
          <a:ext cx="7941212" cy="3200400"/>
        </p:xfrm>
        <a:graphic>
          <a:graphicData uri="http://schemas.openxmlformats.org/drawingml/2006/table">
            <a:tbl>
              <a:tblPr/>
              <a:tblGrid>
                <a:gridCol w="752621">
                  <a:extLst>
                    <a:ext uri="{9D8B030D-6E8A-4147-A177-3AD203B41FA5}">
                      <a16:colId xmlns:a16="http://schemas.microsoft.com/office/drawing/2014/main" val="20000"/>
                    </a:ext>
                  </a:extLst>
                </a:gridCol>
                <a:gridCol w="7188591">
                  <a:extLst>
                    <a:ext uri="{9D8B030D-6E8A-4147-A177-3AD203B41FA5}">
                      <a16:colId xmlns:a16="http://schemas.microsoft.com/office/drawing/2014/main" val="20001"/>
                    </a:ext>
                  </a:extLst>
                </a:gridCol>
              </a:tblGrid>
              <a:tr h="272302">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主题</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具体内容</a:t>
                      </a:r>
                      <a:endParaRPr lang="zh-CN" sz="1400" kern="100" dirty="0">
                        <a:solidFill>
                          <a:srgbClr val="000000"/>
                        </a:solidFill>
                        <a:latin typeface="+mn-lt"/>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305819">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外交政策</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独立自主的和平外交政策</a:t>
                      </a:r>
                      <a:endParaRPr lang="zh-CN" sz="1400" kern="100" dirty="0">
                        <a:solidFill>
                          <a:srgbClr val="000000"/>
                        </a:solidFill>
                        <a:latin typeface="+mn-lt"/>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2450719">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新中国成立到</a:t>
                      </a:r>
                      <a:r>
                        <a:rPr lang="en-US" sz="1400" kern="100" dirty="0">
                          <a:solidFill>
                            <a:srgbClr val="000000"/>
                          </a:solidFill>
                          <a:latin typeface="+mn-lt"/>
                          <a:ea typeface="微软雅黑" panose="020B0503020204020204" pitchFamily="34" charset="-122"/>
                          <a:cs typeface="Times New Roman" panose="02020603050405020304"/>
                        </a:rPr>
                        <a:t>50</a:t>
                      </a:r>
                      <a:r>
                        <a:rPr lang="zh-CN" sz="1400" kern="100" dirty="0">
                          <a:solidFill>
                            <a:srgbClr val="000000"/>
                          </a:solidFill>
                          <a:latin typeface="+mn-lt"/>
                          <a:ea typeface="微软雅黑" panose="020B0503020204020204" pitchFamily="34" charset="-122"/>
                          <a:cs typeface="Times New Roman" panose="02020603050405020304"/>
                        </a:rPr>
                        <a:t>年代的外交成就</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新中国成立第一年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同苏联等十几个国家正式建交</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提出和平共处五项原则</a:t>
                      </a:r>
                      <a:r>
                        <a:rPr lang="en-US" sz="1400" kern="100" dirty="0">
                          <a:solidFill>
                            <a:srgbClr val="000000"/>
                          </a:solidFill>
                          <a:latin typeface="+mn-lt"/>
                          <a:ea typeface="微软雅黑" panose="020B0503020204020204" pitchFamily="34" charset="-122"/>
                          <a:cs typeface="Times New Roman" panose="02020603050405020304"/>
                        </a:rPr>
                        <a:t>:1953</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周恩来总理就西藏问题与印度代表团谈判时</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提出和平共处五项原则</a:t>
                      </a:r>
                      <a:r>
                        <a:rPr lang="en-US" sz="1400" kern="100" dirty="0">
                          <a:solidFill>
                            <a:srgbClr val="000000"/>
                          </a:solidFill>
                          <a:latin typeface="+mn-lt"/>
                          <a:ea typeface="微软雅黑" panose="020B0503020204020204" pitchFamily="34" charset="-122"/>
                          <a:cs typeface="Times New Roman" panose="02020603050405020304"/>
                        </a:rPr>
                        <a:t>;1954</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周恩来在访问印度、缅甸时</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与其总理共同倡导了和平共处五项原则</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在国际上产生深远影响</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成为处理国与国之间关系的基本准则</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标志着新中国外交政策的成熟</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(3)</a:t>
                      </a:r>
                      <a:r>
                        <a:rPr lang="zh-CN" sz="1400" kern="100" dirty="0">
                          <a:solidFill>
                            <a:srgbClr val="000000"/>
                          </a:solidFill>
                          <a:latin typeface="+mn-lt"/>
                          <a:ea typeface="微软雅黑" panose="020B0503020204020204" pitchFamily="34" charset="-122"/>
                          <a:cs typeface="Times New Roman" panose="02020603050405020304"/>
                        </a:rPr>
                        <a:t>参加日内瓦会议</a:t>
                      </a:r>
                      <a:r>
                        <a:rPr lang="en-US" sz="1400" kern="100" dirty="0">
                          <a:solidFill>
                            <a:srgbClr val="000000"/>
                          </a:solidFill>
                          <a:latin typeface="+mn-lt"/>
                          <a:ea typeface="微软雅黑" panose="020B0503020204020204" pitchFamily="34" charset="-122"/>
                          <a:cs typeface="Times New Roman" panose="02020603050405020304"/>
                        </a:rPr>
                        <a:t>:1954</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4</a:t>
                      </a:r>
                      <a:r>
                        <a:rPr lang="zh-CN" sz="1400" kern="100" dirty="0">
                          <a:solidFill>
                            <a:srgbClr val="000000"/>
                          </a:solidFill>
                          <a:latin typeface="+mn-lt"/>
                          <a:ea typeface="微软雅黑" panose="020B0503020204020204" pitchFamily="34" charset="-122"/>
                          <a:cs typeface="Times New Roman" panose="02020603050405020304"/>
                        </a:rPr>
                        <a:t>—</a:t>
                      </a:r>
                      <a:r>
                        <a:rPr lang="en-US" sz="1400" kern="100" dirty="0">
                          <a:solidFill>
                            <a:srgbClr val="000000"/>
                          </a:solidFill>
                          <a:latin typeface="+mn-lt"/>
                          <a:ea typeface="微软雅黑" panose="020B0503020204020204" pitchFamily="34" charset="-122"/>
                          <a:cs typeface="Times New Roman" panose="02020603050405020304"/>
                        </a:rPr>
                        <a:t>7</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中国第一次以五大国之一的身份参加日内瓦会议</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大大提高了中国的国际地位</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为打开新中国外交新局面发挥积极作用</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(4)</a:t>
                      </a:r>
                      <a:r>
                        <a:rPr lang="zh-CN" sz="1400" kern="100" dirty="0">
                          <a:solidFill>
                            <a:srgbClr val="000000"/>
                          </a:solidFill>
                          <a:latin typeface="+mn-lt"/>
                          <a:ea typeface="微软雅黑" panose="020B0503020204020204" pitchFamily="34" charset="-122"/>
                          <a:cs typeface="Times New Roman" panose="02020603050405020304"/>
                        </a:rPr>
                        <a:t>参加万隆会议</a:t>
                      </a:r>
                      <a:r>
                        <a:rPr lang="en-US" sz="1400" kern="100" dirty="0">
                          <a:solidFill>
                            <a:srgbClr val="000000"/>
                          </a:solidFill>
                          <a:latin typeface="+mn-lt"/>
                          <a:ea typeface="微软雅黑" panose="020B0503020204020204" pitchFamily="34" charset="-122"/>
                          <a:cs typeface="Times New Roman" panose="02020603050405020304"/>
                        </a:rPr>
                        <a:t>:1955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中国参加万隆会议</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针对帝国主义国家破坏会议的阴谋和各国分歧</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周恩来总理提出“求同存异”的方针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促进了会议的圆满成功</a:t>
                      </a:r>
                      <a:endParaRPr lang="zh-CN" sz="1400" kern="100" dirty="0">
                        <a:solidFill>
                          <a:srgbClr val="000000"/>
                        </a:solidFill>
                        <a:latin typeface="+mn-lt"/>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11947" y="1291590"/>
          <a:ext cx="8004517" cy="1882521"/>
        </p:xfrm>
        <a:graphic>
          <a:graphicData uri="http://schemas.openxmlformats.org/drawingml/2006/table">
            <a:tbl>
              <a:tblPr/>
              <a:tblGrid>
                <a:gridCol w="997584">
                  <a:extLst>
                    <a:ext uri="{9D8B030D-6E8A-4147-A177-3AD203B41FA5}">
                      <a16:colId xmlns:a16="http://schemas.microsoft.com/office/drawing/2014/main" val="20000"/>
                    </a:ext>
                  </a:extLst>
                </a:gridCol>
                <a:gridCol w="7006933">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en-US" sz="1400" kern="100">
                          <a:solidFill>
                            <a:srgbClr val="000000"/>
                          </a:solidFill>
                          <a:latin typeface="+mj-lt"/>
                          <a:ea typeface="方正书宋_GBK"/>
                          <a:cs typeface="Times New Roman" panose="02020603050405020304"/>
                        </a:rPr>
                        <a:t>20</a:t>
                      </a:r>
                      <a:r>
                        <a:rPr lang="zh-CN" sz="1400" kern="100">
                          <a:solidFill>
                            <a:srgbClr val="000000"/>
                          </a:solidFill>
                          <a:latin typeface="+mj-lt"/>
                          <a:ea typeface="微软雅黑" panose="020B0503020204020204" pitchFamily="34" charset="-122"/>
                          <a:cs typeface="Times New Roman" panose="02020603050405020304"/>
                        </a:rPr>
                        <a:t>世纪</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en-US" sz="1400" kern="100">
                          <a:solidFill>
                            <a:srgbClr val="000000"/>
                          </a:solidFill>
                          <a:latin typeface="+mj-lt"/>
                          <a:ea typeface="方正书宋_GBK"/>
                          <a:cs typeface="Times New Roman" panose="02020603050405020304"/>
                        </a:rPr>
                        <a:t>70</a:t>
                      </a:r>
                      <a:r>
                        <a:rPr lang="zh-CN" sz="1400" kern="100">
                          <a:solidFill>
                            <a:srgbClr val="000000"/>
                          </a:solidFill>
                          <a:latin typeface="+mj-lt"/>
                          <a:ea typeface="微软雅黑" panose="020B0503020204020204" pitchFamily="34" charset="-122"/>
                          <a:cs typeface="Times New Roman" panose="02020603050405020304"/>
                        </a:rPr>
                        <a:t>年代</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的外交</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成就</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重返联合国</a:t>
                      </a:r>
                      <a:r>
                        <a:rPr lang="en-US" sz="1400" kern="100" dirty="0">
                          <a:solidFill>
                            <a:srgbClr val="000000"/>
                          </a:solidFill>
                          <a:latin typeface="+mj-lt"/>
                          <a:ea typeface="微软雅黑" panose="020B0503020204020204" pitchFamily="34" charset="-122"/>
                          <a:cs typeface="Times New Roman" panose="02020603050405020304"/>
                        </a:rPr>
                        <a:t>:1971</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10</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第</a:t>
                      </a:r>
                      <a:r>
                        <a:rPr lang="en-US" sz="1400" kern="100" dirty="0">
                          <a:solidFill>
                            <a:srgbClr val="000000"/>
                          </a:solidFill>
                          <a:latin typeface="+mj-lt"/>
                          <a:ea typeface="微软雅黑" panose="020B0503020204020204" pitchFamily="34" charset="-122"/>
                          <a:cs typeface="Times New Roman" panose="02020603050405020304"/>
                        </a:rPr>
                        <a:t>26</a:t>
                      </a:r>
                      <a:r>
                        <a:rPr lang="zh-CN" sz="1400" kern="100" dirty="0">
                          <a:solidFill>
                            <a:srgbClr val="000000"/>
                          </a:solidFill>
                          <a:latin typeface="+mj-lt"/>
                          <a:ea typeface="微软雅黑" panose="020B0503020204020204" pitchFamily="34" charset="-122"/>
                          <a:cs typeface="Times New Roman" panose="02020603050405020304"/>
                        </a:rPr>
                        <a:t>届联合国大会通过决议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恢复中华人民共和国在联合国的一切合法权利</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这是中国外交的重大胜利</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中日建交</a:t>
                      </a:r>
                      <a:r>
                        <a:rPr lang="en-US" sz="1400" kern="100" dirty="0">
                          <a:solidFill>
                            <a:srgbClr val="000000"/>
                          </a:solidFill>
                          <a:latin typeface="+mj-lt"/>
                          <a:ea typeface="微软雅黑" panose="020B0503020204020204" pitchFamily="34" charset="-122"/>
                          <a:cs typeface="Times New Roman" panose="02020603050405020304"/>
                        </a:rPr>
                        <a:t>:1972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日本首相田中角荣访华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中日正式建立外交关系</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中美关系改善</a:t>
                      </a:r>
                      <a:r>
                        <a:rPr lang="en-US" sz="1400" kern="100" dirty="0">
                          <a:solidFill>
                            <a:srgbClr val="000000"/>
                          </a:solidFill>
                          <a:latin typeface="+mj-lt"/>
                          <a:ea typeface="微软雅黑" panose="020B0503020204020204" pitchFamily="34" charset="-122"/>
                          <a:cs typeface="Times New Roman" panose="02020603050405020304"/>
                        </a:rPr>
                        <a:t>:1971</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4</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美国乒乓球队访问中国</a:t>
                      </a:r>
                      <a:r>
                        <a:rPr lang="en-US" sz="1400" kern="100" dirty="0">
                          <a:solidFill>
                            <a:srgbClr val="000000"/>
                          </a:solidFill>
                          <a:latin typeface="+mj-lt"/>
                          <a:ea typeface="微软雅黑" panose="020B0503020204020204" pitchFamily="34" charset="-122"/>
                          <a:cs typeface="Times New Roman" panose="02020603050405020304"/>
                        </a:rPr>
                        <a:t>;1972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尼克松总统访问中国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中美双方正式签署并发表了《联合公报》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两国关系开始走向正常化</a:t>
                      </a:r>
                      <a:r>
                        <a:rPr lang="en-US" sz="1400" kern="100" dirty="0">
                          <a:solidFill>
                            <a:srgbClr val="000000"/>
                          </a:solidFill>
                          <a:latin typeface="+mj-lt"/>
                          <a:ea typeface="微软雅黑" panose="020B0503020204020204" pitchFamily="34" charset="-122"/>
                          <a:cs typeface="Times New Roman" panose="02020603050405020304"/>
                        </a:rPr>
                        <a:t>;1979</a:t>
                      </a:r>
                      <a:r>
                        <a:rPr lang="zh-CN" sz="1400" kern="100" dirty="0">
                          <a:solidFill>
                            <a:srgbClr val="000000"/>
                          </a:solidFill>
                          <a:latin typeface="+mj-lt"/>
                          <a:ea typeface="微软雅黑" panose="020B0503020204020204" pitchFamily="34" charset="-122"/>
                          <a:cs typeface="Times New Roman" panose="02020603050405020304"/>
                        </a:rPr>
                        <a:t>年中美正式建立外交关系</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875685" y="1262316"/>
            <a:ext cx="1004894" cy="357781"/>
            <a:chOff x="941670" y="1607128"/>
            <a:chExt cx="1004894" cy="357781"/>
          </a:xfrm>
          <a:solidFill>
            <a:srgbClr val="2BA7E0"/>
          </a:solidFill>
        </p:grpSpPr>
        <p:sp>
          <p:nvSpPr>
            <p:cNvPr id="5" name="箭头: 五边形 4"/>
            <p:cNvSpPr/>
            <p:nvPr/>
          </p:nvSpPr>
          <p:spPr>
            <a:xfrm>
              <a:off x="941670" y="1685081"/>
              <a:ext cx="1004894" cy="270774"/>
            </a:xfrm>
            <a:prstGeom prst="homePlate">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7086" y="1607128"/>
              <a:ext cx="790848" cy="357781"/>
            </a:xfrm>
            <a:prstGeom prst="rect">
              <a:avLst/>
            </a:prstGeom>
            <a:noFill/>
          </p:spPr>
          <p:txBody>
            <a:bodyPr wrap="none" lIns="36000" tIns="36000" rIns="36000" bIns="36000" rtlCol="0">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专题解读</a:t>
              </a:r>
            </a:p>
          </p:txBody>
        </p:sp>
      </p:grpSp>
      <p:sp>
        <p:nvSpPr>
          <p:cNvPr id="7" name="文本框 6"/>
          <p:cNvSpPr txBox="1"/>
          <p:nvPr/>
        </p:nvSpPr>
        <p:spPr>
          <a:xfrm>
            <a:off x="825500" y="1753574"/>
            <a:ext cx="7569200" cy="719034"/>
          </a:xfrm>
          <a:prstGeom prst="rect">
            <a:avLst/>
          </a:prstGeom>
          <a:noFill/>
        </p:spPr>
        <p:txBody>
          <a:bodyPr wrap="square" lIns="36000" tIns="36000" rIns="36000" bIns="36000" rtlCol="0">
            <a:spAutoFit/>
          </a:bodyPr>
          <a:lstStyle/>
          <a:p>
            <a:pPr>
              <a:lnSpc>
                <a:spcPct val="150000"/>
              </a:lnSpc>
            </a:pPr>
            <a:r>
              <a:rPr lang="zh-CN" altLang="en-US" sz="1400" dirty="0"/>
              <a:t>       民族团结、祖国统一和对外关系是一个国家的核心利益问题</a:t>
            </a:r>
            <a:r>
              <a:rPr lang="en-US" sz="1400" dirty="0"/>
              <a:t>,</a:t>
            </a:r>
            <a:r>
              <a:rPr lang="zh-CN" altLang="en-US" sz="1400" dirty="0"/>
              <a:t>是关于国家主权的大事</a:t>
            </a:r>
            <a:r>
              <a:rPr lang="en-US" sz="1400" dirty="0"/>
              <a:t>,</a:t>
            </a:r>
            <a:r>
              <a:rPr lang="zh-CN" altLang="en-US" sz="1400" dirty="0"/>
              <a:t>事关国家的安全和稳定。该主题是中考重点考查内容</a:t>
            </a:r>
            <a:r>
              <a:rPr lang="en-US" sz="1400" dirty="0"/>
              <a:t>,</a:t>
            </a:r>
            <a:r>
              <a:rPr lang="zh-CN" altLang="en-US" sz="1400" dirty="0"/>
              <a:t>本专题主要梳理这些问题。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597875" y="1249387"/>
          <a:ext cx="7884943" cy="2560320"/>
        </p:xfrm>
        <a:graphic>
          <a:graphicData uri="http://schemas.openxmlformats.org/drawingml/2006/table">
            <a:tbl>
              <a:tblPr/>
              <a:tblGrid>
                <a:gridCol w="955751">
                  <a:extLst>
                    <a:ext uri="{9D8B030D-6E8A-4147-A177-3AD203B41FA5}">
                      <a16:colId xmlns:a16="http://schemas.microsoft.com/office/drawing/2014/main" val="20000"/>
                    </a:ext>
                  </a:extLst>
                </a:gridCol>
                <a:gridCol w="507291">
                  <a:extLst>
                    <a:ext uri="{9D8B030D-6E8A-4147-A177-3AD203B41FA5}">
                      <a16:colId xmlns:a16="http://schemas.microsoft.com/office/drawing/2014/main" val="20001"/>
                    </a:ext>
                  </a:extLst>
                </a:gridCol>
                <a:gridCol w="6421901">
                  <a:extLst>
                    <a:ext uri="{9D8B030D-6E8A-4147-A177-3AD203B41FA5}">
                      <a16:colId xmlns:a16="http://schemas.microsoft.com/office/drawing/2014/main" val="20002"/>
                    </a:ext>
                  </a:extLst>
                </a:gridCol>
              </a:tblGrid>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改革开放</a:t>
                      </a:r>
                      <a:endParaRPr lang="zh-CN" sz="105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时期全方</a:t>
                      </a:r>
                      <a:endParaRPr lang="zh-CN" sz="105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位的外交</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外交策略</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a:t>
                      </a:r>
                      <a:r>
                        <a:rPr lang="zh-CN" sz="1400" kern="100" dirty="0">
                          <a:solidFill>
                            <a:srgbClr val="000000"/>
                          </a:solidFill>
                          <a:latin typeface="NEU-BZ-S92"/>
                          <a:ea typeface="微软雅黑" panose="020B0503020204020204" pitchFamily="34" charset="-122"/>
                          <a:cs typeface="Times New Roman" panose="02020603050405020304"/>
                        </a:rPr>
                        <a:t>中国注重改善和发展与周边国家的睦邻友好关系</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注重加强同发展中国家的政治经济合作</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力争中美、中日关系稳定发展</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逐步实现中苏关系正常化</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积极发展与欧盟国家的关系</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a:t>
                      </a:r>
                      <a:r>
                        <a:rPr lang="zh-CN" sz="1400" kern="100" dirty="0">
                          <a:solidFill>
                            <a:srgbClr val="000000"/>
                          </a:solidFill>
                          <a:latin typeface="NEU-BZ-S92"/>
                          <a:ea typeface="微软雅黑" panose="020B0503020204020204" pitchFamily="34" charset="-122"/>
                          <a:cs typeface="Times New Roman" panose="02020603050405020304"/>
                        </a:rPr>
                        <a:t>积极发展全球伙伴关系</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推动构建人类命运共同体</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(3)</a:t>
                      </a:r>
                      <a:r>
                        <a:rPr lang="zh-CN" sz="1400" kern="100" dirty="0">
                          <a:solidFill>
                            <a:srgbClr val="000000"/>
                          </a:solidFill>
                          <a:latin typeface="NEU-BZ-S92"/>
                          <a:ea typeface="微软雅黑" panose="020B0503020204020204" pitchFamily="34" charset="-122"/>
                          <a:cs typeface="Times New Roman" panose="02020603050405020304"/>
                        </a:rPr>
                        <a:t>拓展多边外交</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加强与联合国的合作</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为解决区域性争端、维护世界和平和建立一个公正合理的世界新秩序而努力</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(4)</a:t>
                      </a:r>
                      <a:r>
                        <a:rPr lang="zh-CN" sz="1400" kern="100" dirty="0">
                          <a:solidFill>
                            <a:srgbClr val="000000"/>
                          </a:solidFill>
                          <a:latin typeface="NEU-BZ-S92"/>
                          <a:ea typeface="微软雅黑" panose="020B0503020204020204" pitchFamily="34" charset="-122"/>
                          <a:cs typeface="Times New Roman" panose="02020603050405020304"/>
                        </a:rPr>
                        <a:t>广泛参与多边经济、社会领域的活动</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在环境、粮食、预防犯罪、禁毒、难民、妇女等全球性问题上发挥了积极作用</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525590" y="1313473"/>
          <a:ext cx="7999431" cy="2597573"/>
        </p:xfrm>
        <a:graphic>
          <a:graphicData uri="http://schemas.openxmlformats.org/drawingml/2006/table">
            <a:tbl>
              <a:tblPr/>
              <a:tblGrid>
                <a:gridCol w="864804">
                  <a:extLst>
                    <a:ext uri="{9D8B030D-6E8A-4147-A177-3AD203B41FA5}">
                      <a16:colId xmlns:a16="http://schemas.microsoft.com/office/drawing/2014/main" val="20000"/>
                    </a:ext>
                  </a:extLst>
                </a:gridCol>
                <a:gridCol w="712726">
                  <a:extLst>
                    <a:ext uri="{9D8B030D-6E8A-4147-A177-3AD203B41FA5}">
                      <a16:colId xmlns:a16="http://schemas.microsoft.com/office/drawing/2014/main" val="20001"/>
                    </a:ext>
                  </a:extLst>
                </a:gridCol>
                <a:gridCol w="780757">
                  <a:extLst>
                    <a:ext uri="{9D8B030D-6E8A-4147-A177-3AD203B41FA5}">
                      <a16:colId xmlns:a16="http://schemas.microsoft.com/office/drawing/2014/main" val="20002"/>
                    </a:ext>
                  </a:extLst>
                </a:gridCol>
                <a:gridCol w="5641144">
                  <a:extLst>
                    <a:ext uri="{9D8B030D-6E8A-4147-A177-3AD203B41FA5}">
                      <a16:colId xmlns:a16="http://schemas.microsoft.com/office/drawing/2014/main" val="20003"/>
                    </a:ext>
                  </a:extLst>
                </a:gridCol>
              </a:tblGrid>
              <a:tr h="677333">
                <a:tc rowSpan="2">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改革开放</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时期全方</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位的外交</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685800" rtl="0" eaLnBrk="1" latinLnBrk="0" hangingPunct="1">
                        <a:lnSpc>
                          <a:spcPct val="150000"/>
                        </a:lnSpc>
                        <a:spcAft>
                          <a:spcPts val="0"/>
                        </a:spcAft>
                      </a:pPr>
                      <a:r>
                        <a:rPr lang="zh-CN" altLang="en-US" sz="1400" kern="100" dirty="0">
                          <a:solidFill>
                            <a:srgbClr val="000000"/>
                          </a:solidFill>
                          <a:latin typeface="+mj-lt"/>
                          <a:ea typeface="微软雅黑" panose="020B0503020204020204" pitchFamily="34" charset="-122"/>
                          <a:cs typeface="Times New Roman" panose="02020603050405020304"/>
                        </a:rPr>
                        <a:t>重大外</a:t>
                      </a:r>
                      <a:endParaRPr lang="en-US" altLang="zh-CN" sz="1400" kern="100" dirty="0">
                        <a:solidFill>
                          <a:srgbClr val="000000"/>
                        </a:solidFill>
                        <a:latin typeface="+mj-lt"/>
                        <a:ea typeface="微软雅黑" panose="020B0503020204020204" pitchFamily="34" charset="-122"/>
                        <a:cs typeface="Times New Roman" panose="02020603050405020304"/>
                      </a:endParaRPr>
                    </a:p>
                    <a:p>
                      <a:pPr marL="0" algn="ctr" defTabSz="685800" rtl="0" eaLnBrk="1" latinLnBrk="0" hangingPunct="1">
                        <a:lnSpc>
                          <a:spcPct val="150000"/>
                        </a:lnSpc>
                        <a:spcAft>
                          <a:spcPts val="0"/>
                        </a:spcAft>
                      </a:pPr>
                      <a:r>
                        <a:rPr lang="zh-CN" altLang="en-US" sz="1400" kern="100" dirty="0">
                          <a:solidFill>
                            <a:srgbClr val="000000"/>
                          </a:solidFill>
                          <a:latin typeface="+mj-lt"/>
                          <a:ea typeface="微软雅黑" panose="020B0503020204020204" pitchFamily="34" charset="-122"/>
                          <a:cs typeface="Times New Roman" panose="02020603050405020304"/>
                        </a:rPr>
                        <a:t>交成就</a:t>
                      </a:r>
                      <a:endParaRPr lang="en-US" sz="1400" kern="100" dirty="0">
                        <a:solidFill>
                          <a:srgbClr val="000000"/>
                        </a:solidFill>
                        <a:latin typeface="+mj-lt"/>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en-US" sz="1400" kern="100" dirty="0">
                          <a:solidFill>
                            <a:srgbClr val="000000"/>
                          </a:solidFill>
                          <a:latin typeface="+mj-lt"/>
                          <a:ea typeface="微软雅黑" panose="020B0503020204020204" pitchFamily="34" charset="-122"/>
                          <a:cs typeface="Times New Roman" panose="02020603050405020304"/>
                        </a:rPr>
                        <a:t>20</a:t>
                      </a:r>
                      <a:r>
                        <a:rPr lang="zh-CN" altLang="en-US" sz="1400" kern="100" dirty="0">
                          <a:solidFill>
                            <a:srgbClr val="000000"/>
                          </a:solidFill>
                          <a:latin typeface="+mj-lt"/>
                          <a:ea typeface="微软雅黑" panose="020B0503020204020204" pitchFamily="34" charset="-122"/>
                          <a:cs typeface="Times New Roman" panose="02020603050405020304"/>
                        </a:rPr>
                        <a:t>世纪</a:t>
                      </a:r>
                      <a:endParaRPr lang="zh-CN" sz="1400" kern="100" dirty="0">
                        <a:solidFill>
                          <a:srgbClr val="000000"/>
                        </a:solidFill>
                        <a:latin typeface="+mj-lt"/>
                        <a:ea typeface="微软雅黑" panose="020B0503020204020204" pitchFamily="34" charset="-122"/>
                        <a:cs typeface="Times New Roman" panose="02020603050405020304"/>
                      </a:endParaRPr>
                    </a:p>
                    <a:p>
                      <a:pPr marL="0" algn="ctr" defTabSz="685800" rtl="0" eaLnBrk="1" latinLnBrk="0" hangingPunct="1">
                        <a:lnSpc>
                          <a:spcPct val="150000"/>
                        </a:lnSpc>
                        <a:spcAft>
                          <a:spcPts val="0"/>
                        </a:spcAft>
                      </a:pPr>
                      <a:r>
                        <a:rPr lang="en-US" sz="1400" kern="100" dirty="0">
                          <a:solidFill>
                            <a:srgbClr val="000000"/>
                          </a:solidFill>
                          <a:latin typeface="+mj-lt"/>
                          <a:ea typeface="微软雅黑" panose="020B0503020204020204" pitchFamily="34" charset="-122"/>
                          <a:cs typeface="Times New Roman" panose="02020603050405020304"/>
                        </a:rPr>
                        <a:t>90</a:t>
                      </a:r>
                      <a:r>
                        <a:rPr lang="zh-CN" altLang="en-US" sz="1400" kern="100" dirty="0">
                          <a:solidFill>
                            <a:srgbClr val="000000"/>
                          </a:solidFill>
                          <a:latin typeface="+mj-lt"/>
                          <a:ea typeface="微软雅黑" panose="020B0503020204020204" pitchFamily="34" charset="-122"/>
                          <a:cs typeface="Times New Roman" panose="02020603050405020304"/>
                        </a:rPr>
                        <a:t>年代</a:t>
                      </a:r>
                      <a:endParaRPr lang="zh-CN" sz="1400" kern="100" dirty="0">
                        <a:solidFill>
                          <a:srgbClr val="000000"/>
                        </a:solidFill>
                        <a:latin typeface="+mj-lt"/>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50000"/>
                        </a:lnSpc>
                        <a:spcAft>
                          <a:spcPts val="0"/>
                        </a:spcAft>
                      </a:pPr>
                      <a:r>
                        <a:rPr lang="en-US" sz="1400" kern="100" dirty="0">
                          <a:solidFill>
                            <a:srgbClr val="000000"/>
                          </a:solidFill>
                          <a:latin typeface="+mj-lt"/>
                          <a:ea typeface="微软雅黑" panose="020B0503020204020204" pitchFamily="34" charset="-122"/>
                          <a:cs typeface="Times New Roman" panose="02020603050405020304"/>
                        </a:rPr>
                        <a:t>1997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中国恢复对香港行使主权</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香港回归祖国</a:t>
                      </a:r>
                    </a:p>
                    <a:p>
                      <a:pPr marL="0" algn="l" defTabSz="685800" rtl="0" eaLnBrk="1" latinLnBrk="0" hangingPunct="1">
                        <a:lnSpc>
                          <a:spcPct val="150000"/>
                        </a:lnSpc>
                        <a:spcAft>
                          <a:spcPts val="0"/>
                        </a:spcAft>
                      </a:pPr>
                      <a:r>
                        <a:rPr lang="en-US" sz="1400" kern="100" dirty="0">
                          <a:solidFill>
                            <a:srgbClr val="000000"/>
                          </a:solidFill>
                          <a:latin typeface="+mj-lt"/>
                          <a:ea typeface="微软雅黑" panose="020B0503020204020204" pitchFamily="34" charset="-122"/>
                          <a:cs typeface="Times New Roman" panose="02020603050405020304"/>
                        </a:rPr>
                        <a:t>1999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12</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20</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中国恢复对澳门行使主权</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澳门回归祖国</a:t>
                      </a: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354667">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en-US" sz="1400" kern="100" dirty="0">
                          <a:solidFill>
                            <a:srgbClr val="000000"/>
                          </a:solidFill>
                          <a:latin typeface="+mj-lt"/>
                          <a:ea typeface="微软雅黑" panose="020B0503020204020204" pitchFamily="34" charset="-122"/>
                          <a:cs typeface="Times New Roman" panose="02020603050405020304"/>
                        </a:rPr>
                        <a:t>21</a:t>
                      </a:r>
                      <a:r>
                        <a:rPr lang="zh-CN" altLang="en-US" sz="1400" kern="100" dirty="0">
                          <a:solidFill>
                            <a:srgbClr val="000000"/>
                          </a:solidFill>
                          <a:latin typeface="+mj-lt"/>
                          <a:ea typeface="微软雅黑" panose="020B0503020204020204" pitchFamily="34" charset="-122"/>
                          <a:cs typeface="Times New Roman" panose="02020603050405020304"/>
                        </a:rPr>
                        <a:t>世纪初</a:t>
                      </a:r>
                      <a:endParaRPr lang="zh-CN" sz="1400" kern="100" dirty="0">
                        <a:solidFill>
                          <a:srgbClr val="000000"/>
                        </a:solidFill>
                        <a:latin typeface="+mj-lt"/>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50000"/>
                        </a:lnSpc>
                        <a:spcAft>
                          <a:spcPts val="0"/>
                        </a:spcAft>
                      </a:pPr>
                      <a:r>
                        <a:rPr lang="en-US" sz="1400" kern="100" dirty="0">
                          <a:solidFill>
                            <a:srgbClr val="000000"/>
                          </a:solidFill>
                          <a:latin typeface="+mj-lt"/>
                          <a:ea typeface="微软雅黑" panose="020B0503020204020204" pitchFamily="34" charset="-122"/>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中国已与世界上</a:t>
                      </a:r>
                      <a:r>
                        <a:rPr lang="en-US" sz="1400" kern="100" dirty="0">
                          <a:solidFill>
                            <a:srgbClr val="000000"/>
                          </a:solidFill>
                          <a:latin typeface="+mj-lt"/>
                          <a:ea typeface="微软雅黑" panose="020B0503020204020204" pitchFamily="34" charset="-122"/>
                          <a:cs typeface="Times New Roman" panose="02020603050405020304"/>
                        </a:rPr>
                        <a:t>170</a:t>
                      </a:r>
                      <a:r>
                        <a:rPr lang="zh-CN" sz="1400" kern="100" dirty="0">
                          <a:solidFill>
                            <a:srgbClr val="000000"/>
                          </a:solidFill>
                          <a:latin typeface="+mj-lt"/>
                          <a:ea typeface="微软雅黑" panose="020B0503020204020204" pitchFamily="34" charset="-122"/>
                          <a:cs typeface="Times New Roman" panose="02020603050405020304"/>
                        </a:rPr>
                        <a:t>多个国家建交</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参加了世界贸易组织、上海合作组织等</a:t>
                      </a:r>
                      <a:r>
                        <a:rPr lang="en-US" sz="1400" kern="100" dirty="0">
                          <a:solidFill>
                            <a:srgbClr val="000000"/>
                          </a:solidFill>
                          <a:latin typeface="+mj-lt"/>
                          <a:ea typeface="微软雅黑" panose="020B0503020204020204" pitchFamily="34" charset="-122"/>
                          <a:cs typeface="Times New Roman" panose="02020603050405020304"/>
                        </a:rPr>
                        <a:t>100</a:t>
                      </a:r>
                      <a:r>
                        <a:rPr lang="zh-CN" sz="1400" kern="100" dirty="0">
                          <a:solidFill>
                            <a:srgbClr val="000000"/>
                          </a:solidFill>
                          <a:latin typeface="+mj-lt"/>
                          <a:ea typeface="微软雅黑" panose="020B0503020204020204" pitchFamily="34" charset="-122"/>
                          <a:cs typeface="Times New Roman" panose="02020603050405020304"/>
                        </a:rPr>
                        <a:t>多个政府间国际组织的工作</a:t>
                      </a:r>
                    </a:p>
                    <a:p>
                      <a:pPr marL="0" algn="l" defTabSz="685800" rtl="0" eaLnBrk="1" latinLnBrk="0" hangingPunct="1">
                        <a:lnSpc>
                          <a:spcPct val="150000"/>
                        </a:lnSpc>
                        <a:spcAft>
                          <a:spcPts val="0"/>
                        </a:spcAft>
                      </a:pPr>
                      <a:r>
                        <a:rPr lang="en-US" sz="1400" kern="100" dirty="0">
                          <a:solidFill>
                            <a:srgbClr val="000000"/>
                          </a:solidFill>
                          <a:latin typeface="+mj-lt"/>
                          <a:ea typeface="微软雅黑" panose="020B0503020204020204" pitchFamily="34" charset="-122"/>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中国举办首届“一带一路”国际合作高峰论坛、亚太经合组织领导人非正式会议、二十国集团领导人峰会、金砖国家领导人会晤等国际会议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加强国际合作</a:t>
                      </a:r>
                    </a:p>
                    <a:p>
                      <a:pPr marL="0" algn="l" defTabSz="685800" rtl="0" eaLnBrk="1" latinLnBrk="0" hangingPunct="1">
                        <a:lnSpc>
                          <a:spcPct val="150000"/>
                        </a:lnSpc>
                        <a:spcAft>
                          <a:spcPts val="0"/>
                        </a:spcAft>
                      </a:pPr>
                      <a:r>
                        <a:rPr lang="en-US" sz="1400" kern="100" dirty="0">
                          <a:solidFill>
                            <a:srgbClr val="000000"/>
                          </a:solidFill>
                          <a:latin typeface="+mj-lt"/>
                          <a:ea typeface="微软雅黑" panose="020B0503020204020204" pitchFamily="34" charset="-122"/>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推进“一带一路”的建设</a:t>
                      </a: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11946" y="1308292"/>
          <a:ext cx="7906042" cy="2813542"/>
        </p:xfrm>
        <a:graphic>
          <a:graphicData uri="http://schemas.openxmlformats.org/drawingml/2006/table">
            <a:tbl>
              <a:tblPr/>
              <a:tblGrid>
                <a:gridCol w="985312">
                  <a:extLst>
                    <a:ext uri="{9D8B030D-6E8A-4147-A177-3AD203B41FA5}">
                      <a16:colId xmlns:a16="http://schemas.microsoft.com/office/drawing/2014/main" val="20000"/>
                    </a:ext>
                  </a:extLst>
                </a:gridCol>
                <a:gridCol w="6920730">
                  <a:extLst>
                    <a:ext uri="{9D8B030D-6E8A-4147-A177-3AD203B41FA5}">
                      <a16:colId xmlns:a16="http://schemas.microsoft.com/office/drawing/2014/main" val="20001"/>
                    </a:ext>
                  </a:extLst>
                </a:gridCol>
              </a:tblGrid>
              <a:tr h="1044198">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新中国取</a:t>
                      </a:r>
                      <a:endParaRPr lang="zh-CN" sz="10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得外交成</a:t>
                      </a:r>
                      <a:endParaRPr lang="zh-CN" sz="10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就的原因</a:t>
                      </a:r>
                      <a:endParaRPr lang="zh-CN" sz="10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新中国成为主权独立的国家</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奉行独立自主的和平外交政策</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综合国力的增强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国际地位的提高</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国家领导人卓有成效的外交工作和独特的外交艺术</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针对国际形势的变化</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采取积极灵活的外交政策等</a:t>
                      </a:r>
                      <a:endParaRPr lang="zh-CN" sz="1000" kern="100" dirty="0">
                        <a:solidFill>
                          <a:srgbClr val="000000"/>
                        </a:solidFill>
                        <a:latin typeface="NEU-BZ-S92"/>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769344">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新中国外</a:t>
                      </a:r>
                      <a:endParaRPr lang="zh-CN" sz="10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交成就的</a:t>
                      </a:r>
                      <a:endParaRPr lang="zh-CN" sz="10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影响</a:t>
                      </a:r>
                      <a:endParaRPr lang="zh-CN" sz="10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a:t>
                      </a:r>
                      <a:r>
                        <a:rPr lang="zh-CN" sz="1400" kern="100" dirty="0">
                          <a:solidFill>
                            <a:srgbClr val="000000"/>
                          </a:solidFill>
                          <a:latin typeface="NEU-BZ-S92"/>
                          <a:ea typeface="微软雅黑" panose="020B0503020204020204" pitchFamily="34" charset="-122"/>
                          <a:cs typeface="Times New Roman" panose="02020603050405020304"/>
                        </a:rPr>
                        <a:t>推行独立自主的和平外交政策</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开展积极主动的外交</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改善了与其他国家的关系</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为国内的建设创造良好的外部环境。加强了我国与世界各国各地区的经贸关系和友好往来</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为我国的经济建设创造了条件</a:t>
                      </a:r>
                      <a:endParaRPr lang="zh-CN" sz="10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a:t>
                      </a:r>
                      <a:r>
                        <a:rPr lang="zh-CN" sz="1400" kern="100" dirty="0">
                          <a:solidFill>
                            <a:srgbClr val="000000"/>
                          </a:solidFill>
                          <a:latin typeface="NEU-BZ-S92"/>
                          <a:ea typeface="微软雅黑" panose="020B0503020204020204" pitchFamily="34" charset="-122"/>
                          <a:cs typeface="Times New Roman" panose="02020603050405020304"/>
                        </a:rPr>
                        <a:t>提高了我国的国际地位</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有利于我国在国际事务中发挥更大作用</a:t>
                      </a:r>
                      <a:endParaRPr lang="zh-CN" sz="10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(3)</a:t>
                      </a:r>
                      <a:r>
                        <a:rPr lang="zh-CN" sz="1400" kern="100" dirty="0">
                          <a:solidFill>
                            <a:srgbClr val="000000"/>
                          </a:solidFill>
                          <a:latin typeface="NEU-BZ-S92"/>
                          <a:ea typeface="微软雅黑" panose="020B0503020204020204" pitchFamily="34" charset="-122"/>
                          <a:cs typeface="Times New Roman" panose="02020603050405020304"/>
                        </a:rPr>
                        <a:t>为维护世界的和平与发展发挥了重要的作用</a:t>
                      </a:r>
                      <a:endParaRPr lang="zh-CN" sz="1000" kern="100" dirty="0">
                        <a:solidFill>
                          <a:srgbClr val="000000"/>
                        </a:solidFill>
                        <a:latin typeface="NEU-BZ-S92"/>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719949"/>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4041487" y="706582"/>
            <a:ext cx="1019463" cy="442035"/>
            <a:chOff x="3768437" y="706582"/>
            <a:chExt cx="1019463" cy="442035"/>
          </a:xfrm>
        </p:grpSpPr>
        <p:sp>
          <p:nvSpPr>
            <p:cNvPr id="5" name="文本框 4"/>
            <p:cNvSpPr txBox="1"/>
            <p:nvPr/>
          </p:nvSpPr>
          <p:spPr>
            <a:xfrm>
              <a:off x="3768437" y="706582"/>
              <a:ext cx="893441" cy="442035"/>
            </a:xfrm>
            <a:prstGeom prst="rect">
              <a:avLst/>
            </a:prstGeom>
            <a:noFill/>
          </p:spPr>
          <p:txBody>
            <a:bodyPr wrap="none" lIns="36000" tIns="36000" rIns="36000" bIns="36000" rtlCol="0">
              <a:spAutoFit/>
            </a:bodyPr>
            <a:lstStyle/>
            <a:p>
              <a:pPr algn="ctr">
                <a:lnSpc>
                  <a:spcPct val="150000"/>
                </a:lnSpc>
              </a:pPr>
              <a:r>
                <a:rPr lang="zh-CN" altLang="en-US" sz="1600" b="1" dirty="0">
                  <a:solidFill>
                    <a:srgbClr val="DE7538"/>
                  </a:solidFill>
                  <a:latin typeface="微软雅黑" panose="020B0503020204020204" pitchFamily="34" charset="-122"/>
                  <a:ea typeface="微软雅黑" panose="020B0503020204020204" pitchFamily="34" charset="-122"/>
                </a:rPr>
                <a:t>思维</a:t>
              </a:r>
              <a:r>
                <a:rPr lang="zh-CN" altLang="en-US" sz="1600" dirty="0">
                  <a:latin typeface="微软雅黑" panose="020B0503020204020204" pitchFamily="34" charset="-122"/>
                  <a:ea typeface="微软雅黑" panose="020B0503020204020204" pitchFamily="34" charset="-122"/>
                </a:rPr>
                <a:t>拓展</a:t>
              </a:r>
            </a:p>
          </p:txBody>
        </p:sp>
        <p:cxnSp>
          <p:nvCxnSpPr>
            <p:cNvPr id="6" name="直接箭头连接符 5"/>
            <p:cNvCxnSpPr>
              <a:stCxn id="5" idx="3"/>
            </p:cNvCxnSpPr>
            <p:nvPr/>
          </p:nvCxnSpPr>
          <p:spPr>
            <a:xfrm>
              <a:off x="4661878" y="927600"/>
              <a:ext cx="126022" cy="113800"/>
            </a:xfrm>
            <a:prstGeom prst="straightConnector1">
              <a:avLst/>
            </a:prstGeom>
            <a:ln>
              <a:solidFill>
                <a:srgbClr val="DE7538"/>
              </a:solidFill>
              <a:tailEnd type="triangle"/>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561238" y="1390664"/>
            <a:ext cx="7963784" cy="288147"/>
          </a:xfrm>
          <a:prstGeom prst="rect">
            <a:avLst/>
          </a:prstGeom>
          <a:noFill/>
        </p:spPr>
        <p:txBody>
          <a:bodyPr wrap="square" lIns="36000" tIns="36000" rIns="36000" bIns="36000" rtlCol="0">
            <a:spAutoFit/>
          </a:bodyPr>
          <a:lstStyle/>
          <a:p>
            <a:r>
              <a:rPr lang="zh-CN" altLang="en-US" sz="1400" b="1" dirty="0">
                <a:solidFill>
                  <a:srgbClr val="DE7538"/>
                </a:solidFill>
              </a:rPr>
              <a:t>拓展一　比较民族区域自治和“一国两制”</a:t>
            </a:r>
          </a:p>
        </p:txBody>
      </p:sp>
      <p:graphicFrame>
        <p:nvGraphicFramePr>
          <p:cNvPr id="7" name="表格 6"/>
          <p:cNvGraphicFramePr>
            <a:graphicFrameLocks noGrp="1"/>
          </p:cNvGraphicFramePr>
          <p:nvPr/>
        </p:nvGraphicFramePr>
        <p:xfrm>
          <a:off x="640080" y="1810344"/>
          <a:ext cx="7723165" cy="1600200"/>
        </p:xfrm>
        <a:graphic>
          <a:graphicData uri="http://schemas.openxmlformats.org/drawingml/2006/table">
            <a:tbl>
              <a:tblPr/>
              <a:tblGrid>
                <a:gridCol w="1931855">
                  <a:extLst>
                    <a:ext uri="{9D8B030D-6E8A-4147-A177-3AD203B41FA5}">
                      <a16:colId xmlns:a16="http://schemas.microsoft.com/office/drawing/2014/main" val="20000"/>
                    </a:ext>
                  </a:extLst>
                </a:gridCol>
                <a:gridCol w="1931855">
                  <a:extLst>
                    <a:ext uri="{9D8B030D-6E8A-4147-A177-3AD203B41FA5}">
                      <a16:colId xmlns:a16="http://schemas.microsoft.com/office/drawing/2014/main" val="20001"/>
                    </a:ext>
                  </a:extLst>
                </a:gridCol>
                <a:gridCol w="3859455">
                  <a:extLst>
                    <a:ext uri="{9D8B030D-6E8A-4147-A177-3AD203B41FA5}">
                      <a16:colId xmlns:a16="http://schemas.microsoft.com/office/drawing/2014/main" val="20002"/>
                    </a:ext>
                  </a:extLst>
                </a:gridCol>
              </a:tblGrid>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项目</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民族区域自治</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“一国两制”</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目的</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解决民族问题</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解决国家统一问题</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适用地区</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少数民族地区</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香港、澳门、台湾</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社会制度</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社会主义制度</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大陆社会主义制度</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港澳台资本主义制度</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主权</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主权不变</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属于中国</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港澳主权回归中国</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22" presetClass="entr" presetSubtype="1" fill="hold"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up)">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719949"/>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1238" y="1390664"/>
            <a:ext cx="7963784" cy="1042199"/>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拓展二　请你为维护民族团结提出建议</a:t>
            </a:r>
          </a:p>
          <a:p>
            <a:pPr>
              <a:lnSpc>
                <a:spcPct val="150000"/>
              </a:lnSpc>
            </a:pPr>
            <a:r>
              <a:rPr lang="zh-CN" altLang="en-US" sz="1400" dirty="0"/>
              <a:t>　　团结稳定是福</a:t>
            </a:r>
            <a:r>
              <a:rPr lang="en-US" sz="1400" dirty="0"/>
              <a:t>,</a:t>
            </a:r>
            <a:r>
              <a:rPr lang="zh-CN" altLang="en-US" sz="1400" dirty="0"/>
              <a:t>分裂动乱是祸。我们要珍惜民族大团结的政治局面</a:t>
            </a:r>
            <a:r>
              <a:rPr lang="en-US" sz="1400" dirty="0"/>
              <a:t>,</a:t>
            </a:r>
            <a:r>
              <a:rPr lang="zh-CN" altLang="en-US" sz="1400" dirty="0"/>
              <a:t>坚决反对一切危害各民族大团结的言行。要坚决依法惩处和打击暴力恐怖活动</a:t>
            </a:r>
            <a:r>
              <a:rPr lang="en-US" sz="1400" dirty="0"/>
              <a:t>,</a:t>
            </a:r>
            <a:r>
              <a:rPr lang="zh-CN" altLang="en-US" sz="1400" dirty="0"/>
              <a:t>筑牢民族团结、社会稳定、国家统一的铜墙铁壁。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973168"/>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24544" y="1376596"/>
            <a:ext cx="7865310" cy="2658026"/>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拓展三　指出海峡两岸实现统一的有利因素和不利因素。对海峡两岸关系发展前景</a:t>
            </a:r>
            <a:r>
              <a:rPr lang="en-US" sz="1400" b="1" dirty="0">
                <a:solidFill>
                  <a:srgbClr val="DE7538"/>
                </a:solidFill>
              </a:rPr>
              <a:t>,</a:t>
            </a:r>
            <a:r>
              <a:rPr lang="zh-CN" altLang="en-US" sz="1400" b="1" dirty="0">
                <a:solidFill>
                  <a:srgbClr val="DE7538"/>
                </a:solidFill>
              </a:rPr>
              <a:t>你是如何看待的</a:t>
            </a:r>
            <a:r>
              <a:rPr lang="en-US" sz="1400" b="1" dirty="0">
                <a:solidFill>
                  <a:srgbClr val="DE7538"/>
                </a:solidFill>
              </a:rPr>
              <a:t>?</a:t>
            </a:r>
            <a:endParaRPr lang="zh-CN" altLang="en-US" sz="1400" b="1" dirty="0">
              <a:solidFill>
                <a:srgbClr val="DE7538"/>
              </a:solidFill>
            </a:endParaRPr>
          </a:p>
          <a:p>
            <a:pPr>
              <a:lnSpc>
                <a:spcPct val="150000"/>
              </a:lnSpc>
            </a:pPr>
            <a:r>
              <a:rPr lang="en-US" sz="1400" dirty="0"/>
              <a:t>(1)</a:t>
            </a:r>
            <a:r>
              <a:rPr lang="zh-CN" altLang="en-US" sz="1400" dirty="0"/>
              <a:t>有利因素</a:t>
            </a:r>
            <a:r>
              <a:rPr lang="en-US" sz="1400" dirty="0"/>
              <a:t>:</a:t>
            </a:r>
            <a:r>
              <a:rPr lang="zh-CN" altLang="en-US" sz="1400" dirty="0"/>
              <a:t>两岸中华儿女同文同种</a:t>
            </a:r>
            <a:r>
              <a:rPr lang="en-US" sz="1400" dirty="0"/>
              <a:t>,</a:t>
            </a:r>
            <a:r>
              <a:rPr lang="zh-CN" altLang="en-US" sz="1400" dirty="0"/>
              <a:t>实现统一是两岸中华儿女的共同心愿</a:t>
            </a:r>
            <a:r>
              <a:rPr lang="en-US" sz="1400" dirty="0"/>
              <a:t>;</a:t>
            </a:r>
            <a:r>
              <a:rPr lang="zh-CN" altLang="en-US" sz="1400" dirty="0"/>
              <a:t>“一国两制”方针在港澳的成功实践</a:t>
            </a:r>
            <a:r>
              <a:rPr lang="en-US" sz="1400" dirty="0"/>
              <a:t>,</a:t>
            </a:r>
            <a:r>
              <a:rPr lang="zh-CN" altLang="en-US" sz="1400" dirty="0"/>
              <a:t>提供了成功范例</a:t>
            </a:r>
            <a:r>
              <a:rPr lang="en-US" sz="1400" dirty="0"/>
              <a:t>;</a:t>
            </a:r>
            <a:r>
              <a:rPr lang="zh-CN" altLang="en-US" sz="1400" dirty="0"/>
              <a:t>国际社会正义力量的支持。不利因素</a:t>
            </a:r>
            <a:r>
              <a:rPr lang="en-US" sz="1400" dirty="0"/>
              <a:t>:</a:t>
            </a:r>
            <a:r>
              <a:rPr lang="zh-CN" altLang="en-US" sz="1400" dirty="0"/>
              <a:t>“台独”分子不断破坏</a:t>
            </a:r>
            <a:r>
              <a:rPr lang="en-US" sz="1400" dirty="0"/>
              <a:t>,</a:t>
            </a:r>
            <a:r>
              <a:rPr lang="zh-CN" altLang="en-US" sz="1400" dirty="0"/>
              <a:t>国际反华势力的阻挠等。</a:t>
            </a:r>
          </a:p>
          <a:p>
            <a:pPr>
              <a:lnSpc>
                <a:spcPct val="150000"/>
              </a:lnSpc>
            </a:pPr>
            <a:r>
              <a:rPr lang="en-US" sz="1400" dirty="0"/>
              <a:t>(2)</a:t>
            </a:r>
            <a:r>
              <a:rPr lang="zh-CN" altLang="en-US" sz="1400" dirty="0"/>
              <a:t>前景看法</a:t>
            </a:r>
            <a:r>
              <a:rPr lang="en-US" sz="1400" dirty="0"/>
              <a:t>:</a:t>
            </a:r>
            <a:r>
              <a:rPr lang="zh-CN" altLang="en-US" sz="1400" dirty="0"/>
              <a:t>祖国统一是历史趋势</a:t>
            </a:r>
            <a:r>
              <a:rPr lang="en-US" sz="1400" dirty="0"/>
              <a:t>,</a:t>
            </a:r>
            <a:r>
              <a:rPr lang="zh-CN" altLang="en-US" sz="1400" dirty="0"/>
              <a:t>人心所向</a:t>
            </a:r>
            <a:r>
              <a:rPr lang="en-US" sz="1400" dirty="0"/>
              <a:t>,</a:t>
            </a:r>
            <a:r>
              <a:rPr lang="zh-CN" altLang="en-US" sz="1400" dirty="0"/>
              <a:t>不可逆转。实现祖国统一</a:t>
            </a:r>
            <a:r>
              <a:rPr lang="en-US" sz="1400" dirty="0"/>
              <a:t>,</a:t>
            </a:r>
            <a:r>
              <a:rPr lang="zh-CN" altLang="en-US" sz="1400" dirty="0"/>
              <a:t>是包括台湾同胞在内的海内外一切中国人的共同心愿</a:t>
            </a:r>
            <a:r>
              <a:rPr lang="en-US" sz="1400" dirty="0"/>
              <a:t>,</a:t>
            </a:r>
            <a:r>
              <a:rPr lang="zh-CN" altLang="en-US" sz="1400" dirty="0"/>
              <a:t>是不可阻挡的历史潮流。在一个中国的前提下</a:t>
            </a:r>
            <a:r>
              <a:rPr lang="en-US" sz="1400" dirty="0"/>
              <a:t>,</a:t>
            </a:r>
            <a:r>
              <a:rPr lang="zh-CN" altLang="en-US" sz="1400" dirty="0"/>
              <a:t>经过海峡两岸同胞的共同努力</a:t>
            </a:r>
            <a:r>
              <a:rPr lang="en-US" sz="1400" dirty="0"/>
              <a:t>,</a:t>
            </a:r>
            <a:r>
              <a:rPr lang="zh-CN" altLang="en-US" sz="1400" dirty="0"/>
              <a:t>祖国的和平统一大业一定能够实现。勤劳与智慧的中国人也一定能够实现中华民族的伟大复兴。青少年学生应维护一个中国的原则</a:t>
            </a:r>
            <a:r>
              <a:rPr lang="en-US" sz="1400" dirty="0"/>
              <a:t>,</a:t>
            </a:r>
            <a:r>
              <a:rPr lang="zh-CN" altLang="en-US" sz="1400" dirty="0"/>
              <a:t>拥护中国解决台湾问题的方针</a:t>
            </a:r>
            <a:r>
              <a:rPr lang="en-US" sz="1400" dirty="0"/>
              <a:t>,</a:t>
            </a:r>
            <a:r>
              <a:rPr lang="zh-CN" altLang="en-US" sz="1400" dirty="0"/>
              <a:t>坚决反对任何分裂祖国的阴谋。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3149014"/>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24544" y="1242950"/>
            <a:ext cx="7865310" cy="2981192"/>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拓展四　近代中国屈辱外交的原因是什么</a:t>
            </a:r>
            <a:r>
              <a:rPr lang="en-US" sz="1400" b="1" dirty="0">
                <a:solidFill>
                  <a:srgbClr val="DE7538"/>
                </a:solidFill>
              </a:rPr>
              <a:t>?</a:t>
            </a:r>
            <a:r>
              <a:rPr lang="zh-CN" altLang="en-US" sz="1400" b="1" dirty="0">
                <a:solidFill>
                  <a:srgbClr val="DE7538"/>
                </a:solidFill>
              </a:rPr>
              <a:t>新中国的外交取得巨大成功</a:t>
            </a:r>
            <a:r>
              <a:rPr lang="en-US" sz="1400" b="1" dirty="0">
                <a:solidFill>
                  <a:srgbClr val="DE7538"/>
                </a:solidFill>
              </a:rPr>
              <a:t>,</a:t>
            </a:r>
            <a:r>
              <a:rPr lang="zh-CN" altLang="en-US" sz="1400" b="1" dirty="0">
                <a:solidFill>
                  <a:srgbClr val="DE7538"/>
                </a:solidFill>
              </a:rPr>
              <a:t>其决定性因素是什么</a:t>
            </a:r>
            <a:r>
              <a:rPr lang="en-US" sz="1400" b="1" dirty="0">
                <a:solidFill>
                  <a:srgbClr val="DE7538"/>
                </a:solidFill>
              </a:rPr>
              <a:t>?</a:t>
            </a:r>
            <a:endParaRPr lang="zh-CN" altLang="en-US" sz="1400" b="1" dirty="0">
              <a:solidFill>
                <a:srgbClr val="DE7538"/>
              </a:solidFill>
            </a:endParaRPr>
          </a:p>
          <a:p>
            <a:pPr>
              <a:lnSpc>
                <a:spcPct val="150000"/>
              </a:lnSpc>
            </a:pPr>
            <a:r>
              <a:rPr lang="zh-CN" altLang="en-US" sz="1400" b="1" dirty="0">
                <a:solidFill>
                  <a:srgbClr val="DE7538"/>
                </a:solidFill>
              </a:rPr>
              <a:t>中国近现代外交百年的风雨历程给了我们什么启示</a:t>
            </a:r>
            <a:r>
              <a:rPr lang="en-US" sz="1400" b="1" dirty="0">
                <a:solidFill>
                  <a:srgbClr val="DE7538"/>
                </a:solidFill>
              </a:rPr>
              <a:t>?</a:t>
            </a:r>
            <a:endParaRPr lang="zh-CN" altLang="en-US" sz="1400" b="1" dirty="0">
              <a:solidFill>
                <a:srgbClr val="DE7538"/>
              </a:solidFill>
            </a:endParaRPr>
          </a:p>
          <a:p>
            <a:pPr>
              <a:lnSpc>
                <a:spcPct val="150000"/>
              </a:lnSpc>
            </a:pPr>
            <a:r>
              <a:rPr lang="en-US" sz="1400" dirty="0"/>
              <a:t>(1)</a:t>
            </a:r>
            <a:r>
              <a:rPr lang="zh-CN" altLang="en-US" sz="1400" dirty="0"/>
              <a:t>原因</a:t>
            </a:r>
            <a:r>
              <a:rPr lang="en-US" sz="1400" dirty="0"/>
              <a:t>:</a:t>
            </a:r>
            <a:r>
              <a:rPr lang="zh-CN" altLang="en-US" sz="1400" dirty="0"/>
              <a:t>中国近代处于半殖民地半封建社会</a:t>
            </a:r>
            <a:r>
              <a:rPr lang="en-US" sz="1400" dirty="0"/>
              <a:t>,</a:t>
            </a:r>
            <a:r>
              <a:rPr lang="zh-CN" altLang="en-US" sz="1400" dirty="0"/>
              <a:t>不独立。</a:t>
            </a:r>
          </a:p>
          <a:p>
            <a:pPr>
              <a:lnSpc>
                <a:spcPct val="150000"/>
              </a:lnSpc>
            </a:pPr>
            <a:r>
              <a:rPr lang="en-US" sz="1400" dirty="0"/>
              <a:t>(2)</a:t>
            </a:r>
            <a:r>
              <a:rPr lang="zh-CN" altLang="en-US" sz="1400" dirty="0"/>
              <a:t>决定因素</a:t>
            </a:r>
            <a:r>
              <a:rPr lang="en-US" sz="1400" dirty="0"/>
              <a:t>:</a:t>
            </a:r>
            <a:r>
              <a:rPr lang="zh-CN" altLang="en-US" sz="1400" dirty="0"/>
              <a:t>国家的综合国力不断提高。</a:t>
            </a:r>
          </a:p>
          <a:p>
            <a:pPr>
              <a:lnSpc>
                <a:spcPct val="150000"/>
              </a:lnSpc>
            </a:pPr>
            <a:r>
              <a:rPr lang="en-US" sz="1400" dirty="0"/>
              <a:t>(3)</a:t>
            </a:r>
            <a:r>
              <a:rPr lang="zh-CN" altLang="en-US" sz="1400" dirty="0"/>
              <a:t>启示</a:t>
            </a:r>
            <a:r>
              <a:rPr lang="en-US" sz="1400" dirty="0"/>
              <a:t>:</a:t>
            </a:r>
            <a:r>
              <a:rPr lang="zh-CN" altLang="en-US" sz="1400" dirty="0"/>
              <a:t>弱国无外交</a:t>
            </a:r>
            <a:r>
              <a:rPr lang="en-US" sz="1400" dirty="0"/>
              <a:t>,</a:t>
            </a:r>
            <a:r>
              <a:rPr lang="zh-CN" altLang="en-US" sz="1400" dirty="0"/>
              <a:t>落后就要挨打</a:t>
            </a:r>
            <a:r>
              <a:rPr lang="en-US" sz="1400" dirty="0"/>
              <a:t>;</a:t>
            </a:r>
            <a:r>
              <a:rPr lang="zh-CN" altLang="en-US" sz="1400" dirty="0"/>
              <a:t>综合国力增强</a:t>
            </a:r>
            <a:r>
              <a:rPr lang="en-US" sz="1400" dirty="0"/>
              <a:t>:</a:t>
            </a:r>
            <a:r>
              <a:rPr lang="zh-CN" altLang="en-US" sz="1400" dirty="0"/>
              <a:t>国际地位提高</a:t>
            </a:r>
            <a:r>
              <a:rPr lang="en-US" sz="1400" dirty="0"/>
              <a:t>;</a:t>
            </a:r>
            <a:r>
              <a:rPr lang="zh-CN" altLang="en-US" sz="1400" dirty="0"/>
              <a:t>国家实力决定国家的地位</a:t>
            </a:r>
            <a:r>
              <a:rPr lang="en-US" sz="1400" dirty="0"/>
              <a:t>;</a:t>
            </a:r>
            <a:r>
              <a:rPr lang="zh-CN" altLang="en-US" sz="1400" dirty="0"/>
              <a:t>国家利益决定国家外交政策等。</a:t>
            </a:r>
          </a:p>
          <a:p>
            <a:pPr>
              <a:lnSpc>
                <a:spcPct val="150000"/>
              </a:lnSpc>
            </a:pPr>
            <a:r>
              <a:rPr lang="zh-CN" altLang="en-US" sz="1400" b="1" dirty="0">
                <a:solidFill>
                  <a:srgbClr val="DE7538"/>
                </a:solidFill>
              </a:rPr>
              <a:t>拓展五　影响国家外交政策的主要因素有哪些</a:t>
            </a:r>
            <a:r>
              <a:rPr lang="en-US" sz="1400" b="1" dirty="0">
                <a:solidFill>
                  <a:srgbClr val="DE7538"/>
                </a:solidFill>
              </a:rPr>
              <a:t>?</a:t>
            </a:r>
            <a:endParaRPr lang="zh-CN" altLang="en-US" sz="1400" b="1" dirty="0">
              <a:solidFill>
                <a:srgbClr val="DE7538"/>
              </a:solidFill>
            </a:endParaRPr>
          </a:p>
          <a:p>
            <a:pPr>
              <a:lnSpc>
                <a:spcPct val="150000"/>
              </a:lnSpc>
            </a:pPr>
            <a:r>
              <a:rPr lang="zh-CN" altLang="en-US" sz="1400" dirty="0"/>
              <a:t>　　主要因素</a:t>
            </a:r>
            <a:r>
              <a:rPr lang="en-US" sz="1400" dirty="0"/>
              <a:t>:</a:t>
            </a:r>
            <a:r>
              <a:rPr lang="zh-CN" altLang="en-US" sz="1400" dirty="0"/>
              <a:t>国家统一</a:t>
            </a:r>
            <a:r>
              <a:rPr lang="en-US" sz="1400" dirty="0"/>
              <a:t>,</a:t>
            </a:r>
            <a:r>
              <a:rPr lang="zh-CN" altLang="en-US" sz="1400" dirty="0"/>
              <a:t>国家独立</a:t>
            </a:r>
            <a:r>
              <a:rPr lang="en-US" sz="1400" dirty="0"/>
              <a:t>;</a:t>
            </a:r>
            <a:r>
              <a:rPr lang="zh-CN" altLang="en-US" sz="1400" dirty="0"/>
              <a:t>国家综合国力的提高</a:t>
            </a:r>
            <a:r>
              <a:rPr lang="en-US" sz="1400" dirty="0"/>
              <a:t>;</a:t>
            </a:r>
            <a:r>
              <a:rPr lang="zh-CN" altLang="en-US" sz="1400" dirty="0"/>
              <a:t>国家经济文化的发展</a:t>
            </a:r>
            <a:r>
              <a:rPr lang="en-US" sz="1400" dirty="0"/>
              <a:t>,</a:t>
            </a:r>
            <a:r>
              <a:rPr lang="zh-CN" altLang="en-US" sz="1400" dirty="0"/>
              <a:t>国家军事力量的增强</a:t>
            </a:r>
            <a:r>
              <a:rPr lang="en-US" sz="1400" dirty="0"/>
              <a:t>;</a:t>
            </a:r>
            <a:r>
              <a:rPr lang="zh-CN" altLang="en-US" sz="1400" dirty="0"/>
              <a:t>国家的国际地位提高等。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wipe(up)">
                                      <p:cBhvr>
                                        <p:cTn id="13" dur="500"/>
                                        <p:tgtEl>
                                          <p:spTgt spid="9">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wipe(up)">
                                      <p:cBhvr>
                                        <p:cTn id="21" dur="500"/>
                                        <p:tgtEl>
                                          <p:spTgt spid="9">
                                            <p:txEl>
                                              <p:pRg st="3" end="3"/>
                                            </p:txEl>
                                          </p:spTgt>
                                        </p:tgtEl>
                                      </p:cBhvr>
                                    </p:animEffect>
                                  </p:childTnLst>
                                </p:cTn>
                              </p:par>
                              <p:par>
                                <p:cTn id="22" presetID="22" presetClass="entr" presetSubtype="1"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wipe(up)">
                                      <p:cBhvr>
                                        <p:cTn id="24" dur="500"/>
                                        <p:tgtEl>
                                          <p:spTgt spid="9">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9">
                                            <p:txEl>
                                              <p:pRg st="5" end="5"/>
                                            </p:txEl>
                                          </p:spTgt>
                                        </p:tgtEl>
                                        <p:attrNameLst>
                                          <p:attrName>style.visibility</p:attrName>
                                        </p:attrNameLst>
                                      </p:cBhvr>
                                      <p:to>
                                        <p:strVal val="visible"/>
                                      </p:to>
                                    </p:set>
                                    <p:animEffect transition="in" filter="wipe(up)">
                                      <p:cBhvr>
                                        <p:cTn id="29" dur="500"/>
                                        <p:tgtEl>
                                          <p:spTgt spid="9">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9">
                                            <p:txEl>
                                              <p:pRg st="6" end="6"/>
                                            </p:txEl>
                                          </p:spTgt>
                                        </p:tgtEl>
                                        <p:attrNameLst>
                                          <p:attrName>style.visibility</p:attrName>
                                        </p:attrNameLst>
                                      </p:cBhvr>
                                      <p:to>
                                        <p:strVal val="visible"/>
                                      </p:to>
                                    </p:set>
                                    <p:animEffect transition="in" filter="wipe(up)">
                                      <p:cBhvr>
                                        <p:cTn id="34"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专题知识网络</a:t>
              </a:r>
            </a:p>
          </p:txBody>
        </p:sp>
        <p:grpSp>
          <p:nvGrpSpPr>
            <p:cNvPr id="10"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pic>
        <p:nvPicPr>
          <p:cNvPr id="13" name="T22.EPS" descr="id:2147502311;FounderCES"/>
          <p:cNvPicPr>
            <a:picLocks noChangeAspect="1"/>
          </p:cNvPicPr>
          <p:nvPr/>
        </p:nvPicPr>
        <p:blipFill>
          <a:blip r:embed="rId2"/>
          <a:stretch>
            <a:fillRect/>
          </a:stretch>
        </p:blipFill>
        <p:spPr>
          <a:xfrm>
            <a:off x="658508" y="1455514"/>
            <a:ext cx="7710217" cy="25186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2910018"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要点一</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历史上的民族关系</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3" name="表格 12"/>
          <p:cNvGraphicFramePr>
            <a:graphicFrameLocks noGrp="1"/>
          </p:cNvGraphicFramePr>
          <p:nvPr/>
        </p:nvGraphicFramePr>
        <p:xfrm>
          <a:off x="626012" y="1686057"/>
          <a:ext cx="7906043" cy="2940101"/>
        </p:xfrm>
        <a:graphic>
          <a:graphicData uri="http://schemas.openxmlformats.org/drawingml/2006/table">
            <a:tbl>
              <a:tblPr/>
              <a:tblGrid>
                <a:gridCol w="611945">
                  <a:extLst>
                    <a:ext uri="{9D8B030D-6E8A-4147-A177-3AD203B41FA5}">
                      <a16:colId xmlns:a16="http://schemas.microsoft.com/office/drawing/2014/main" val="20000"/>
                    </a:ext>
                  </a:extLst>
                </a:gridCol>
                <a:gridCol w="7294098">
                  <a:extLst>
                    <a:ext uri="{9D8B030D-6E8A-4147-A177-3AD203B41FA5}">
                      <a16:colId xmlns:a16="http://schemas.microsoft.com/office/drawing/2014/main" val="20001"/>
                    </a:ext>
                  </a:extLst>
                </a:gridCol>
              </a:tblGrid>
              <a:tr h="249927">
                <a:tc>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时期</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具体内容</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323193">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秦朝</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秦始皇派蒙恬北御匈奴</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修建了东起辽东</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西到临洮的“万里长城”</a:t>
                      </a:r>
                      <a:endParaRPr lang="zh-CN" sz="1300" kern="100">
                        <a:solidFill>
                          <a:srgbClr val="000000"/>
                        </a:solidFill>
                        <a:latin typeface="NEU-BZ-S92"/>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749781">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西汉</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(1)</a:t>
                      </a:r>
                      <a:r>
                        <a:rPr lang="zh-CN" sz="1300" kern="100" dirty="0">
                          <a:solidFill>
                            <a:srgbClr val="000000"/>
                          </a:solidFill>
                          <a:latin typeface="NEU-BZ-S92"/>
                          <a:ea typeface="微软雅黑" panose="020B0503020204020204" pitchFamily="34" charset="-122"/>
                          <a:cs typeface="Times New Roman" panose="02020603050405020304"/>
                        </a:rPr>
                        <a:t>汉武帝两次派张骞出使西域</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加强了与西域各国的联系</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(2)</a:t>
                      </a:r>
                      <a:r>
                        <a:rPr lang="zh-CN" sz="1300" kern="100" dirty="0">
                          <a:solidFill>
                            <a:srgbClr val="000000"/>
                          </a:solidFill>
                          <a:latin typeface="NEU-BZ-S92"/>
                          <a:ea typeface="微软雅黑" panose="020B0503020204020204" pitchFamily="34" charset="-122"/>
                          <a:cs typeface="Times New Roman" panose="02020603050405020304"/>
                        </a:rPr>
                        <a:t>公元前</a:t>
                      </a:r>
                      <a:r>
                        <a:rPr lang="en-US" sz="1300" kern="100" dirty="0">
                          <a:solidFill>
                            <a:srgbClr val="000000"/>
                          </a:solidFill>
                          <a:latin typeface="NEU-BZ-S92"/>
                          <a:ea typeface="微软雅黑" panose="020B0503020204020204" pitchFamily="34" charset="-122"/>
                          <a:cs typeface="Times New Roman" panose="02020603050405020304"/>
                        </a:rPr>
                        <a:t>60</a:t>
                      </a:r>
                      <a:r>
                        <a:rPr lang="zh-CN" sz="1300" kern="100" dirty="0">
                          <a:solidFill>
                            <a:srgbClr val="000000"/>
                          </a:solidFill>
                          <a:latin typeface="NEU-BZ-S92"/>
                          <a:ea typeface="微软雅黑" panose="020B0503020204020204" pitchFamily="34" charset="-122"/>
                          <a:cs typeface="Times New Roman" panose="02020603050405020304"/>
                        </a:rPr>
                        <a:t>年</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西汉设置西域都护</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汉宣帝</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标志着西域开始正式归属中央政权</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其管辖范围包括今新疆及巴尔喀什湖以东、以南的广大地区</a:t>
                      </a:r>
                      <a:endParaRPr lang="zh-CN" sz="1300" kern="100" dirty="0">
                        <a:solidFill>
                          <a:srgbClr val="000000"/>
                        </a:solidFill>
                        <a:latin typeface="NEU-BZ-S92"/>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1499562">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东汉、</a:t>
                      </a:r>
                      <a:endParaRPr lang="zh-CN" sz="1300" kern="10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魏晋</a:t>
                      </a:r>
                      <a:endParaRPr lang="zh-CN" sz="1300" kern="10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南北朝</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(1)</a:t>
                      </a:r>
                      <a:r>
                        <a:rPr lang="zh-CN" sz="1300" kern="100" dirty="0">
                          <a:solidFill>
                            <a:srgbClr val="000000"/>
                          </a:solidFill>
                          <a:latin typeface="NEU-BZ-S92"/>
                          <a:ea typeface="微软雅黑" panose="020B0503020204020204" pitchFamily="34" charset="-122"/>
                          <a:cs typeface="Times New Roman" panose="02020603050405020304"/>
                        </a:rPr>
                        <a:t>东汉明帝时</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派班超出使西域</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(2)</a:t>
                      </a:r>
                      <a:r>
                        <a:rPr lang="zh-CN" sz="1300" kern="100" dirty="0">
                          <a:solidFill>
                            <a:srgbClr val="000000"/>
                          </a:solidFill>
                          <a:latin typeface="NEU-BZ-S92"/>
                          <a:ea typeface="微软雅黑" panose="020B0503020204020204" pitchFamily="34" charset="-122"/>
                          <a:cs typeface="Times New Roman" panose="02020603050405020304"/>
                        </a:rPr>
                        <a:t>东汉、魏、晋时期</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我国北方的游牧民族陆续内迁</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(3)</a:t>
                      </a:r>
                      <a:r>
                        <a:rPr lang="zh-CN" sz="1300" kern="100" dirty="0">
                          <a:solidFill>
                            <a:srgbClr val="000000"/>
                          </a:solidFill>
                          <a:latin typeface="NEU-BZ-S92"/>
                          <a:ea typeface="微软雅黑" panose="020B0503020204020204" pitchFamily="34" charset="-122"/>
                          <a:cs typeface="Times New Roman" panose="02020603050405020304"/>
                        </a:rPr>
                        <a:t>东汉以来</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北方人大量南迁带来了先进的生产工具和生产技术</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促进了民族交融和江南地区的开发</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(4)</a:t>
                      </a:r>
                      <a:r>
                        <a:rPr lang="zh-CN" sz="1300" kern="100" dirty="0">
                          <a:solidFill>
                            <a:srgbClr val="000000"/>
                          </a:solidFill>
                          <a:latin typeface="NEU-BZ-S92"/>
                          <a:ea typeface="微软雅黑" panose="020B0503020204020204" pitchFamily="34" charset="-122"/>
                          <a:cs typeface="Times New Roman" panose="02020603050405020304"/>
                        </a:rPr>
                        <a:t>北魏孝文帝迁都洛阳</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并推行了一系列的汉化改革</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促进了北方民族的大交融</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增强了北魏的实力</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为隋朝的统一奠定了基础</a:t>
                      </a:r>
                      <a:endParaRPr lang="zh-CN" sz="1300" kern="100" dirty="0">
                        <a:solidFill>
                          <a:srgbClr val="000000"/>
                        </a:solidFill>
                        <a:latin typeface="NEU-BZ-S92"/>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83810" y="1303026"/>
          <a:ext cx="7976381" cy="3136644"/>
        </p:xfrm>
        <a:graphic>
          <a:graphicData uri="http://schemas.openxmlformats.org/drawingml/2006/table">
            <a:tbl>
              <a:tblPr/>
              <a:tblGrid>
                <a:gridCol w="621083">
                  <a:extLst>
                    <a:ext uri="{9D8B030D-6E8A-4147-A177-3AD203B41FA5}">
                      <a16:colId xmlns:a16="http://schemas.microsoft.com/office/drawing/2014/main" val="20000"/>
                    </a:ext>
                  </a:extLst>
                </a:gridCol>
                <a:gridCol w="7355298">
                  <a:extLst>
                    <a:ext uri="{9D8B030D-6E8A-4147-A177-3AD203B41FA5}">
                      <a16:colId xmlns:a16="http://schemas.microsoft.com/office/drawing/2014/main" val="20001"/>
                    </a:ext>
                  </a:extLst>
                </a:gridCol>
              </a:tblGrid>
              <a:tr h="848331">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唐朝</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(1)</a:t>
                      </a:r>
                      <a:r>
                        <a:rPr lang="zh-CN" sz="1300" kern="100" dirty="0">
                          <a:solidFill>
                            <a:srgbClr val="000000"/>
                          </a:solidFill>
                          <a:latin typeface="NEU-BZ-S92"/>
                          <a:ea typeface="微软雅黑" panose="020B0503020204020204" pitchFamily="34" charset="-122"/>
                          <a:cs typeface="Times New Roman" panose="02020603050405020304"/>
                        </a:rPr>
                        <a:t>政策</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唐朝实行比较开明的民族政策</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(2)</a:t>
                      </a:r>
                      <a:r>
                        <a:rPr lang="zh-CN" sz="1300" kern="100" dirty="0">
                          <a:solidFill>
                            <a:srgbClr val="000000"/>
                          </a:solidFill>
                          <a:latin typeface="NEU-BZ-S92"/>
                          <a:ea typeface="微软雅黑" panose="020B0503020204020204" pitchFamily="34" charset="-122"/>
                          <a:cs typeface="Times New Roman" panose="02020603050405020304"/>
                        </a:rPr>
                        <a:t>史实</a:t>
                      </a:r>
                      <a:r>
                        <a:rPr lang="en-US" sz="1300" kern="100" dirty="0">
                          <a:solidFill>
                            <a:srgbClr val="000000"/>
                          </a:solidFill>
                          <a:latin typeface="NEU-BZ-S92"/>
                          <a:ea typeface="微软雅黑" panose="020B0503020204020204" pitchFamily="34" charset="-122"/>
                          <a:cs typeface="Times New Roman" panose="02020603050405020304"/>
                        </a:rPr>
                        <a:t>:①</a:t>
                      </a:r>
                      <a:r>
                        <a:rPr lang="zh-CN" sz="1300" kern="100" dirty="0">
                          <a:solidFill>
                            <a:srgbClr val="000000"/>
                          </a:solidFill>
                          <a:latin typeface="NEU-BZ-S92"/>
                          <a:ea typeface="微软雅黑" panose="020B0503020204020204" pitchFamily="34" charset="-122"/>
                          <a:cs typeface="Times New Roman" panose="02020603050405020304"/>
                        </a:rPr>
                        <a:t>设置机构</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唐太宗和武则天在西突厥地区先后设安西都护府和北庭都护府。</a:t>
                      </a:r>
                      <a:r>
                        <a:rPr lang="en-US" sz="1300" kern="100" dirty="0">
                          <a:solidFill>
                            <a:srgbClr val="000000"/>
                          </a:solidFill>
                          <a:latin typeface="NEU-BZ-S92"/>
                          <a:ea typeface="微软雅黑" panose="020B0503020204020204" pitchFamily="34" charset="-122"/>
                          <a:cs typeface="Times New Roman" panose="02020603050405020304"/>
                        </a:rPr>
                        <a:t>②</a:t>
                      </a:r>
                      <a:r>
                        <a:rPr lang="zh-CN" sz="1300" kern="100" dirty="0">
                          <a:solidFill>
                            <a:srgbClr val="000000"/>
                          </a:solidFill>
                          <a:latin typeface="NEU-BZ-S92"/>
                          <a:ea typeface="微软雅黑" panose="020B0503020204020204" pitchFamily="34" charset="-122"/>
                          <a:cs typeface="Times New Roman" panose="02020603050405020304"/>
                        </a:rPr>
                        <a:t>和亲</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文成公主、金城公主嫁入吐蕃。</a:t>
                      </a:r>
                      <a:r>
                        <a:rPr lang="en-US" sz="1300" kern="100" dirty="0">
                          <a:solidFill>
                            <a:srgbClr val="000000"/>
                          </a:solidFill>
                          <a:latin typeface="NEU-BZ-S92"/>
                          <a:ea typeface="微软雅黑" panose="020B0503020204020204" pitchFamily="34" charset="-122"/>
                          <a:cs typeface="Times New Roman" panose="02020603050405020304"/>
                        </a:rPr>
                        <a:t>③</a:t>
                      </a:r>
                      <a:r>
                        <a:rPr lang="zh-CN" sz="1300" kern="100" dirty="0">
                          <a:solidFill>
                            <a:srgbClr val="000000"/>
                          </a:solidFill>
                          <a:latin typeface="NEU-BZ-S92"/>
                          <a:ea typeface="微软雅黑" panose="020B0503020204020204" pitchFamily="34" charset="-122"/>
                          <a:cs typeface="Times New Roman" panose="02020603050405020304"/>
                        </a:rPr>
                        <a:t>会盟</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唐蕃会盟碑</a:t>
                      </a:r>
                      <a:endParaRPr lang="zh-CN" sz="1300" kern="100" dirty="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131108">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辽宋夏</a:t>
                      </a:r>
                      <a:endParaRPr lang="zh-CN" sz="1300" kern="10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金元</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(1)</a:t>
                      </a:r>
                      <a:r>
                        <a:rPr lang="zh-CN" sz="1300" kern="100" dirty="0">
                          <a:solidFill>
                            <a:srgbClr val="000000"/>
                          </a:solidFill>
                          <a:latin typeface="NEU-BZ-S92"/>
                          <a:ea typeface="微软雅黑" panose="020B0503020204020204" pitchFamily="34" charset="-122"/>
                          <a:cs typeface="Times New Roman" panose="02020603050405020304"/>
                        </a:rPr>
                        <a:t>北宋与辽达成“澶渊之盟”</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(2)</a:t>
                      </a:r>
                      <a:r>
                        <a:rPr lang="zh-CN" sz="1300" kern="100" dirty="0">
                          <a:solidFill>
                            <a:srgbClr val="000000"/>
                          </a:solidFill>
                          <a:latin typeface="NEU-BZ-S92"/>
                          <a:ea typeface="微软雅黑" panose="020B0503020204020204" pitchFamily="34" charset="-122"/>
                          <a:cs typeface="Times New Roman" panose="02020603050405020304"/>
                        </a:rPr>
                        <a:t>北宋与西夏议和后</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北宋每年送给西夏岁币</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并在边境进行贸易</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(3)</a:t>
                      </a:r>
                      <a:r>
                        <a:rPr lang="zh-CN" sz="1300" kern="100" dirty="0">
                          <a:solidFill>
                            <a:srgbClr val="000000"/>
                          </a:solidFill>
                          <a:latin typeface="NEU-BZ-S92"/>
                          <a:ea typeface="微软雅黑" panose="020B0503020204020204" pitchFamily="34" charset="-122"/>
                          <a:cs typeface="Times New Roman" panose="02020603050405020304"/>
                        </a:rPr>
                        <a:t>金灭北宋</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南宋的岳飞抗金</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后宋金议和</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(4)</a:t>
                      </a:r>
                      <a:r>
                        <a:rPr lang="zh-CN" sz="1300" kern="100" dirty="0">
                          <a:solidFill>
                            <a:srgbClr val="000000"/>
                          </a:solidFill>
                          <a:latin typeface="NEU-BZ-S92"/>
                          <a:ea typeface="微软雅黑" panose="020B0503020204020204" pitchFamily="34" charset="-122"/>
                          <a:cs typeface="Times New Roman" panose="02020603050405020304"/>
                        </a:rPr>
                        <a:t>元朝时形成新的民族</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回族</a:t>
                      </a:r>
                      <a:r>
                        <a:rPr lang="en-US" sz="1300" kern="100" dirty="0">
                          <a:solidFill>
                            <a:srgbClr val="000000"/>
                          </a:solidFill>
                          <a:latin typeface="NEU-BZ-S92"/>
                          <a:ea typeface="微软雅黑" panose="020B0503020204020204" pitchFamily="34" charset="-122"/>
                          <a:cs typeface="Times New Roman" panose="02020603050405020304"/>
                        </a:rPr>
                        <a:t>)</a:t>
                      </a:r>
                      <a:endParaRPr lang="zh-CN" sz="1300" kern="100" dirty="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562204">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清朝</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a:solidFill>
                            <a:srgbClr val="000000"/>
                          </a:solidFill>
                          <a:latin typeface="微软雅黑" panose="020B0503020204020204" pitchFamily="34" charset="-122"/>
                          <a:ea typeface="方正书宋_GBK"/>
                          <a:cs typeface="Times New Roman" panose="02020603050405020304"/>
                        </a:rPr>
                        <a:t>(1)</a:t>
                      </a:r>
                      <a:r>
                        <a:rPr lang="zh-CN" sz="1300" kern="100">
                          <a:solidFill>
                            <a:srgbClr val="000000"/>
                          </a:solidFill>
                          <a:latin typeface="NEU-BZ-S92"/>
                          <a:ea typeface="微软雅黑" panose="020B0503020204020204" pitchFamily="34" charset="-122"/>
                          <a:cs typeface="Times New Roman" panose="02020603050405020304"/>
                        </a:rPr>
                        <a:t>西藏</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顺治帝册封五世达赖</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康熙帝册封五世班禅</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雍正帝设驻藏大臣</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乾隆帝确立金瓶掣签制度</a:t>
                      </a:r>
                      <a:endParaRPr lang="zh-CN" sz="1300" kern="100">
                        <a:solidFill>
                          <a:srgbClr val="000000"/>
                        </a:solidFill>
                        <a:latin typeface="NEU-BZ-S92"/>
                        <a:ea typeface="方正书宋_GBK"/>
                        <a:cs typeface="Times New Roman" panose="02020603050405020304"/>
                      </a:endParaRPr>
                    </a:p>
                    <a:p>
                      <a:pPr>
                        <a:lnSpc>
                          <a:spcPct val="150000"/>
                        </a:lnSpc>
                        <a:spcAft>
                          <a:spcPts val="0"/>
                        </a:spcAft>
                      </a:pPr>
                      <a:r>
                        <a:rPr lang="en-US" sz="1300" kern="100">
                          <a:solidFill>
                            <a:srgbClr val="000000"/>
                          </a:solidFill>
                          <a:latin typeface="微软雅黑" panose="020B0503020204020204" pitchFamily="34" charset="-122"/>
                          <a:ea typeface="方正书宋_GBK"/>
                          <a:cs typeface="Times New Roman" panose="02020603050405020304"/>
                        </a:rPr>
                        <a:t>(2)</a:t>
                      </a:r>
                      <a:r>
                        <a:rPr lang="zh-CN" sz="1300" kern="100">
                          <a:solidFill>
                            <a:srgbClr val="000000"/>
                          </a:solidFill>
                          <a:latin typeface="NEU-BZ-S92"/>
                          <a:ea typeface="微软雅黑" panose="020B0503020204020204" pitchFamily="34" charset="-122"/>
                          <a:cs typeface="Times New Roman" panose="02020603050405020304"/>
                        </a:rPr>
                        <a:t>新疆</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康熙帝平定噶尔丹叛乱</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乾隆帝平定大小和卓叛乱</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并在新疆设伊犁将军</a:t>
                      </a:r>
                      <a:endParaRPr lang="zh-CN" sz="1300" kern="10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565554">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新中国</a:t>
                      </a:r>
                      <a:endParaRPr lang="zh-CN" sz="1300" kern="10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成立后</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实行民族区域自治制度</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体现民族平等、民族团结和各民族共同繁荣的原则</a:t>
                      </a:r>
                      <a:endParaRPr lang="zh-CN" sz="1300" kern="100" dirty="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2037985"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要点二</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祖国统一</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34571" y="1582614"/>
            <a:ext cx="3235569" cy="357781"/>
          </a:xfrm>
          <a:prstGeom prst="rect">
            <a:avLst/>
          </a:prstGeom>
          <a:noFill/>
        </p:spPr>
        <p:txBody>
          <a:bodyPr wrap="square" lIns="36000" tIns="36000" rIns="36000" bIns="36000" rtlCol="0">
            <a:spAutoFit/>
          </a:bodyPr>
          <a:lstStyle/>
          <a:p>
            <a:pPr>
              <a:lnSpc>
                <a:spcPct val="150000"/>
              </a:lnSpc>
            </a:pPr>
            <a:r>
              <a:rPr lang="en-US" sz="1400" b="1" dirty="0">
                <a:solidFill>
                  <a:srgbClr val="DE7538"/>
                </a:solidFill>
              </a:rPr>
              <a:t>1.</a:t>
            </a:r>
            <a:r>
              <a:rPr lang="zh-CN" altLang="en-US" sz="1400" b="1" dirty="0">
                <a:solidFill>
                  <a:srgbClr val="DE7538"/>
                </a:solidFill>
              </a:rPr>
              <a:t>历代中央政府强化对边疆地区的管辖</a:t>
            </a:r>
          </a:p>
        </p:txBody>
      </p:sp>
      <p:graphicFrame>
        <p:nvGraphicFramePr>
          <p:cNvPr id="15" name="表格 14"/>
          <p:cNvGraphicFramePr>
            <a:graphicFrameLocks noGrp="1"/>
          </p:cNvGraphicFramePr>
          <p:nvPr/>
        </p:nvGraphicFramePr>
        <p:xfrm>
          <a:off x="604913" y="2009042"/>
          <a:ext cx="7927145" cy="2560320"/>
        </p:xfrm>
        <a:graphic>
          <a:graphicData uri="http://schemas.openxmlformats.org/drawingml/2006/table">
            <a:tbl>
              <a:tblPr/>
              <a:tblGrid>
                <a:gridCol w="738552">
                  <a:extLst>
                    <a:ext uri="{9D8B030D-6E8A-4147-A177-3AD203B41FA5}">
                      <a16:colId xmlns:a16="http://schemas.microsoft.com/office/drawing/2014/main" val="20000"/>
                    </a:ext>
                  </a:extLst>
                </a:gridCol>
                <a:gridCol w="1160585">
                  <a:extLst>
                    <a:ext uri="{9D8B030D-6E8A-4147-A177-3AD203B41FA5}">
                      <a16:colId xmlns:a16="http://schemas.microsoft.com/office/drawing/2014/main" val="20001"/>
                    </a:ext>
                  </a:extLst>
                </a:gridCol>
                <a:gridCol w="6028008">
                  <a:extLst>
                    <a:ext uri="{9D8B030D-6E8A-4147-A177-3AD203B41FA5}">
                      <a16:colId xmlns:a16="http://schemas.microsoft.com/office/drawing/2014/main" val="20002"/>
                    </a:ext>
                  </a:extLst>
                </a:gridCol>
              </a:tblGrid>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地区</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2">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具体内容</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extLst>
                  <a:ext uri="{0D108BD9-81ED-4DB2-BD59-A6C34878D82A}">
                    <a16:rowId xmlns:a16="http://schemas.microsoft.com/office/drawing/2014/main" val="10000"/>
                  </a:ext>
                </a:extLst>
              </a:tr>
              <a:tr h="0">
                <a:tc rowSpan="4">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新疆地区</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西汉</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公元前</a:t>
                      </a:r>
                      <a:r>
                        <a:rPr lang="en-US" sz="1400" kern="100" dirty="0">
                          <a:solidFill>
                            <a:srgbClr val="000000"/>
                          </a:solidFill>
                          <a:latin typeface="+mn-lt"/>
                          <a:ea typeface="微软雅黑" panose="020B0503020204020204" pitchFamily="34" charset="-122"/>
                          <a:cs typeface="Times New Roman" panose="02020603050405020304"/>
                        </a:rPr>
                        <a:t>138</a:t>
                      </a:r>
                      <a:r>
                        <a:rPr lang="zh-CN" sz="1400" kern="100" dirty="0">
                          <a:solidFill>
                            <a:srgbClr val="000000"/>
                          </a:solidFill>
                          <a:latin typeface="+mn-lt"/>
                          <a:ea typeface="微软雅黑" panose="020B0503020204020204" pitchFamily="34" charset="-122"/>
                          <a:cs typeface="Times New Roman" panose="02020603050405020304"/>
                        </a:rPr>
                        <a:t>年和公元前</a:t>
                      </a:r>
                      <a:r>
                        <a:rPr lang="en-US" sz="1400" kern="100" dirty="0">
                          <a:solidFill>
                            <a:srgbClr val="000000"/>
                          </a:solidFill>
                          <a:latin typeface="+mn-lt"/>
                          <a:ea typeface="微软雅黑" panose="020B0503020204020204" pitchFamily="34" charset="-122"/>
                          <a:cs typeface="Times New Roman" panose="02020603050405020304"/>
                        </a:rPr>
                        <a:t>119</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张骞先后两次出使西域</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加强了汉朝与西域各国之间的联系</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公元前</a:t>
                      </a:r>
                      <a:r>
                        <a:rPr lang="en-US" sz="1400" kern="100" dirty="0">
                          <a:solidFill>
                            <a:srgbClr val="000000"/>
                          </a:solidFill>
                          <a:latin typeface="+mn-lt"/>
                          <a:ea typeface="微软雅黑" panose="020B0503020204020204" pitchFamily="34" charset="-122"/>
                          <a:cs typeface="Times New Roman" panose="02020603050405020304"/>
                        </a:rPr>
                        <a:t>60</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西汉政府设立西域都护</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标志着西域开始正式归属中央政权</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其管辖范围包括今新疆及巴尔喀什湖以东、以南的广大地区</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唐朝</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唐太宗和武则天先后设立安西都护府和北庭都护府加强对新疆地区管辖</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清朝</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康熙帝平定噶尔丹叛乱</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乾隆帝平定大小和卓叛乱</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并在新疆设伊犁将军</a:t>
                      </a:r>
                      <a:endParaRPr lang="zh-CN" sz="1050" kern="10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0">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新中国成立后</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实行民族区域自治政策</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设立新疆维吾尔自治区</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83810" y="1274006"/>
          <a:ext cx="7955281" cy="2240280"/>
        </p:xfrm>
        <a:graphic>
          <a:graphicData uri="http://schemas.openxmlformats.org/drawingml/2006/table">
            <a:tbl>
              <a:tblPr/>
              <a:tblGrid>
                <a:gridCol w="964277">
                  <a:extLst>
                    <a:ext uri="{9D8B030D-6E8A-4147-A177-3AD203B41FA5}">
                      <a16:colId xmlns:a16="http://schemas.microsoft.com/office/drawing/2014/main" val="20000"/>
                    </a:ext>
                  </a:extLst>
                </a:gridCol>
                <a:gridCol w="964277">
                  <a:extLst>
                    <a:ext uri="{9D8B030D-6E8A-4147-A177-3AD203B41FA5}">
                      <a16:colId xmlns:a16="http://schemas.microsoft.com/office/drawing/2014/main" val="20001"/>
                    </a:ext>
                  </a:extLst>
                </a:gridCol>
                <a:gridCol w="6026727">
                  <a:extLst>
                    <a:ext uri="{9D8B030D-6E8A-4147-A177-3AD203B41FA5}">
                      <a16:colId xmlns:a16="http://schemas.microsoft.com/office/drawing/2014/main" val="20002"/>
                    </a:ext>
                  </a:extLst>
                </a:gridCol>
              </a:tblGrid>
              <a:tr h="0">
                <a:tc rowSpan="4">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西藏地区</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唐朝</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文成公主嫁给松赞干布、尺带珠丹与唐朝金城公主结婚。唐蕃会盟</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元朝</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对西藏地区行使行政管理权</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宣政院直接统辖西藏</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掌管西藏的军民各项事务。从此</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西藏正式成为中央直接管辖下的一个地方行政区域</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清朝</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顺治帝册封五世达赖</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康熙帝册封五世班禅</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雍正帝设驻藏大臣</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乾隆帝确立金瓶掣签制度</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新中国成</a:t>
                      </a:r>
                      <a:endParaRPr lang="zh-CN" sz="105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立后</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实行民族区域自治制度</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设立了西藏自治区</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75250" y="1350500"/>
          <a:ext cx="7793502" cy="3294126"/>
        </p:xfrm>
        <a:graphic>
          <a:graphicData uri="http://schemas.openxmlformats.org/drawingml/2006/table">
            <a:tbl>
              <a:tblPr/>
              <a:tblGrid>
                <a:gridCol w="471268">
                  <a:extLst>
                    <a:ext uri="{9D8B030D-6E8A-4147-A177-3AD203B41FA5}">
                      <a16:colId xmlns:a16="http://schemas.microsoft.com/office/drawing/2014/main" val="20000"/>
                    </a:ext>
                  </a:extLst>
                </a:gridCol>
                <a:gridCol w="949569">
                  <a:extLst>
                    <a:ext uri="{9D8B030D-6E8A-4147-A177-3AD203B41FA5}">
                      <a16:colId xmlns:a16="http://schemas.microsoft.com/office/drawing/2014/main" val="20001"/>
                    </a:ext>
                  </a:extLst>
                </a:gridCol>
                <a:gridCol w="6372665">
                  <a:extLst>
                    <a:ext uri="{9D8B030D-6E8A-4147-A177-3AD203B41FA5}">
                      <a16:colId xmlns:a16="http://schemas.microsoft.com/office/drawing/2014/main" val="20002"/>
                    </a:ext>
                  </a:extLst>
                </a:gridCol>
              </a:tblGrid>
              <a:tr h="270965">
                <a:tc rowSpan="6">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台湾</a:t>
                      </a:r>
                      <a:endParaRPr lang="en-US" altLang="zh-CN" sz="1400" kern="100" dirty="0">
                        <a:solidFill>
                          <a:srgbClr val="000000"/>
                        </a:solidFill>
                        <a:latin typeface="+mn-lt"/>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地区</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三国时期</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吴国孙权派卫温率万人船队到夷洲</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加强台湾和内地联系</a:t>
                      </a:r>
                      <a:endParaRPr lang="zh-CN" sz="1400" kern="100">
                        <a:solidFill>
                          <a:srgbClr val="000000"/>
                        </a:solidFill>
                        <a:latin typeface="+mn-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21667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隋朝</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隋炀帝三次派人去流求</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隋朝称今天的台湾为流求</a:t>
                      </a:r>
                      <a:r>
                        <a:rPr lang="en-US" sz="1400" kern="100">
                          <a:solidFill>
                            <a:srgbClr val="000000"/>
                          </a:solidFill>
                          <a:latin typeface="+mn-lt"/>
                          <a:ea typeface="微软雅黑" panose="020B0503020204020204" pitchFamily="34" charset="-122"/>
                          <a:cs typeface="Times New Roman" panose="02020603050405020304"/>
                        </a:rPr>
                        <a:t>)</a:t>
                      </a:r>
                      <a:endParaRPr lang="zh-CN" sz="1400" kern="100">
                        <a:solidFill>
                          <a:srgbClr val="000000"/>
                        </a:solidFill>
                        <a:latin typeface="+mn-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43334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元朝时期</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设置澎湖巡检司</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管辖琉球</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台湾</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和澎湖</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这是历史上中央王朝首次在台湾地区正式建立行政机构</a:t>
                      </a:r>
                      <a:endParaRPr lang="zh-CN" sz="1400" kern="100">
                        <a:solidFill>
                          <a:srgbClr val="000000"/>
                        </a:solidFill>
                        <a:latin typeface="+mn-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650010">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明清时期</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1662</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郑成功打败荷兰殖民者</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收复台湾</a:t>
                      </a:r>
                      <a:r>
                        <a:rPr lang="en-US" sz="1400" kern="100" dirty="0">
                          <a:solidFill>
                            <a:srgbClr val="000000"/>
                          </a:solidFill>
                          <a:latin typeface="+mn-lt"/>
                          <a:ea typeface="微软雅黑" panose="020B0503020204020204" pitchFamily="34" charset="-122"/>
                          <a:cs typeface="Times New Roman" panose="02020603050405020304"/>
                        </a:rPr>
                        <a:t>;1683</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清军进驻台湾</a:t>
                      </a:r>
                      <a:r>
                        <a:rPr lang="en-US" sz="1400" kern="100" dirty="0">
                          <a:solidFill>
                            <a:srgbClr val="000000"/>
                          </a:solidFill>
                          <a:latin typeface="+mn-lt"/>
                          <a:ea typeface="微软雅黑" panose="020B0503020204020204" pitchFamily="34" charset="-122"/>
                          <a:cs typeface="Times New Roman" panose="02020603050405020304"/>
                        </a:rPr>
                        <a:t>,1684</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清政府设置台湾府</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隶属福建省。甲午中日战争后</a:t>
                      </a:r>
                      <a:r>
                        <a:rPr lang="en-US" sz="1400" kern="100" dirty="0">
                          <a:solidFill>
                            <a:srgbClr val="000000"/>
                          </a:solidFill>
                          <a:latin typeface="+mn-lt"/>
                          <a:ea typeface="微软雅黑" panose="020B0503020204020204" pitchFamily="34" charset="-122"/>
                          <a:cs typeface="Times New Roman" panose="02020603050405020304"/>
                        </a:rPr>
                        <a:t>,1895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日本通过《马关条约》</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割占台湾</a:t>
                      </a:r>
                      <a:endParaRPr lang="zh-CN" sz="1400" kern="100" dirty="0">
                        <a:solidFill>
                          <a:srgbClr val="000000"/>
                        </a:solidFill>
                        <a:latin typeface="+mn-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541929">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国民政府</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统治时期</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抗日战争胜利后</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台湾回到祖国怀抱。</a:t>
                      </a:r>
                      <a:r>
                        <a:rPr lang="en-US" sz="1400" kern="100">
                          <a:solidFill>
                            <a:srgbClr val="000000"/>
                          </a:solidFill>
                          <a:latin typeface="+mn-lt"/>
                          <a:ea typeface="微软雅黑" panose="020B0503020204020204" pitchFamily="34" charset="-122"/>
                          <a:cs typeface="Times New Roman" panose="02020603050405020304"/>
                        </a:rPr>
                        <a:t>1949</a:t>
                      </a:r>
                      <a:r>
                        <a:rPr lang="zh-CN" sz="1400" kern="100">
                          <a:solidFill>
                            <a:srgbClr val="000000"/>
                          </a:solidFill>
                          <a:latin typeface="+mn-lt"/>
                          <a:ea typeface="微软雅黑" panose="020B0503020204020204" pitchFamily="34" charset="-122"/>
                          <a:cs typeface="Times New Roman" panose="02020603050405020304"/>
                        </a:rPr>
                        <a:t>年</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南京解放</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国民党残余势力退往台湾</a:t>
                      </a:r>
                      <a:endParaRPr lang="zh-CN" sz="1400" kern="100">
                        <a:solidFill>
                          <a:srgbClr val="000000"/>
                        </a:solidFill>
                        <a:latin typeface="+mn-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r h="43334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新中国</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成立后</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形成了“和平统一、一国两制”的对台基本方针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并采取一系列措施</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缓和海峡两岸关系</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推进祖国统一大业</a:t>
                      </a:r>
                      <a:endParaRPr lang="zh-CN" sz="1400" kern="100" dirty="0">
                        <a:solidFill>
                          <a:srgbClr val="000000"/>
                        </a:solidFill>
                        <a:latin typeface="+mn-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307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TextBox 9"/>
          <p:cNvSpPr txBox="1"/>
          <p:nvPr/>
        </p:nvSpPr>
        <p:spPr>
          <a:xfrm>
            <a:off x="555672" y="1252023"/>
            <a:ext cx="3235569" cy="288147"/>
          </a:xfrm>
          <a:prstGeom prst="rect">
            <a:avLst/>
          </a:prstGeom>
          <a:noFill/>
        </p:spPr>
        <p:txBody>
          <a:bodyPr wrap="square" lIns="36000" tIns="36000" rIns="36000" bIns="36000" rtlCol="0">
            <a:spAutoFit/>
          </a:bodyPr>
          <a:lstStyle/>
          <a:p>
            <a:r>
              <a:rPr lang="en-US" sz="1400" b="1" dirty="0">
                <a:solidFill>
                  <a:srgbClr val="DE7538"/>
                </a:solidFill>
              </a:rPr>
              <a:t>2.</a:t>
            </a:r>
            <a:r>
              <a:rPr lang="zh-CN" altLang="en-US" sz="1400" b="1" dirty="0">
                <a:solidFill>
                  <a:srgbClr val="DE7538"/>
                </a:solidFill>
              </a:rPr>
              <a:t>香港、澳门的回归</a:t>
            </a:r>
          </a:p>
        </p:txBody>
      </p:sp>
      <p:graphicFrame>
        <p:nvGraphicFramePr>
          <p:cNvPr id="13" name="表格 12"/>
          <p:cNvGraphicFramePr>
            <a:graphicFrameLocks noGrp="1"/>
          </p:cNvGraphicFramePr>
          <p:nvPr/>
        </p:nvGraphicFramePr>
        <p:xfrm>
          <a:off x="633046" y="1613389"/>
          <a:ext cx="7870874" cy="1959806"/>
        </p:xfrm>
        <a:graphic>
          <a:graphicData uri="http://schemas.openxmlformats.org/drawingml/2006/table">
            <a:tbl>
              <a:tblPr/>
              <a:tblGrid>
                <a:gridCol w="980929">
                  <a:extLst>
                    <a:ext uri="{9D8B030D-6E8A-4147-A177-3AD203B41FA5}">
                      <a16:colId xmlns:a16="http://schemas.microsoft.com/office/drawing/2014/main" val="20000"/>
                    </a:ext>
                  </a:extLst>
                </a:gridCol>
                <a:gridCol w="6889945">
                  <a:extLst>
                    <a:ext uri="{9D8B030D-6E8A-4147-A177-3AD203B41FA5}">
                      <a16:colId xmlns:a16="http://schemas.microsoft.com/office/drawing/2014/main" val="20001"/>
                    </a:ext>
                  </a:extLst>
                </a:gridCol>
              </a:tblGrid>
              <a:tr h="372077">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项目</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372077">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过程</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1997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中国恢复对香港行使主权</a:t>
                      </a:r>
                      <a:r>
                        <a:rPr lang="en-US" sz="1400" kern="100" dirty="0">
                          <a:solidFill>
                            <a:srgbClr val="000000"/>
                          </a:solidFill>
                          <a:latin typeface="+mj-lt"/>
                          <a:ea typeface="微软雅黑" panose="020B0503020204020204" pitchFamily="34" charset="-122"/>
                          <a:cs typeface="Times New Roman" panose="02020603050405020304"/>
                        </a:rPr>
                        <a:t>;1999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12</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20</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中国恢复对澳门行使主权</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1215652">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意义</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香港和澳门的回归</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洗雪了中国人民百年国耻</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标志着我国在完成祖国统一大业的道路上迈出了重要一步。香港、澳门回归有利于促进我国现代化建设</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有利于香港、澳门稳定、繁荣和发展</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7</TotalTime>
  <Words>2466</Words>
  <Application>Microsoft Office PowerPoint</Application>
  <PresentationFormat>全屏显示(16:9)</PresentationFormat>
  <Paragraphs>238</Paragraphs>
  <Slides>26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NEU-BZ-S92</vt:lpstr>
      <vt:lpstr>等线</vt:lpstr>
      <vt:lpstr>等线 Light</vt:lpstr>
      <vt:lpstr>微软雅黑</vt:lpstr>
      <vt:lpstr>Arial</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dearedu</cp:lastModifiedBy>
  <cp:revision>7</cp:revision>
  <dcterms:created xsi:type="dcterms:W3CDTF">2018-12-21T12:24:00Z</dcterms:created>
  <dcterms:modified xsi:type="dcterms:W3CDTF">2018-12-29T04:05:24Z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