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 id="2147483684" r:id="rId2"/>
  </p:sldMasterIdLst>
  <p:sldIdLst>
    <p:sldId id="262" r:id="rId3"/>
    <p:sldId id="260" r:id="rId4"/>
    <p:sldId id="264" r:id="rId5"/>
    <p:sldId id="263" r:id="rId6"/>
    <p:sldId id="257" r:id="rId7"/>
    <p:sldId id="261" r:id="rId8"/>
    <p:sldId id="265" r:id="rId9"/>
    <p:sldId id="266"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0599"/>
    <a:srgbClr val="9B0483"/>
    <a:srgbClr val="C9C7C7"/>
    <a:srgbClr val="F9F9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napToGrid="0">
      <p:cViewPr varScale="1">
        <p:scale>
          <a:sx n="88" d="100"/>
          <a:sy n="88" d="100"/>
        </p:scale>
        <p:origin x="-1002"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pic>
        <p:nvPicPr>
          <p:cNvPr id="7" name="图片 6">
            <a:extLst>
              <a:ext uri="{FF2B5EF4-FFF2-40B4-BE49-F238E27FC236}">
                <a16:creationId xmlns="" xmlns:a16="http://schemas.microsoft.com/office/drawing/2014/main" id="{65434224-2FAF-48F7-AACC-7211ED04BC33}"/>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009734" y="4428968"/>
            <a:ext cx="1394037" cy="1394037"/>
          </a:xfrm>
          <a:prstGeom prst="rect">
            <a:avLst/>
          </a:prstGeom>
        </p:spPr>
      </p:pic>
      <p:pic>
        <p:nvPicPr>
          <p:cNvPr id="8" name="图片 7">
            <a:extLst>
              <a:ext uri="{FF2B5EF4-FFF2-40B4-BE49-F238E27FC236}">
                <a16:creationId xmlns="" xmlns:a16="http://schemas.microsoft.com/office/drawing/2014/main" id="{5FAB4D84-15FC-4BC9-BBE4-36830AE576B6}"/>
              </a:ext>
            </a:extLst>
          </p:cNvPr>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566058" y="1876868"/>
            <a:ext cx="8702415" cy="2270589"/>
          </a:xfrm>
          <a:prstGeom prst="rect">
            <a:avLst/>
          </a:prstGeom>
        </p:spPr>
      </p:pic>
      <p:pic>
        <p:nvPicPr>
          <p:cNvPr id="9" name="图片 8">
            <a:extLst>
              <a:ext uri="{FF2B5EF4-FFF2-40B4-BE49-F238E27FC236}">
                <a16:creationId xmlns="" xmlns:a16="http://schemas.microsoft.com/office/drawing/2014/main" id="{7F7233DF-2F00-47CA-A86A-9AA690FC60AF}"/>
              </a:ext>
            </a:extLst>
          </p:cNvPr>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850697" y="1876868"/>
            <a:ext cx="4475389" cy="21923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fltVal val="0"/>
                                          </p:val>
                                        </p:tav>
                                        <p:tav tm="100000">
                                          <p:val>
                                            <p:strVal val="#ppt_w"/>
                                          </p:val>
                                        </p:tav>
                                      </p:tavLst>
                                    </p:anim>
                                    <p:anim calcmode="lin" valueType="num">
                                      <p:cBhvr>
                                        <p:cTn id="16" dur="750" fill="hold"/>
                                        <p:tgtEl>
                                          <p:spTgt spid="7"/>
                                        </p:tgtEl>
                                        <p:attrNameLst>
                                          <p:attrName>ppt_h</p:attrName>
                                        </p:attrNameLst>
                                      </p:cBhvr>
                                      <p:tavLst>
                                        <p:tav tm="0">
                                          <p:val>
                                            <p:fltVal val="0"/>
                                          </p:val>
                                        </p:tav>
                                        <p:tav tm="100000">
                                          <p:val>
                                            <p:strVal val="#ppt_h"/>
                                          </p:val>
                                        </p:tav>
                                      </p:tavLst>
                                    </p:anim>
                                    <p:anim calcmode="lin" valueType="num">
                                      <p:cBhvr>
                                        <p:cTn id="17" dur="750" fill="hold"/>
                                        <p:tgtEl>
                                          <p:spTgt spid="7"/>
                                        </p:tgtEl>
                                        <p:attrNameLst>
                                          <p:attrName>style.rotation</p:attrName>
                                        </p:attrNameLst>
                                      </p:cBhvr>
                                      <p:tavLst>
                                        <p:tav tm="0">
                                          <p:val>
                                            <p:fltVal val="90"/>
                                          </p:val>
                                        </p:tav>
                                        <p:tav tm="100000">
                                          <p:val>
                                            <p:fltVal val="0"/>
                                          </p:val>
                                        </p:tav>
                                      </p:tavLst>
                                    </p:anim>
                                    <p:animEffect transition="in" filter="fade">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93669DD7-35A9-408C-A10D-F849E2DC8E3A}"/>
              </a:ext>
            </a:extLst>
          </p:cNvPr>
          <p:cNvSpPr/>
          <p:nvPr userDrawn="1"/>
        </p:nvSpPr>
        <p:spPr>
          <a:xfrm>
            <a:off x="2218660" y="2721930"/>
            <a:ext cx="6946605" cy="1350334"/>
          </a:xfrm>
          <a:prstGeom prst="rect">
            <a:avLst/>
          </a:prstGeom>
          <a:solidFill>
            <a:srgbClr val="9B04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85E497B3-5413-44C8-80CA-B58F43EDF46B}"/>
              </a:ext>
            </a:extLst>
          </p:cNvPr>
          <p:cNvSpPr/>
          <p:nvPr userDrawn="1"/>
        </p:nvSpPr>
        <p:spPr>
          <a:xfrm>
            <a:off x="0" y="2721930"/>
            <a:ext cx="2197395" cy="1350334"/>
          </a:xfrm>
          <a:prstGeom prst="rect">
            <a:avLst/>
          </a:prstGeom>
          <a:solidFill>
            <a:srgbClr val="B70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2329859" y="2721930"/>
            <a:ext cx="6835406" cy="1350333"/>
          </a:xfrm>
          <a:prstGeom prst="rect">
            <a:avLst/>
          </a:prstGeom>
        </p:spPr>
        <p:txBody>
          <a:bodyPr anchor="ctr"/>
          <a:lstStyle>
            <a:lvl1pPr>
              <a:defRPr sz="3500">
                <a:solidFill>
                  <a:schemeClr val="bg1"/>
                </a:solidFill>
              </a:defRPr>
            </a:lvl1pPr>
          </a:lstStyle>
          <a:p>
            <a:r>
              <a:rPr lang="zh-CN" altLang="en-US" smtClean="0"/>
              <a:t>单击此处编辑母版标题样式</a:t>
            </a:r>
            <a:endParaRPr lang="en-US" dirty="0"/>
          </a:p>
        </p:txBody>
      </p:sp>
    </p:spTree>
    <p:extLst>
      <p:ext uri="{BB962C8B-B14F-4D97-AF65-F5344CB8AC3E}">
        <p14:creationId xmlns:p14="http://schemas.microsoft.com/office/powerpoint/2010/main" xmlns="" val="3641351466"/>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270580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快乐预习感知</a:t>
            </a: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428802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9B0483"/>
                </a:solidFill>
                <a:latin typeface="黑体" panose="02010609060101010101" pitchFamily="49" charset="-122"/>
                <a:ea typeface="黑体" panose="02010609060101010101" pitchFamily="49" charset="-122"/>
              </a:rPr>
              <a:t>核心知识概览</a:t>
            </a:r>
            <a:endParaRPr lang="zh-CN" altLang="en-US" sz="1600" dirty="0">
              <a:solidFill>
                <a:srgbClr val="9B0483"/>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8822410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8C3CDB84-145E-4112-B944-10FE3EA06255}"/>
              </a:ext>
            </a:extLst>
          </p:cNvPr>
          <p:cNvSpPr/>
          <p:nvPr userDrawn="1"/>
        </p:nvSpPr>
        <p:spPr>
          <a:xfrm>
            <a:off x="5855062"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互动课堂理解</a:t>
            </a:r>
          </a:p>
        </p:txBody>
      </p:sp>
    </p:spTree>
    <p:extLst>
      <p:ext uri="{BB962C8B-B14F-4D97-AF65-F5344CB8AC3E}">
        <p14:creationId xmlns:p14="http://schemas.microsoft.com/office/powerpoint/2010/main" xmlns="" val="22877348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B8C26CAA-4644-49C0-A802-BE29DA561B2E}"/>
              </a:ext>
            </a:extLst>
          </p:cNvPr>
          <p:cNvSpPr/>
          <p:nvPr userDrawn="1"/>
        </p:nvSpPr>
        <p:spPr>
          <a:xfrm>
            <a:off x="7438957"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9B0483"/>
                </a:solidFill>
                <a:latin typeface="黑体" panose="02010609060101010101" pitchFamily="49" charset="-122"/>
                <a:ea typeface="黑体" panose="02010609060101010101" pitchFamily="49" charset="-122"/>
              </a:rPr>
              <a:t>轻松尝试应用</a:t>
            </a:r>
          </a:p>
        </p:txBody>
      </p:sp>
    </p:spTree>
    <p:extLst>
      <p:ext uri="{BB962C8B-B14F-4D97-AF65-F5344CB8AC3E}">
        <p14:creationId xmlns:p14="http://schemas.microsoft.com/office/powerpoint/2010/main" xmlns="" val="189594623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transition spd="slow">
    <p:split orient="vert"/>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 Target="../slides/slide4.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 Target="../slides/slide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 Target="../slides/slide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1.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9">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fld id="{230E3FF8-7F77-4CDF-B71A-F850CBD5FCB4}" type="datetimeFigureOut">
              <a:rPr lang="zh-CN" altLang="en-US" smtClean="0"/>
              <a:pPr/>
              <a:t>2019/3/28</a:t>
            </a:fld>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B2B16AE-5ED9-45DB-804F-A9FCC457E6E4}" type="slidenum">
              <a:rPr lang="zh-CN" altLang="en-US" smtClean="0"/>
              <a:pPr/>
              <a:t>‹#›</a:t>
            </a:fld>
            <a:endParaRPr lang="zh-CN" altLang="en-US"/>
          </a:p>
        </p:txBody>
      </p:sp>
      <p:pic>
        <p:nvPicPr>
          <p:cNvPr id="7" name="图片 6">
            <a:extLst>
              <a:ext uri="{FF2B5EF4-FFF2-40B4-BE49-F238E27FC236}">
                <a16:creationId xmlns="" xmlns:a16="http://schemas.microsoft.com/office/drawing/2014/main" id="{A46417D4-07CE-4C71-B071-10F7CA95E0A3}"/>
              </a:ext>
            </a:extLst>
          </p:cNvPr>
          <p:cNvPicPr>
            <a:picLocks noChangeAspect="1"/>
          </p:cNvPicPr>
          <p:nvPr userDrawn="1"/>
        </p:nvPicPr>
        <p:blipFill>
          <a:blip r:embed="rId20">
            <a:extLst>
              <a:ext uri="{28A0092B-C50C-407E-A947-70E740481C1C}">
                <a14:useLocalDpi xmlns:a14="http://schemas.microsoft.com/office/drawing/2010/main" xmlns="" val="0"/>
              </a:ext>
            </a:extLst>
          </a:blip>
          <a:stretch>
            <a:fillRect/>
          </a:stretch>
        </p:blipFill>
        <p:spPr>
          <a:xfrm>
            <a:off x="0" y="179056"/>
            <a:ext cx="9144000" cy="616148"/>
          </a:xfrm>
          <a:prstGeom prst="rect">
            <a:avLst/>
          </a:prstGeom>
        </p:spPr>
      </p:pic>
      <p:pic>
        <p:nvPicPr>
          <p:cNvPr id="8" name="图片 7">
            <a:extLst>
              <a:ext uri="{FF2B5EF4-FFF2-40B4-BE49-F238E27FC236}">
                <a16:creationId xmlns="" xmlns:a16="http://schemas.microsoft.com/office/drawing/2014/main" id="{8EEA86A7-918D-4ADE-8A99-3D830F4A8376}"/>
              </a:ext>
            </a:extLst>
          </p:cNvPr>
          <p:cNvPicPr>
            <a:picLocks noChangeAspect="1"/>
          </p:cNvPicPr>
          <p:nvPr userDrawn="1"/>
        </p:nvPicPr>
        <p:blipFill>
          <a:blip r:embed="rId21">
            <a:extLst>
              <a:ext uri="{28A0092B-C50C-407E-A947-70E740481C1C}">
                <a14:useLocalDpi xmlns:a14="http://schemas.microsoft.com/office/drawing/2010/main" xmlns="" val="0"/>
              </a:ext>
            </a:extLst>
          </a:blip>
          <a:stretch>
            <a:fillRect/>
          </a:stretch>
        </p:blipFill>
        <p:spPr>
          <a:xfrm>
            <a:off x="876630" y="232917"/>
            <a:ext cx="1430374" cy="692116"/>
          </a:xfrm>
          <a:prstGeom prst="rect">
            <a:avLst/>
          </a:prstGeom>
        </p:spPr>
      </p:pic>
      <p:sp>
        <p:nvSpPr>
          <p:cNvPr id="9" name="矩形: 圆角 10">
            <a:hlinkClick r:id="rId22" action="ppaction://hlinksldjump"/>
            <a:extLst>
              <a:ext uri="{FF2B5EF4-FFF2-40B4-BE49-F238E27FC236}">
                <a16:creationId xmlns="" xmlns:a16="http://schemas.microsoft.com/office/drawing/2014/main" id="{0B19F015-BEB6-4FC5-9CAE-4521FE8BE88E}"/>
              </a:ext>
            </a:extLst>
          </p:cNvPr>
          <p:cNvSpPr/>
          <p:nvPr userDrawn="1"/>
        </p:nvSpPr>
        <p:spPr>
          <a:xfrm>
            <a:off x="2716077"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快乐预习感知</a:t>
            </a:r>
          </a:p>
        </p:txBody>
      </p:sp>
      <p:sp>
        <p:nvSpPr>
          <p:cNvPr id="10" name="矩形: 圆角 11">
            <a:hlinkClick r:id="rId23" action="ppaction://hlinksldjump"/>
            <a:extLst>
              <a:ext uri="{FF2B5EF4-FFF2-40B4-BE49-F238E27FC236}">
                <a16:creationId xmlns="" xmlns:a16="http://schemas.microsoft.com/office/drawing/2014/main" id="{8A2BC965-868C-43A1-B481-0147999F22D5}"/>
              </a:ext>
            </a:extLst>
          </p:cNvPr>
          <p:cNvSpPr/>
          <p:nvPr userDrawn="1"/>
        </p:nvSpPr>
        <p:spPr>
          <a:xfrm>
            <a:off x="5852679"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互动课堂理解</a:t>
            </a:r>
          </a:p>
        </p:txBody>
      </p:sp>
      <p:sp>
        <p:nvSpPr>
          <p:cNvPr id="11" name="矩形: 圆角 12">
            <a:hlinkClick r:id="rId24" action="ppaction://hlinksldjump"/>
            <a:extLst>
              <a:ext uri="{FF2B5EF4-FFF2-40B4-BE49-F238E27FC236}">
                <a16:creationId xmlns="" xmlns:a16="http://schemas.microsoft.com/office/drawing/2014/main" id="{9FEDF766-3B45-4992-BD42-E96DB1050301}"/>
              </a:ext>
            </a:extLst>
          </p:cNvPr>
          <p:cNvSpPr/>
          <p:nvPr userDrawn="1"/>
        </p:nvSpPr>
        <p:spPr>
          <a:xfrm>
            <a:off x="7420980"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黑体" panose="02010609060101010101" pitchFamily="49" charset="-122"/>
                <a:ea typeface="黑体" panose="02010609060101010101" pitchFamily="49" charset="-122"/>
              </a:rPr>
              <a:t>轻松尝试应用</a:t>
            </a:r>
          </a:p>
        </p:txBody>
      </p:sp>
      <p:sp>
        <p:nvSpPr>
          <p:cNvPr id="12" name="矩形: 圆角 10">
            <a:hlinkClick r:id="rId25" action="ppaction://hlinksldjump"/>
            <a:extLst>
              <a:ext uri="{FF2B5EF4-FFF2-40B4-BE49-F238E27FC236}">
                <a16:creationId xmlns="" xmlns:a16="http://schemas.microsoft.com/office/drawing/2014/main" id="{0B19F015-BEB6-4FC5-9CAE-4521FE8BE88E}"/>
              </a:ext>
            </a:extLst>
          </p:cNvPr>
          <p:cNvSpPr/>
          <p:nvPr userDrawn="1"/>
        </p:nvSpPr>
        <p:spPr>
          <a:xfrm>
            <a:off x="4284378"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黑体" panose="02010609060101010101" pitchFamily="49" charset="-122"/>
                <a:ea typeface="黑体" panose="02010609060101010101" pitchFamily="49" charset="-122"/>
              </a:rPr>
              <a:t>核心知识概览</a:t>
            </a:r>
            <a:endParaRPr lang="zh-CN" altLang="en-US" sz="1600" dirty="0">
              <a:solidFill>
                <a:schemeClr val="bg1"/>
              </a:solidFill>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65" r:id="rId16"/>
    <p:sldLayoutId id="2147483664" r:id="rId1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4.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E367E70E-1E8A-4F9E-822D-CFE106D82B20}"/>
              </a:ext>
            </a:extLst>
          </p:cNvPr>
          <p:cNvSpPr>
            <a:spLocks noGrp="1"/>
          </p:cNvSpPr>
          <p:nvPr>
            <p:ph type="title"/>
          </p:nvPr>
        </p:nvSpPr>
        <p:spPr/>
        <p:txBody>
          <a:bodyPr/>
          <a:lstStyle/>
          <a:p>
            <a:r>
              <a:rPr lang="zh-CN" altLang="zh-CN" b="1" dirty="0"/>
              <a:t>第</a:t>
            </a:r>
            <a:r>
              <a:rPr lang="en-US" altLang="zh-CN" b="1" dirty="0"/>
              <a:t>10</a:t>
            </a:r>
            <a:r>
              <a:rPr lang="zh-CN" altLang="zh-CN" b="1" dirty="0"/>
              <a:t>课</a:t>
            </a:r>
            <a:r>
              <a:rPr lang="zh-CN" altLang="zh-CN" dirty="0"/>
              <a:t>　</a:t>
            </a:r>
            <a:r>
              <a:rPr lang="zh-CN" altLang="zh-CN" b="1" dirty="0"/>
              <a:t>蒙古族的</a:t>
            </a:r>
            <a:r>
              <a:rPr lang="zh-CN" altLang="zh-CN" b="1" dirty="0" smtClean="0"/>
              <a:t>兴起</a:t>
            </a:r>
            <a:r>
              <a:rPr lang="en-US" altLang="zh-CN" b="1" dirty="0" smtClean="0"/>
              <a:t/>
            </a:r>
            <a:br>
              <a:rPr lang="en-US" altLang="zh-CN" b="1" dirty="0" smtClean="0"/>
            </a:br>
            <a:r>
              <a:rPr lang="en-US" altLang="zh-CN" b="1" dirty="0"/>
              <a:t> </a:t>
            </a:r>
            <a:r>
              <a:rPr lang="en-US" altLang="zh-CN" b="1" dirty="0" smtClean="0"/>
              <a:t>                 </a:t>
            </a:r>
            <a:r>
              <a:rPr lang="zh-CN" altLang="zh-CN" b="1" dirty="0" smtClean="0"/>
              <a:t>与</a:t>
            </a:r>
            <a:r>
              <a:rPr lang="zh-CN" altLang="zh-CN" b="1" dirty="0"/>
              <a:t>元朝的</a:t>
            </a:r>
            <a:r>
              <a:rPr lang="zh-CN" altLang="zh-CN" b="1" dirty="0" smtClean="0"/>
              <a:t>建立</a:t>
            </a:r>
            <a:endParaRPr lang="zh-CN" altLang="en-US" dirty="0"/>
          </a:p>
        </p:txBody>
      </p:sp>
    </p:spTree>
    <p:extLst>
      <p:ext uri="{BB962C8B-B14F-4D97-AF65-F5344CB8AC3E}">
        <p14:creationId xmlns:p14="http://schemas.microsoft.com/office/powerpoint/2010/main" xmlns="" val="1448147674"/>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84100"/>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一、成吉思汗统一蒙古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世纪时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蒙古草原上各个部落间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为争夺人口、草场等而频繁发生战争。人们盼望草原统一起来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结束战争。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率部征讨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打败了各个强大的势力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年完成了统一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他被拥立为大汗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被尊称为</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712462" y="2271772"/>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铁木真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7164288" y="2301100"/>
            <a:ext cx="819455" cy="498598"/>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1206 </a:t>
            </a:r>
            <a:endParaRPr lang="zh-CN" altLang="en-US" sz="2200" dirty="0"/>
          </a:p>
        </p:txBody>
      </p:sp>
      <p:sp>
        <p:nvSpPr>
          <p:cNvPr id="5" name="矩形 4"/>
          <p:cNvSpPr>
            <a:spLocks noChangeAspect="1"/>
          </p:cNvSpPr>
          <p:nvPr/>
        </p:nvSpPr>
        <p:spPr>
          <a:xfrm>
            <a:off x="3059832" y="2675516"/>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蒙古</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259632" y="3066729"/>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成吉思汗</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508000" y="3546746"/>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二、蒙古灭西夏与金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灭西夏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成吉思汗率领蒙古军队进攻西夏</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蒙古</a:t>
            </a:r>
            <a:r>
              <a:rPr lang="zh-CN" altLang="zh-CN" sz="2200" dirty="0">
                <a:solidFill>
                  <a:srgbClr val="000000"/>
                </a:solidFill>
                <a:latin typeface="Times New Roman" panose="02020603050405020304" pitchFamily="18" charset="0"/>
                <a:cs typeface="Times New Roman" panose="02020603050405020304" pitchFamily="18" charset="0"/>
              </a:rPr>
              <a:t>军队于</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年灭亡西夏。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灭金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成吉思汗去世后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蒙古和南宋南北夹击金朝。</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蒙古灭金。南宋和蒙古直接对峙的局面形成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双方战争持续了</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多年。</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2329361" y="4323500"/>
            <a:ext cx="819455" cy="498598"/>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1227 </a:t>
            </a:r>
            <a:endParaRPr lang="zh-CN" altLang="en-US" sz="2200" dirty="0"/>
          </a:p>
        </p:txBody>
      </p:sp>
      <p:sp>
        <p:nvSpPr>
          <p:cNvPr id="9" name="矩形 8"/>
          <p:cNvSpPr>
            <a:spLocks noChangeAspect="1"/>
          </p:cNvSpPr>
          <p:nvPr/>
        </p:nvSpPr>
        <p:spPr>
          <a:xfrm>
            <a:off x="7153897" y="4758069"/>
            <a:ext cx="819455" cy="498598"/>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1234 </a:t>
            </a:r>
            <a:endParaRPr lang="zh-CN" altLang="en-US" sz="2200" dirty="0"/>
          </a:p>
        </p:txBody>
      </p:sp>
    </p:spTree>
    <p:extLst>
      <p:ext uri="{BB962C8B-B14F-4D97-AF65-F5344CB8AC3E}">
        <p14:creationId xmlns:p14="http://schemas.microsoft.com/office/powerpoint/2010/main" xmlns="" val="88300402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a:spLocks noChangeAspect="1"/>
          </p:cNvSpPr>
          <p:nvPr/>
        </p:nvSpPr>
        <p:spPr>
          <a:xfrm>
            <a:off x="508000" y="1378137"/>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三、元朝的建立与统一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成吉思汗的孙子</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继承了汗位</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忽必烈改国号为</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次年定都于</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统一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2069888241"/>
              </p:ext>
            </p:extLst>
          </p:nvPr>
        </p:nvGraphicFramePr>
        <p:xfrm>
          <a:off x="508000" y="3065494"/>
          <a:ext cx="8128000" cy="2811778"/>
        </p:xfrm>
        <a:graphic>
          <a:graphicData uri="http://schemas.openxmlformats.org/presentationml/2006/ole">
            <p:oleObj spid="_x0000_s1029" name="文档" r:id="rId3" imgW="3946425" imgH="1365072" progId="Word.Document.12">
              <p:embed/>
            </p:oleObj>
          </a:graphicData>
        </a:graphic>
      </p:graphicFrame>
      <p:sp>
        <p:nvSpPr>
          <p:cNvPr id="12" name="矩形 11"/>
          <p:cNvSpPr>
            <a:spLocks noChangeAspect="1"/>
          </p:cNvSpPr>
          <p:nvPr/>
        </p:nvSpPr>
        <p:spPr>
          <a:xfrm>
            <a:off x="1732515" y="1779308"/>
            <a:ext cx="819455" cy="498598"/>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1260 </a:t>
            </a:r>
            <a:endParaRPr lang="zh-CN" altLang="en-US" sz="2200" dirty="0"/>
          </a:p>
        </p:txBody>
      </p:sp>
      <p:sp>
        <p:nvSpPr>
          <p:cNvPr id="13" name="矩形 12"/>
          <p:cNvSpPr>
            <a:spLocks noChangeAspect="1"/>
          </p:cNvSpPr>
          <p:nvPr/>
        </p:nvSpPr>
        <p:spPr>
          <a:xfrm>
            <a:off x="5022411" y="1768917"/>
            <a:ext cx="1101584"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忽必烈</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4" name="矩形 13"/>
          <p:cNvSpPr>
            <a:spLocks noChangeAspect="1"/>
          </p:cNvSpPr>
          <p:nvPr/>
        </p:nvSpPr>
        <p:spPr>
          <a:xfrm>
            <a:off x="909983" y="2182591"/>
            <a:ext cx="819455"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1271 </a:t>
            </a:r>
            <a:endParaRPr lang="zh-CN" altLang="en-US" sz="2200" dirty="0"/>
          </a:p>
        </p:txBody>
      </p:sp>
      <p:sp>
        <p:nvSpPr>
          <p:cNvPr id="15" name="矩形 14"/>
          <p:cNvSpPr>
            <a:spLocks noChangeAspect="1"/>
          </p:cNvSpPr>
          <p:nvPr/>
        </p:nvSpPr>
        <p:spPr>
          <a:xfrm>
            <a:off x="4199879" y="2152582"/>
            <a:ext cx="537327"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元</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6" name="矩形 15"/>
          <p:cNvSpPr>
            <a:spLocks noChangeAspect="1"/>
          </p:cNvSpPr>
          <p:nvPr/>
        </p:nvSpPr>
        <p:spPr>
          <a:xfrm>
            <a:off x="6364333" y="2172200"/>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大都</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7" name="矩形 16"/>
          <p:cNvSpPr>
            <a:spLocks noChangeAspect="1"/>
          </p:cNvSpPr>
          <p:nvPr/>
        </p:nvSpPr>
        <p:spPr>
          <a:xfrm>
            <a:off x="1640437" y="3065647"/>
            <a:ext cx="819455" cy="498598"/>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1276 </a:t>
            </a:r>
            <a:endParaRPr lang="zh-CN" altLang="en-US" sz="2200" dirty="0"/>
          </a:p>
        </p:txBody>
      </p:sp>
      <p:sp>
        <p:nvSpPr>
          <p:cNvPr id="18" name="矩形 17"/>
          <p:cNvSpPr>
            <a:spLocks noChangeAspect="1"/>
          </p:cNvSpPr>
          <p:nvPr/>
        </p:nvSpPr>
        <p:spPr>
          <a:xfrm>
            <a:off x="4152442" y="3053388"/>
            <a:ext cx="8194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临</a:t>
            </a:r>
            <a:r>
              <a:rPr lang="zh-CN" altLang="zh-CN" sz="2200" dirty="0" smtClean="0">
                <a:solidFill>
                  <a:srgbClr val="FF0000"/>
                </a:solidFill>
                <a:latin typeface="Times New Roman" panose="02020603050405020304" pitchFamily="18" charset="0"/>
                <a:cs typeface="Times New Roman" panose="02020603050405020304" pitchFamily="18" charset="0"/>
              </a:rPr>
              <a:t>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9" name="矩形 18"/>
          <p:cNvSpPr>
            <a:spLocks noChangeAspect="1"/>
          </p:cNvSpPr>
          <p:nvPr/>
        </p:nvSpPr>
        <p:spPr>
          <a:xfrm>
            <a:off x="4041990" y="3445205"/>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文天</a:t>
            </a:r>
            <a:r>
              <a:rPr lang="zh-CN" altLang="zh-CN" sz="2200" dirty="0" smtClean="0">
                <a:solidFill>
                  <a:srgbClr val="FF0000"/>
                </a:solidFill>
                <a:latin typeface="Times New Roman" panose="02020603050405020304" pitchFamily="18" charset="0"/>
                <a:cs typeface="Times New Roman" panose="02020603050405020304" pitchFamily="18" charset="0"/>
              </a:rPr>
              <a:t>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20" name="矩形 19"/>
          <p:cNvSpPr>
            <a:spLocks noChangeAspect="1"/>
          </p:cNvSpPr>
          <p:nvPr/>
        </p:nvSpPr>
        <p:spPr>
          <a:xfrm>
            <a:off x="1650116" y="4185711"/>
            <a:ext cx="819455" cy="498598"/>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1279 </a:t>
            </a:r>
            <a:endParaRPr lang="zh-CN" altLang="en-US" sz="2200" dirty="0"/>
          </a:p>
        </p:txBody>
      </p:sp>
      <p:sp>
        <p:nvSpPr>
          <p:cNvPr id="21" name="矩形 20"/>
          <p:cNvSpPr>
            <a:spLocks noChangeAspect="1"/>
          </p:cNvSpPr>
          <p:nvPr/>
        </p:nvSpPr>
        <p:spPr>
          <a:xfrm>
            <a:off x="5570971" y="4549842"/>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分裂</a:t>
            </a:r>
            <a:r>
              <a:rPr lang="zh-CN" altLang="zh-CN" sz="2200" dirty="0" smtClean="0">
                <a:solidFill>
                  <a:srgbClr val="FF0000"/>
                </a:solidFill>
                <a:latin typeface="Times New Roman" panose="02020603050405020304" pitchFamily="18" charset="0"/>
                <a:cs typeface="Times New Roman" panose="02020603050405020304" pitchFamily="18" charset="0"/>
              </a:rPr>
              <a:t>割据</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5471261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down)">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down)">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17Y15.eps" descr="id:2147491832;FounderCES"/>
          <p:cNvPicPr/>
          <p:nvPr/>
        </p:nvPicPr>
        <p:blipFill>
          <a:blip r:embed="rId2"/>
          <a:stretch>
            <a:fillRect/>
          </a:stretch>
        </p:blipFill>
        <p:spPr>
          <a:xfrm>
            <a:off x="976486" y="1333557"/>
            <a:ext cx="6868651" cy="4633251"/>
          </a:xfrm>
          <a:prstGeom prst="rect">
            <a:avLst/>
          </a:prstGeom>
        </p:spPr>
      </p:pic>
    </p:spTree>
    <p:extLst>
      <p:ext uri="{BB962C8B-B14F-4D97-AF65-F5344CB8AC3E}">
        <p14:creationId xmlns:p14="http://schemas.microsoft.com/office/powerpoint/2010/main" xmlns="" val="290385209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638723"/>
            <a:ext cx="8128000" cy="370986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【问题】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既要肯定元灭南宋统一全国的功绩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又要赞扬文天祥抗元的气节。这不是自相矛盾吗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你的观点如何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并不矛盾。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肯定元灭南宋统一全国是因为统一结束了长期以来民族政权对峙的局面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有利于社会经济的发展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有利于民族交融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有利于统一多民族国家的发展。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赞扬文天祥抗元是因为元朝军队南下对南宋人民的利益构成威胁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文天祥代表南宋人民的利益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反抗压迫和掠夺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文天祥坚贞不屈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表现了一种崇高的气节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值得我们学习。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011613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1996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世纪时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我国北方蒙古草原上的各部落之间混战不已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又受到金朝的奴役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草原人民不得安宁。使蒙古草原结束这一局面的人物是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秦始皇</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汉武帝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忽必烈</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成吉思汗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毛泽东的《沁园春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雪》一词中所说的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一代天骄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成吉思汗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只识弯弓射大雕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铁木真</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忽必烈</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阿保机</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阿骨打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南宋和蒙古直接对峙的局面形成于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成吉思汗建立蒙古政权后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西夏灭亡后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金朝灭亡后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忽必烈继承汗位后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765967" y="2127791"/>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4" name="矩形 3"/>
          <p:cNvSpPr>
            <a:spLocks noChangeAspect="1"/>
          </p:cNvSpPr>
          <p:nvPr/>
        </p:nvSpPr>
        <p:spPr>
          <a:xfrm>
            <a:off x="3131840" y="3688046"/>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5" name="矩形 4"/>
          <p:cNvSpPr>
            <a:spLocks noChangeAspect="1"/>
          </p:cNvSpPr>
          <p:nvPr/>
        </p:nvSpPr>
        <p:spPr>
          <a:xfrm>
            <a:off x="5148064" y="4552142"/>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157361368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a:spLocks noChangeAspect="1"/>
          </p:cNvSpPr>
          <p:nvPr/>
        </p:nvSpPr>
        <p:spPr>
          <a:xfrm>
            <a:off x="508000" y="1222504"/>
            <a:ext cx="8128000" cy="456124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.1276</a:t>
            </a:r>
            <a:r>
              <a:rPr lang="zh-CN" altLang="zh-CN" sz="2200" dirty="0">
                <a:solidFill>
                  <a:srgbClr val="000000"/>
                </a:solidFill>
                <a:latin typeface="Times New Roman" panose="02020603050405020304" pitchFamily="18" charset="0"/>
                <a:cs typeface="Times New Roman" panose="02020603050405020304" pitchFamily="18" charset="0"/>
              </a:rPr>
              <a:t>年因元军攻占都城而灭亡的政权是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南宋</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金</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西夏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南宋灭亡后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南宋抗战派的主要代表是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文天祥</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岳飞</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韩世忠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元朝统一全国的时间和标志是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A.1260</a:t>
            </a:r>
            <a:r>
              <a:rPr lang="zh-CN" altLang="zh-CN" sz="2200" dirty="0">
                <a:solidFill>
                  <a:srgbClr val="000000"/>
                </a:solidFill>
                <a:latin typeface="Times New Roman" panose="02020603050405020304" pitchFamily="18" charset="0"/>
                <a:cs typeface="Times New Roman" panose="02020603050405020304" pitchFamily="18" charset="0"/>
              </a:rPr>
              <a:t>年　忽必烈继承汗位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B.1271</a:t>
            </a:r>
            <a:r>
              <a:rPr lang="zh-CN" altLang="zh-CN" sz="2200" dirty="0">
                <a:solidFill>
                  <a:srgbClr val="000000"/>
                </a:solidFill>
                <a:latin typeface="Times New Roman" panose="02020603050405020304" pitchFamily="18" charset="0"/>
                <a:cs typeface="Times New Roman" panose="02020603050405020304" pitchFamily="18" charset="0"/>
              </a:rPr>
              <a:t>年　忽必烈改国号为元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C.1276</a:t>
            </a:r>
            <a:r>
              <a:rPr lang="zh-CN" altLang="zh-CN" sz="2200" dirty="0">
                <a:solidFill>
                  <a:srgbClr val="000000"/>
                </a:solidFill>
                <a:latin typeface="Times New Roman" panose="02020603050405020304" pitchFamily="18" charset="0"/>
                <a:cs typeface="Times New Roman" panose="02020603050405020304" pitchFamily="18" charset="0"/>
              </a:rPr>
              <a:t>年　元军攻入临安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D.1279</a:t>
            </a:r>
            <a:r>
              <a:rPr lang="zh-CN" altLang="zh-CN" sz="2200" dirty="0">
                <a:solidFill>
                  <a:srgbClr val="000000"/>
                </a:solidFill>
                <a:latin typeface="Times New Roman" panose="02020603050405020304" pitchFamily="18" charset="0"/>
                <a:cs typeface="Times New Roman" panose="02020603050405020304" pitchFamily="18" charset="0"/>
              </a:rPr>
              <a:t>年　元军攻灭南宋残部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729168" y="1209553"/>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8" name="矩形 7"/>
          <p:cNvSpPr>
            <a:spLocks noChangeAspect="1"/>
          </p:cNvSpPr>
          <p:nvPr/>
        </p:nvSpPr>
        <p:spPr>
          <a:xfrm>
            <a:off x="5497402" y="2405719"/>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9" name="矩形 8"/>
          <p:cNvSpPr>
            <a:spLocks noChangeAspect="1"/>
          </p:cNvSpPr>
          <p:nvPr/>
        </p:nvSpPr>
        <p:spPr>
          <a:xfrm>
            <a:off x="4623226" y="3637043"/>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Tree>
    <p:extLst>
      <p:ext uri="{BB962C8B-B14F-4D97-AF65-F5344CB8AC3E}">
        <p14:creationId xmlns:p14="http://schemas.microsoft.com/office/powerpoint/2010/main" xmlns="" val="206957645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a:spLocks noChangeAspect="1"/>
          </p:cNvSpPr>
          <p:nvPr/>
        </p:nvSpPr>
        <p:spPr>
          <a:xfrm>
            <a:off x="508000" y="1254009"/>
            <a:ext cx="8128000" cy="45208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二、读图简答题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读右图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图中人物是哪个少数民族的杰出首领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蒙古族。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他的名字是什么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人们尊称他为什么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铁木真。成吉思汗。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他的主要功绩是什么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他率部多次征讨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打败了各个强大的势力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完成了蒙古草原的统一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建立了蒙古政权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他被拥立为大汗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被尊称为成吉思汗。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你对他的评价是什么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中国古代蒙古族杰出的政治家、军事家。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R21.eps" descr="id:2147485741;FounderCES"/>
          <p:cNvPicPr/>
          <p:nvPr/>
        </p:nvPicPr>
        <p:blipFill>
          <a:blip r:embed="rId2"/>
          <a:stretch>
            <a:fillRect/>
          </a:stretch>
        </p:blipFill>
        <p:spPr>
          <a:xfrm>
            <a:off x="6084168" y="1443220"/>
            <a:ext cx="2088232" cy="2377817"/>
          </a:xfrm>
          <a:prstGeom prst="rect">
            <a:avLst/>
          </a:prstGeom>
        </p:spPr>
      </p:pic>
    </p:spTree>
    <p:extLst>
      <p:ext uri="{BB962C8B-B14F-4D97-AF65-F5344CB8AC3E}">
        <p14:creationId xmlns:p14="http://schemas.microsoft.com/office/powerpoint/2010/main" xmlns="" val="252593901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wipe(down)">
                                      <p:cBhvr>
                                        <p:cTn id="7" dur="500"/>
                                        <p:tgtEl>
                                          <p:spTgt spid="1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5" end="5"/>
                                            </p:txEl>
                                          </p:spTgt>
                                        </p:tgtEl>
                                        <p:attrNameLst>
                                          <p:attrName>style.visibility</p:attrName>
                                        </p:attrNameLst>
                                      </p:cBhvr>
                                      <p:to>
                                        <p:strVal val="visible"/>
                                      </p:to>
                                    </p:set>
                                    <p:animEffect transition="in" filter="wipe(down)">
                                      <p:cBhvr>
                                        <p:cTn id="12" dur="500"/>
                                        <p:tgtEl>
                                          <p:spTgt spid="10">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xEl>
                                              <p:pRg st="7" end="7"/>
                                            </p:txEl>
                                          </p:spTgt>
                                        </p:tgtEl>
                                        <p:attrNameLst>
                                          <p:attrName>style.visibility</p:attrName>
                                        </p:attrNameLst>
                                      </p:cBhvr>
                                      <p:to>
                                        <p:strVal val="visible"/>
                                      </p:to>
                                    </p:set>
                                    <p:animEffect transition="in" filter="wipe(down)">
                                      <p:cBhvr>
                                        <p:cTn id="17" dur="500"/>
                                        <p:tgtEl>
                                          <p:spTgt spid="10">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0">
                                            <p:txEl>
                                              <p:pRg st="9" end="9"/>
                                            </p:txEl>
                                          </p:spTgt>
                                        </p:tgtEl>
                                        <p:attrNameLst>
                                          <p:attrName>style.visibility</p:attrName>
                                        </p:attrNameLst>
                                      </p:cBhvr>
                                      <p:to>
                                        <p:strVal val="visible"/>
                                      </p:to>
                                    </p:set>
                                    <p:animEffect transition="in" filter="wipe(down)">
                                      <p:cBhvr>
                                        <p:cTn id="22" dur="500"/>
                                        <p:tgtEl>
                                          <p:spTgt spid="1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7</TotalTime>
  <Words>638</Words>
  <Application>Microsoft Office PowerPoint</Application>
  <PresentationFormat>全屏显示(4:3)</PresentationFormat>
  <Paragraphs>70</Paragraphs>
  <Slides>8</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8</vt:i4>
      </vt:variant>
    </vt:vector>
  </HeadingPairs>
  <TitlesOfParts>
    <vt:vector size="11" baseType="lpstr">
      <vt:lpstr>主题2</vt:lpstr>
      <vt:lpstr>海阔天空</vt:lpstr>
      <vt:lpstr>文档</vt:lpstr>
      <vt:lpstr>第10课　蒙古族的兴起                   与元朝的建立</vt:lpstr>
      <vt:lpstr>幻灯片 2</vt:lpstr>
      <vt:lpstr>幻灯片 3</vt:lpstr>
      <vt:lpstr>幻灯片 4</vt:lpstr>
      <vt:lpstr>幻灯片 5</vt:lpstr>
      <vt:lpstr>幻灯片 6</vt:lpstr>
      <vt:lpstr>幻灯片 7</vt:lpstr>
      <vt:lpstr>幻灯片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2019-03-06T03:14:41Z</dcterms:created>
  <dcterms:modified xsi:type="dcterms:W3CDTF">2019-03-28T03:42:47Z</dcterms:modified>
</cp:coreProperties>
</file>