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3" r:id="rId1"/>
  </p:sldMasterIdLst>
  <p:notesMasterIdLst>
    <p:notesMasterId r:id="rId20"/>
  </p:notesMasterIdLst>
  <p:sldIdLst>
    <p:sldId id="278" r:id="rId2"/>
    <p:sldId id="279" r:id="rId3"/>
    <p:sldId id="260" r:id="rId4"/>
    <p:sldId id="261"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874" autoAdjust="0"/>
  </p:normalViewPr>
  <p:slideViewPr>
    <p:cSldViewPr>
      <p:cViewPr>
        <p:scale>
          <a:sx n="80" d="100"/>
          <a:sy n="80" d="100"/>
        </p:scale>
        <p:origin x="-1272" y="-210"/>
      </p:cViewPr>
      <p:guideLst>
        <p:guide orient="horz" pos="2154"/>
        <p:guide pos="2899"/>
      </p:guideLst>
    </p:cSldViewPr>
  </p:slideViewPr>
  <p:notesTextViewPr>
    <p:cViewPr>
      <p:scale>
        <a:sx n="100" d="100"/>
        <a:sy n="100" d="100"/>
      </p:scale>
      <p:origin x="0" y="0"/>
    </p:cViewPr>
  </p:notesTextViewPr>
  <p:notesViewPr>
    <p:cSldViewPr showGuides="1">
      <p:cViewPr varScale="1">
        <p:scale>
          <a:sx n="86" d="100"/>
          <a:sy n="86" d="100"/>
        </p:scale>
        <p:origin x="-3894" y="-96"/>
      </p:cViewPr>
      <p:guideLst>
        <p:guide orient="horz" pos="2880"/>
        <p:guide pos="217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032A0D-B233-43DA-B9E0-E6A7C93E97F6}"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89613-C4FE-4D9F-9049-98088132E5E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AD032A0D-B233-43DA-B9E0-E6A7C93E97F6}"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0CE89613-C4FE-4D9F-9049-98088132E5E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第一部分  中国古代史</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第一单元  中国古代文明的奠基</a:t>
            </a:r>
            <a:r>
              <a:rPr lang="en-US" altLang="zh-CN" sz="2400" kern="0" dirty="0" smtClean="0">
                <a:solidFill>
                  <a:schemeClr val="bg1"/>
                </a:solidFill>
                <a:latin typeface="黑体" panose="02010609060101010101" pitchFamily="49" charset="-122"/>
                <a:ea typeface="黑体" panose="02010609060101010101" pitchFamily="49" charset="-122"/>
                <a:cs typeface="+mj-cs"/>
              </a:rPr>
              <a:t>——</a:t>
            </a:r>
            <a:r>
              <a:rPr lang="zh-CN" altLang="en-US" sz="2400" kern="0" dirty="0" smtClean="0">
                <a:solidFill>
                  <a:schemeClr val="bg1"/>
                </a:solidFill>
                <a:latin typeface="黑体" panose="02010609060101010101" pitchFamily="49" charset="-122"/>
                <a:ea typeface="黑体" panose="02010609060101010101" pitchFamily="49" charset="-122"/>
                <a:cs typeface="+mj-cs"/>
              </a:rPr>
              <a:t>先秦</a:t>
            </a:r>
            <a:endParaRPr lang="zh-CN" altLang="en-US" sz="2800" b="0" kern="0" dirty="0">
              <a:solidFill>
                <a:schemeClr val="bg1"/>
              </a:solidFill>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8885" y="1078730"/>
            <a:ext cx="8127000" cy="462788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考点三　“百家争鸣”及先秦时期的科技文化</a:t>
            </a:r>
            <a:endParaRPr lang="en-US" altLang="zh-CN" sz="2200" b="1" kern="0" dirty="0" smtClean="0">
              <a:solidFill>
                <a:srgbClr val="000000"/>
              </a:solidFill>
              <a:latin typeface="黑体" panose="02010609060101010101" pitchFamily="49" charset="-122"/>
              <a:ea typeface="黑体" panose="02010609060101010101" pitchFamily="49" charset="-122"/>
            </a:endParaRPr>
          </a:p>
          <a:p>
            <a:pPr marL="0" indent="0" algn="ctr" eaLnBrk="0" latinLnBrk="1" hangingPunct="0">
              <a:lnSpc>
                <a:spcPct val="150000"/>
              </a:lnSpc>
              <a:spcBef>
                <a:spcPts val="0"/>
              </a:spcBef>
              <a:buNone/>
            </a:pP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一、“百家争鸣”</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1.背景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春秋战国时期,中国社会发生重大变革;①</a:t>
            </a:r>
            <a:r>
              <a:rPr lang="zh-CN" altLang="en-US" sz="2010" kern="0" dirty="0" smtClean="0">
                <a:solidFill>
                  <a:srgbClr val="FF0000"/>
                </a:solidFill>
                <a:latin typeface="Times New Roman" panose="02020603050405020304" pitchFamily="65" charset="-122"/>
                <a:ea typeface="宋体" panose="02010600030101010101" pitchFamily="2" charset="-122"/>
              </a:rPr>
              <a:t>“</a:t>
            </a:r>
            <a:r>
              <a:rPr lang="zh-CN" altLang="en-US" sz="2010" u="sng" kern="0" dirty="0" smtClean="0">
                <a:solidFill>
                  <a:srgbClr val="FF0000"/>
                </a:solidFill>
                <a:latin typeface="Times New Roman" panose="02020603050405020304" pitchFamily="65" charset="-122"/>
                <a:ea typeface="宋体" panose="02010600030101010101" pitchFamily="2" charset="-122"/>
              </a:rPr>
              <a:t>　士    </a:t>
            </a:r>
            <a:r>
              <a:rPr lang="zh-CN" altLang="en-US" sz="2010" kern="0" dirty="0" smtClean="0">
                <a:solidFill>
                  <a:srgbClr val="FF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阶层活跃起来,受</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到统治者重用,他们代表本阶层或政治派别的利益和要求,纷纷提出自</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己的主张;私人讲学出现,平民百姓也开始接受教育;社会上形成一些以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传播文化、发展学术为宗旨的学者和思想流派。</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zh-CN" altLang="en-US" dirty="0" smtClean="0"/>
          </a:p>
          <a:p>
            <a:pPr marL="0" indent="0" eaLnBrk="0" latinLnBrk="1" hangingPunct="0">
              <a:lnSpc>
                <a:spcPct val="150000"/>
              </a:lnSpc>
              <a:spcBef>
                <a:spcPts val="0"/>
              </a:spcBef>
              <a:buNone/>
            </a:pPr>
            <a:endParaRPr lang="zh-CN" altLang="en-US" dirty="0"/>
          </a:p>
        </p:txBody>
      </p:sp>
      <p:grpSp>
        <p:nvGrpSpPr>
          <p:cNvPr id="3" name="组合 16"/>
          <p:cNvGrpSpPr/>
          <p:nvPr/>
        </p:nvGrpSpPr>
        <p:grpSpPr bwMode="auto">
          <a:xfrm>
            <a:off x="5097264" y="3058318"/>
            <a:ext cx="1124570" cy="36195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96185"/>
          <a:ext cx="7740000" cy="3931920"/>
        </p:xfrm>
        <a:graphic>
          <a:graphicData uri="http://schemas.openxmlformats.org/drawingml/2006/table">
            <a:tbl>
              <a:tblPr/>
              <a:tblGrid>
                <a:gridCol w="647624"/>
                <a:gridCol w="792088"/>
                <a:gridCol w="6300288"/>
              </a:tblGrid>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派别</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代表</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主要观点</a:t>
                      </a:r>
                    </a:p>
                  </a:txBody>
                  <a:tcPr marL="45720" marR="45720"/>
                </a:tc>
              </a:tr>
              <a:tr h="668669">
                <a:tc rowSpan="3">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儒家</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孔子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(1)思想核心是②</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仁    </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kern="0" dirty="0" smtClean="0">
                          <a:solidFill>
                            <a:srgbClr val="000000"/>
                          </a:solidFill>
                          <a:latin typeface="Times New Roman" panose="02020603050405020304" pitchFamily="65" charset="-122"/>
                          <a:ea typeface="宋体" panose="02010600030101010101" pitchFamily="2" charset="-122"/>
                        </a:rPr>
                        <a:t>;(2)以德治民;(3)“克己复礼”;(4)首创私人讲学,主张③</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有教无类    </a:t>
                      </a:r>
                      <a:r>
                        <a:rPr lang="zh-CN" altLang="en-US" sz="1600" kern="0" dirty="0" smtClean="0">
                          <a:solidFill>
                            <a:srgbClr val="FF0000"/>
                          </a:solidFill>
                          <a:latin typeface="Times New Roman" panose="02020603050405020304" pitchFamily="65" charset="-122"/>
                          <a:ea typeface="宋体" panose="02010600030101010101" pitchFamily="2" charset="-122"/>
                        </a:rPr>
                        <a:t>”</a:t>
                      </a:r>
                    </a:p>
                  </a:txBody>
                  <a:tcPr marL="45720" marR="45720"/>
                </a:tc>
              </a:tr>
              <a:tr h="340765">
                <a:tc vMerge="1">
                  <a:txBody>
                    <a:bodyPr/>
                    <a:lstStyle/>
                    <a:p>
                      <a:endParaRPr lang="zh-CN"/>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孟子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(1)④</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仁政    </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kern="0" dirty="0" smtClean="0">
                          <a:solidFill>
                            <a:srgbClr val="000000"/>
                          </a:solidFill>
                          <a:latin typeface="Times New Roman" panose="02020603050405020304" pitchFamily="65" charset="-122"/>
                          <a:ea typeface="宋体" panose="02010600030101010101" pitchFamily="2" charset="-122"/>
                        </a:rPr>
                        <a:t>学说;(2)“民贵君轻”的民本思想;(3)“性本善”说</a:t>
                      </a:r>
                    </a:p>
                  </a:txBody>
                  <a:tcPr marL="45720" marR="45720"/>
                </a:tc>
              </a:tr>
              <a:tr h="386197">
                <a:tc vMerge="1">
                  <a:txBody>
                    <a:bodyPr/>
                    <a:lstStyle/>
                    <a:p>
                      <a:endParaRPr lang="zh-CN"/>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荀子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(1)“仁义”和“王道”;(2)“水则载舟,水则覆舟”;(3)“人之性恶”</a:t>
                      </a:r>
                    </a:p>
                  </a:txBody>
                  <a:tcPr marL="45720" marR="45720"/>
                </a:tc>
              </a:tr>
              <a:tr h="215605">
                <a:tc rowSpan="2">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道家</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老子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(1)⑤</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道    </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kern="0" dirty="0" smtClean="0">
                          <a:solidFill>
                            <a:srgbClr val="000000"/>
                          </a:solidFill>
                          <a:latin typeface="Times New Roman" panose="02020603050405020304" pitchFamily="65" charset="-122"/>
                          <a:ea typeface="宋体" panose="02010600030101010101" pitchFamily="2" charset="-122"/>
                        </a:rPr>
                        <a:t>是万物本原;(2)“无为而治”;(3)“小国寡民”;(4)辩证思想</a:t>
                      </a:r>
                    </a:p>
                  </a:txBody>
                  <a:tcPr marL="45720" marR="45720"/>
                </a:tc>
              </a:tr>
              <a:tr h="117021">
                <a:tc vMerge="1">
                  <a:txBody>
                    <a:bodyPr/>
                    <a:lstStyle/>
                    <a:p>
                      <a:endParaRPr lang="zh-CN"/>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庄子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(1)万物是相对的;(2)放弃差别观念,获得精神自由</a:t>
                      </a:r>
                    </a:p>
                  </a:txBody>
                  <a:tcPr marL="45720" marR="45720"/>
                </a:tc>
              </a:tr>
              <a:tr h="373320">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法家</a:t>
                      </a:r>
                    </a:p>
                  </a:txBody>
                  <a:tcPr marL="45720" marR="45720"/>
                </a:tc>
                <a:tc>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韩非子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(1)以法治国;(2)建立大一统专制国家</a:t>
                      </a:r>
                    </a:p>
                  </a:txBody>
                  <a:tcPr marL="45720" marR="45720"/>
                </a:tc>
              </a:tr>
            </a:tbl>
          </a:graphicData>
        </a:graphic>
      </p:graphicFrame>
      <p:sp>
        <p:nvSpPr>
          <p:cNvPr id="3" name="TextBox 2"/>
          <p:cNvSpPr txBox="1"/>
          <p:nvPr/>
        </p:nvSpPr>
        <p:spPr>
          <a:xfrm>
            <a:off x="540000" y="1260029"/>
            <a:ext cx="8127000" cy="830997"/>
          </a:xfrm>
          <a:prstGeom prst="rect">
            <a:avLst/>
          </a:prstGeom>
          <a:noFill/>
        </p:spPr>
        <p:txBody>
          <a:bodyPr wrap="square" lIns="0" tIns="0" rIns="0" bIns="0" rtlCol="0">
            <a:spAutoFit/>
          </a:bodyPr>
          <a:lstStyle/>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2.诸子百家</a:t>
            </a:r>
            <a:endParaRPr lang="zh-CN" altLang="en-US" dirty="0" smtClean="0"/>
          </a:p>
          <a:p>
            <a:pPr marL="0" indent="0" eaLnBrk="0" latinLnBrk="1" hangingPunct="0">
              <a:lnSpc>
                <a:spcPct val="150000"/>
              </a:lnSpc>
              <a:spcBef>
                <a:spcPts val="0"/>
              </a:spcBef>
              <a:buNone/>
            </a:pPr>
            <a:endParaRPr lang="zh-CN" altLang="en-US" dirty="0"/>
          </a:p>
        </p:txBody>
      </p:sp>
      <p:grpSp>
        <p:nvGrpSpPr>
          <p:cNvPr id="4" name="组合 16"/>
          <p:cNvGrpSpPr/>
          <p:nvPr/>
        </p:nvGrpSpPr>
        <p:grpSpPr bwMode="auto">
          <a:xfrm>
            <a:off x="3526848" y="2484165"/>
            <a:ext cx="928694" cy="361951"/>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3150890" y="2856905"/>
            <a:ext cx="1565126" cy="361951"/>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2555776" y="3276253"/>
            <a:ext cx="1080120" cy="361951"/>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2502818" y="4210446"/>
            <a:ext cx="928694" cy="361951"/>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1460" y="1115060"/>
            <a:ext cx="8506460" cy="5581015"/>
          </a:xfrm>
          <a:prstGeom prst="rect">
            <a:avLst/>
          </a:prstGeom>
          <a:noFill/>
        </p:spPr>
        <p:txBody>
          <a:bodyPr wrap="square" lIns="0" tIns="0" rIns="0" bIns="0" rtlCol="0">
            <a:spAutoFit/>
          </a:bodyPr>
          <a:lstStyle/>
          <a:p>
            <a:pPr marL="0" indent="0" eaLnBrk="0" latinLnBrk="1" hangingPunct="0">
              <a:lnSpc>
                <a:spcPct val="14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3.评价</a:t>
            </a:r>
            <a:endParaRPr lang="zh-CN" altLang="en-US" dirty="0"/>
          </a:p>
          <a:p>
            <a:pPr marL="0" indent="0" eaLnBrk="0" latinLnBrk="1" hangingPunct="0">
              <a:lnSpc>
                <a:spcPct val="140000"/>
              </a:lnSpc>
              <a:spcBef>
                <a:spcPts val="0"/>
              </a:spcBef>
              <a:buNone/>
            </a:pPr>
            <a:r>
              <a:rPr lang="zh-CN" altLang="en-US" sz="2010" u="sng" kern="0" dirty="0" smtClean="0">
                <a:solidFill>
                  <a:srgbClr val="000000"/>
                </a:solidFill>
                <a:latin typeface="Times New Roman" panose="02020603050405020304" pitchFamily="65" charset="-122"/>
                <a:ea typeface="宋体" panose="02010600030101010101" pitchFamily="2" charset="-122"/>
              </a:rPr>
              <a:t>“百家争鸣”是中国历史上第一次思想解放运动,奠定了中国思想文化发展的基础</a:t>
            </a:r>
            <a:r>
              <a:rPr lang="zh-CN" altLang="en-US" sz="2010" kern="0" dirty="0" smtClean="0">
                <a:solidFill>
                  <a:srgbClr val="000000"/>
                </a:solidFill>
                <a:latin typeface="Times New Roman" panose="02020603050405020304" pitchFamily="65" charset="-122"/>
                <a:ea typeface="宋体" panose="02010600030101010101" pitchFamily="2" charset="-122"/>
              </a:rPr>
              <a:t>。儒家思想孕育了我国传统文化中的政治理想和道德准则。道家思想构成了2 000多年传统思想的哲学基础。法家的变革精神成为历代进步思想家、政治家的理论武器。</a:t>
            </a:r>
            <a:endParaRPr lang="zh-CN" altLang="en-US" dirty="0"/>
          </a:p>
          <a:p>
            <a:pPr marL="0" indent="0" eaLnBrk="0" latinLnBrk="1" hangingPunct="0">
              <a:lnSpc>
                <a:spcPct val="14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教材知识补遗</a:t>
            </a:r>
            <a:endParaRPr lang="zh-CN" altLang="en-US" b="1" dirty="0"/>
          </a:p>
          <a:p>
            <a:pPr marL="0" indent="0" eaLnBrk="0" latinLnBrk="1" hangingPunct="0">
              <a:lnSpc>
                <a:spcPct val="14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1.天下为公</a:t>
            </a:r>
            <a:endParaRPr lang="zh-CN" altLang="en-US" dirty="0"/>
          </a:p>
          <a:p>
            <a:pPr eaLnBrk="0" latinLnBrk="1" hangingPunct="0">
              <a:lnSpc>
                <a:spcPct val="140000"/>
              </a:lnSpc>
            </a:pPr>
            <a:r>
              <a:rPr lang="zh-CN" altLang="en-US" sz="2010" kern="0" dirty="0" smtClean="0">
                <a:solidFill>
                  <a:srgbClr val="000000"/>
                </a:solidFill>
                <a:latin typeface="Times New Roman" panose="02020603050405020304" pitchFamily="65" charset="-122"/>
                <a:ea typeface="宋体" panose="02010600030101010101" pitchFamily="2" charset="-122"/>
              </a:rPr>
              <a:t>原意是天下是公众的,后来成为一种美好社会的政治理想。《礼记·礼运》：“大道之行也,与三代之英,丘未之逮也,而有志焉。大道之行也,天下为公,选贤与能,讲信修睦。”意思是说天下是天下人的天下,为大家所共有,只有实现天下为公,彻底铲除私天下带来的社会弊端,才能使社</a:t>
            </a:r>
            <a:r>
              <a:rPr lang="zh-CN" altLang="en-US" kern="0" dirty="0" smtClean="0">
                <a:solidFill>
                  <a:srgbClr val="000000"/>
                </a:solidFill>
                <a:latin typeface="Times New Roman" panose="02020603050405020304" pitchFamily="65" charset="-122"/>
                <a:ea typeface="宋体" panose="02010600030101010101" pitchFamily="2" charset="-122"/>
              </a:rPr>
              <a:t>会</a:t>
            </a:r>
            <a:r>
              <a:rPr lang="zh-CN" altLang="en-US" sz="2010" kern="0" dirty="0" smtClean="0">
                <a:solidFill>
                  <a:srgbClr val="000000"/>
                </a:solidFill>
                <a:latin typeface="Times New Roman" panose="02020603050405020304" pitchFamily="65" charset="-122"/>
                <a:ea typeface="宋体" panose="02010600030101010101" pitchFamily="2" charset="-122"/>
              </a:rPr>
              <a:t>充满光明,使百姓得到幸福。</a:t>
            </a:r>
          </a:p>
          <a:p>
            <a:pPr marL="0" indent="0" eaLnBrk="0" latinLnBrk="1" hangingPunct="0">
              <a:lnSpc>
                <a:spcPct val="140000"/>
              </a:lnSpc>
              <a:spcBef>
                <a:spcPts val="0"/>
              </a:spcBef>
              <a:buNone/>
            </a:pP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2.周孔之道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周公,名旦,姬姓,亦称叔旦。他是周武王姬发的弟弟,因采邑在周,称为周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公。他是西周时期的政治家、军事家、思想家,被后世尊为“元圣”。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相传他制礼作乐,建立典章制度,是孔子最崇敬的古代圣人。孔子以周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公事业的继任者自居,终其一生都致力于恢复“周礼”,主张“克己复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礼”。孔子自己讲:“周监于二代,郁郁乎文哉!吾从周。”(《论语·八</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佾》)孔子晚年,迭经坎坷,身心俱疲,伤感地说:“甚矣吾衰也!久矣吾不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复梦见周公。”(《论语·述而》)自春秋以来,周公被历代统治者和学者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视为圣人,人们常以周孔并称,故有“自汉至唐,儒学被奉为‘周(公)孔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之道’”的说法。</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8126"/>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3.“春秋”名称的来历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鲁国史官把当时各国的重大事件,按年、季、月、日记录下来,一年分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春、夏、秋、冬四季记录,于是这部编年体史书就被称为《春秋》。孔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子对鲁国史官所编《春秋》加以整理修订,孔子编订的《春秋》记载了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从鲁隐公元年(公元前722年)至鲁襄公十四年(公元前541年)的大事。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由于它所记历史事实的起止年代大体上与一个客观的历史发展时期相</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当,所以史学家便把《春秋》这个书名作为这个历史时期的名称。春秋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时期始于公元前770年(周平王元年)周平王东迁,止于公元前476年(周敬</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王四十四年)战国前夕。</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02995"/>
          <a:ext cx="7740000" cy="4389120"/>
        </p:xfrm>
        <a:graphic>
          <a:graphicData uri="http://schemas.openxmlformats.org/drawingml/2006/table">
            <a:tbl>
              <a:tblPr/>
              <a:tblGrid>
                <a:gridCol w="1367704"/>
                <a:gridCol w="6372296"/>
              </a:tblGrid>
              <a:tr h="373320">
                <a:tc rowSpan="4">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科技成就</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战国时期发明指南仪器⑥</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司南    </a:t>
                      </a:r>
                      <a:r>
                        <a:rPr lang="zh-CN" altLang="en-US" sz="1600" kern="0" dirty="0" smtClean="0">
                          <a:solidFill>
                            <a:srgbClr val="FF0000"/>
                          </a:solidFill>
                          <a:latin typeface="Times New Roman" panose="02020603050405020304" pitchFamily="65" charset="-122"/>
                          <a:ea typeface="宋体" panose="02010600030101010101" pitchFamily="2" charset="-122"/>
                        </a:rPr>
                        <a:t>”</a:t>
                      </a:r>
                    </a:p>
                  </a:txBody>
                  <a:tcPr marL="45720" marR="45720"/>
                </a:tc>
              </a:tr>
              <a:tr h="373320">
                <a:tc vMerge="1">
                  <a:txBody>
                    <a:bodyPr/>
                    <a:lstStyle/>
                    <a:p>
                      <a:endParaRPr lang="zh-CN"/>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⑦</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石氏星表    </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kern="0" dirty="0" smtClean="0">
                          <a:solidFill>
                            <a:srgbClr val="000000"/>
                          </a:solidFill>
                          <a:latin typeface="Times New Roman" panose="02020603050405020304" pitchFamily="65" charset="-122"/>
                          <a:ea typeface="宋体" panose="02010600030101010101" pitchFamily="2" charset="-122"/>
                        </a:rPr>
                        <a:t>是世界上现存最古老的星表</a:t>
                      </a:r>
                    </a:p>
                  </a:txBody>
                  <a:tcPr marL="45720" marR="45720"/>
                </a:tc>
              </a:tr>
              <a:tr h="373320">
                <a:tc vMerge="1">
                  <a:txBody>
                    <a:bodyPr/>
                    <a:lstStyle/>
                    <a:p>
                      <a:endParaRPr lang="zh-CN"/>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夏朝时,我国就有了历法《夏小正》,商朝改进为“殷历”</a:t>
                      </a:r>
                    </a:p>
                  </a:txBody>
                  <a:tcPr marL="45720" marR="45720"/>
                </a:tc>
              </a:tr>
              <a:tr h="373320">
                <a:tc vMerge="1">
                  <a:txBody>
                    <a:bodyPr/>
                    <a:lstStyle/>
                    <a:p>
                      <a:endParaRPr lang="zh-CN"/>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⑧</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u="sng" kern="0" dirty="0" smtClean="0">
                          <a:solidFill>
                            <a:srgbClr val="FF0000"/>
                          </a:solidFill>
                          <a:latin typeface="Times New Roman" panose="02020603050405020304" pitchFamily="65" charset="-122"/>
                          <a:ea typeface="宋体" panose="02010600030101010101" pitchFamily="2" charset="-122"/>
                        </a:rPr>
                        <a:t>　黄帝内经    </a:t>
                      </a:r>
                      <a:r>
                        <a:rPr lang="zh-CN" altLang="en-US" sz="1600" kern="0" dirty="0" smtClean="0">
                          <a:solidFill>
                            <a:srgbClr val="FF0000"/>
                          </a:solidFill>
                          <a:latin typeface="Times New Roman" panose="02020603050405020304" pitchFamily="65" charset="-122"/>
                          <a:ea typeface="宋体" panose="02010600030101010101" pitchFamily="2" charset="-122"/>
                        </a:rPr>
                        <a:t>》</a:t>
                      </a:r>
                      <a:r>
                        <a:rPr lang="zh-CN" altLang="en-US" sz="1600" kern="0" dirty="0" smtClean="0">
                          <a:solidFill>
                            <a:srgbClr val="000000"/>
                          </a:solidFill>
                          <a:latin typeface="Times New Roman" panose="02020603050405020304" pitchFamily="65" charset="-122"/>
                          <a:ea typeface="宋体" panose="02010600030101010101" pitchFamily="2" charset="-122"/>
                        </a:rPr>
                        <a:t>——战国问世、西汉编订,是中医学的奠基之作</a:t>
                      </a:r>
                    </a:p>
                  </a:txBody>
                  <a:tcPr marL="45720" marR="45720"/>
                </a:tc>
              </a:tr>
              <a:tr h="602640">
                <a:tc rowSpan="2">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文学成就</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《诗经》:我国第一部诗歌总集,经孔子整理修订,奠定了我国古典文</a:t>
                      </a:r>
                      <a:r>
                        <a:rPr sz="1600"/>
                        <a:t/>
                      </a:r>
                      <a:br>
                        <a:rPr sz="1600"/>
                      </a:br>
                      <a:r>
                        <a:rPr lang="zh-CN" altLang="en-US" sz="1600" kern="0" dirty="0" smtClean="0">
                          <a:solidFill>
                            <a:srgbClr val="000000"/>
                          </a:solidFill>
                          <a:latin typeface="Times New Roman" panose="02020603050405020304" pitchFamily="65" charset="-122"/>
                          <a:ea typeface="宋体" panose="02010600030101010101" pitchFamily="2" charset="-122"/>
                        </a:rPr>
                        <a:t>学现实主义的基础,被后世奉为儒家经典</a:t>
                      </a:r>
                    </a:p>
                  </a:txBody>
                  <a:tcPr marL="45720" marR="45720"/>
                </a:tc>
              </a:tr>
              <a:tr h="602639">
                <a:tc vMerge="1">
                  <a:txBody>
                    <a:bodyPr/>
                    <a:lstStyle/>
                    <a:p>
                      <a:endParaRPr lang="zh-CN"/>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战国时期,屈原创作新的诗歌体裁——⑨</a:t>
                      </a:r>
                      <a:r>
                        <a:rPr lang="zh-CN" altLang="en-US" sz="1600" u="sng" kern="0" dirty="0" smtClean="0">
                          <a:solidFill>
                            <a:srgbClr val="FF0000"/>
                          </a:solidFill>
                          <a:latin typeface="Times New Roman" panose="02020603050405020304" pitchFamily="65" charset="-122"/>
                          <a:ea typeface="宋体" panose="02010600030101010101" pitchFamily="2" charset="-122"/>
                        </a:rPr>
                        <a:t>　楚辞    </a:t>
                      </a:r>
                      <a:r>
                        <a:rPr lang="zh-CN" altLang="en-US" sz="1600" kern="0" dirty="0" smtClean="0">
                          <a:solidFill>
                            <a:srgbClr val="000000"/>
                          </a:solidFill>
                          <a:latin typeface="Times New Roman" panose="02020603050405020304" pitchFamily="65" charset="-122"/>
                          <a:ea typeface="宋体" panose="02010600030101010101" pitchFamily="2" charset="-122"/>
                        </a:rPr>
                        <a:t>,其代表作《离骚》</a:t>
                      </a:r>
                      <a:r>
                        <a:rPr sz="1600" dirty="0"/>
                        <a:t/>
                      </a:r>
                      <a:br>
                        <a:rPr sz="1600" dirty="0"/>
                      </a:br>
                      <a:r>
                        <a:rPr lang="zh-CN" altLang="en-US" sz="1600" kern="0" dirty="0" smtClean="0">
                          <a:solidFill>
                            <a:srgbClr val="000000"/>
                          </a:solidFill>
                          <a:latin typeface="Times New Roman" panose="02020603050405020304" pitchFamily="65" charset="-122"/>
                          <a:ea typeface="宋体" panose="02010600030101010101" pitchFamily="2" charset="-122"/>
                        </a:rPr>
                        <a:t>是中国古典浪漫主义文学的代表</a:t>
                      </a:r>
                    </a:p>
                  </a:txBody>
                  <a:tcPr marL="45720" marR="45720"/>
                </a:tc>
              </a:tr>
              <a:tr h="373320">
                <a:tc rowSpan="2">
                  <a:txBody>
                    <a:bodyPr/>
                    <a:lstStyle/>
                    <a:p>
                      <a:pPr algn="ct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艺术成就</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文字:商朝的甲骨文已经是一种比较成熟的文字</a:t>
                      </a:r>
                    </a:p>
                  </a:txBody>
                  <a:tcPr marL="45720" marR="45720"/>
                </a:tc>
              </a:tr>
              <a:tr h="373320">
                <a:tc vMerge="1">
                  <a:txBody>
                    <a:bodyPr/>
                    <a:lstStyle/>
                    <a:p>
                      <a:endParaRPr lang="zh-CN"/>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anose="02020603050405020304" pitchFamily="65" charset="-122"/>
                          <a:ea typeface="宋体" panose="02010600030101010101" pitchFamily="2" charset="-122"/>
                        </a:rPr>
                        <a:t>远古时代彩陶画;战国帛画表明中国绘画艺术从萌芽走向成熟</a:t>
                      </a:r>
                    </a:p>
                  </a:txBody>
                  <a:tcPr marL="45720" marR="45720"/>
                </a:tc>
              </a:tr>
            </a:tbl>
          </a:graphicData>
        </a:graphic>
      </p:graphicFrame>
      <p:sp>
        <p:nvSpPr>
          <p:cNvPr id="3" name="矩形 2"/>
          <p:cNvSpPr/>
          <p:nvPr/>
        </p:nvSpPr>
        <p:spPr>
          <a:xfrm>
            <a:off x="495215" y="1044005"/>
            <a:ext cx="2276585" cy="507831"/>
          </a:xfrm>
          <a:prstGeom prst="rect">
            <a:avLst/>
          </a:prstGeom>
        </p:spPr>
        <p:txBody>
          <a:bodyPr wrap="none">
            <a:spAutoFit/>
          </a:bodyPr>
          <a:lstStyle/>
          <a:p>
            <a:pPr eaLnBrk="0" latinLnBrk="1" hangingPunct="0">
              <a:lnSpc>
                <a:spcPct val="150000"/>
              </a:lnSpc>
            </a:pPr>
            <a:r>
              <a:rPr lang="zh-CN" altLang="en-US" b="1" kern="0" dirty="0" smtClean="0">
                <a:solidFill>
                  <a:srgbClr val="000000"/>
                </a:solidFill>
                <a:latin typeface="Times New Roman" panose="02020603050405020304" pitchFamily="65" charset="-122"/>
                <a:ea typeface="宋体" panose="02010600030101010101" pitchFamily="2" charset="-122"/>
              </a:rPr>
              <a:t>二、科技与文学艺术</a:t>
            </a:r>
            <a:endParaRPr lang="zh-CN" altLang="en-US" b="1" dirty="0"/>
          </a:p>
        </p:txBody>
      </p:sp>
      <p:grpSp>
        <p:nvGrpSpPr>
          <p:cNvPr id="4" name="组合 16"/>
          <p:cNvGrpSpPr/>
          <p:nvPr/>
        </p:nvGrpSpPr>
        <p:grpSpPr bwMode="auto">
          <a:xfrm>
            <a:off x="4283968" y="1764085"/>
            <a:ext cx="1080120" cy="30264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7" name="组合 16"/>
          <p:cNvGrpSpPr/>
          <p:nvPr/>
        </p:nvGrpSpPr>
        <p:grpSpPr bwMode="auto">
          <a:xfrm>
            <a:off x="2267744" y="2196133"/>
            <a:ext cx="1440160" cy="321940"/>
            <a:chOff x="4881562" y="2969419"/>
            <a:chExt cx="783432" cy="219075"/>
          </a:xfrm>
        </p:grpSpPr>
        <p:sp>
          <p:nvSpPr>
            <p:cNvPr id="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0" name="组合 16"/>
          <p:cNvGrpSpPr/>
          <p:nvPr/>
        </p:nvGrpSpPr>
        <p:grpSpPr bwMode="auto">
          <a:xfrm>
            <a:off x="2255044" y="3123976"/>
            <a:ext cx="1440160" cy="361951"/>
            <a:chOff x="4881562" y="2969419"/>
            <a:chExt cx="783432" cy="219075"/>
          </a:xfrm>
        </p:grpSpPr>
        <p:sp>
          <p:nvSpPr>
            <p:cNvPr id="1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2"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3" name="组合 16"/>
          <p:cNvGrpSpPr/>
          <p:nvPr/>
        </p:nvGrpSpPr>
        <p:grpSpPr bwMode="auto">
          <a:xfrm>
            <a:off x="5448796" y="4420120"/>
            <a:ext cx="838696" cy="361951"/>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8021"/>
            <a:ext cx="8127000" cy="24911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60" kern="0" spc="116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78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1.综合分析小农经济的影响</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小农经济在我国历史上延续了两千多年,对中国古代社会产生了多方面</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的重要影响。分析其影响,有助于深化对小农经济这一概念的理解,也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有助于加强对中国古代社会的全方位认识。</a:t>
            </a:r>
            <a:endParaRPr lang="zh-CN" altLang="en-US" dirty="0"/>
          </a:p>
        </p:txBody>
      </p:sp>
      <p:pic>
        <p:nvPicPr>
          <p:cNvPr id="3" name="图片 3" descr="textimage1.jpeg"/>
          <p:cNvPicPr>
            <a:picLocks noChangeAspect="1"/>
          </p:cNvPicPr>
          <p:nvPr/>
        </p:nvPicPr>
        <p:blipFill>
          <a:blip r:embed="rId3" cstate="print"/>
          <a:stretch>
            <a:fillRect/>
          </a:stretch>
        </p:blipFill>
        <p:spPr>
          <a:xfrm>
            <a:off x="3779912" y="1260029"/>
            <a:ext cx="1274064" cy="382219"/>
          </a:xfrm>
          <a:prstGeom prst="rect">
            <a:avLst/>
          </a:prstGeom>
        </p:spPr>
      </p:pic>
      <p:graphicFrame>
        <p:nvGraphicFramePr>
          <p:cNvPr id="4" name="表格 2"/>
          <p:cNvGraphicFramePr>
            <a:graphicFrameLocks noGrp="1"/>
          </p:cNvGraphicFramePr>
          <p:nvPr/>
        </p:nvGraphicFramePr>
        <p:xfrm>
          <a:off x="540000" y="3924325"/>
          <a:ext cx="7740000" cy="1783080"/>
        </p:xfrm>
        <a:graphic>
          <a:graphicData uri="http://schemas.openxmlformats.org/drawingml/2006/table">
            <a:tbl>
              <a:tblPr/>
              <a:tblGrid>
                <a:gridCol w="719632"/>
                <a:gridCol w="7020368"/>
              </a:tblGrid>
              <a:tr h="72010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政治</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分散的小农经济要求有一个强有力的中央集权政府,维护社会安定和国家统一,以保证小农经济的发展。</a:t>
                      </a:r>
                      <a:r>
                        <a:rPr lang="zh-CN" altLang="en-US" sz="1400" u="sng" kern="0" dirty="0" smtClean="0">
                          <a:solidFill>
                            <a:srgbClr val="000000"/>
                          </a:solidFill>
                          <a:latin typeface="Times New Roman" panose="02020603050405020304" pitchFamily="65" charset="-122"/>
                          <a:ea typeface="宋体" panose="02010600030101010101" pitchFamily="2" charset="-122"/>
                        </a:rPr>
                        <a:t>保护小农经济是中央集权制度建立的根本原因</a:t>
                      </a:r>
                    </a:p>
                  </a:txBody>
                  <a:tcPr marL="45720" marR="45720"/>
                </a:tc>
              </a:tr>
              <a:tr h="936104">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经济</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a:t>
                      </a:r>
                      <a:r>
                        <a:rPr lang="zh-CN" altLang="en-US" sz="1400" u="sng" kern="0" dirty="0" smtClean="0">
                          <a:solidFill>
                            <a:srgbClr val="000000"/>
                          </a:solidFill>
                          <a:latin typeface="Times New Roman" panose="02020603050405020304" pitchFamily="65" charset="-122"/>
                          <a:ea typeface="宋体" panose="02010600030101010101" pitchFamily="2" charset="-122"/>
                        </a:rPr>
                        <a:t>重农抑商”和“闭关锁国”政策的根源在于小农经济</a:t>
                      </a:r>
                      <a:r>
                        <a:rPr lang="zh-CN" altLang="en-US" sz="1400" kern="0" dirty="0" smtClean="0">
                          <a:solidFill>
                            <a:srgbClr val="000000"/>
                          </a:solidFill>
                          <a:latin typeface="Times New Roman" panose="02020603050405020304" pitchFamily="65" charset="-122"/>
                          <a:ea typeface="宋体" panose="02010600030101010101" pitchFamily="2" charset="-122"/>
                        </a:rPr>
                        <a:t>。小农经济的脆弱性,要求统治阶级抑制商业,防止商业与农业争夺劳动力;小农经济自给自足的特点,是统治阶级能够实行“闭关锁国”政策的根源</a:t>
                      </a:r>
                    </a:p>
                  </a:txBody>
                  <a:tcPr marL="45720" marR="4572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26665" y="1738019"/>
          <a:ext cx="7740000" cy="3666600"/>
        </p:xfrm>
        <a:graphic>
          <a:graphicData uri="http://schemas.openxmlformats.org/drawingml/2006/table">
            <a:tbl>
              <a:tblPr/>
              <a:tblGrid>
                <a:gridCol w="719632"/>
                <a:gridCol w="7020368"/>
              </a:tblGrid>
              <a:tr h="137160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科技</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小农经济的发展促进了与之相关的科技的发展。</a:t>
                      </a:r>
                      <a:r>
                        <a:rPr lang="zh-CN" altLang="en-US" sz="1400" u="sng" kern="0" dirty="0" smtClean="0">
                          <a:solidFill>
                            <a:srgbClr val="000000"/>
                          </a:solidFill>
                          <a:latin typeface="Times New Roman" panose="02020603050405020304" pitchFamily="65" charset="-122"/>
                          <a:ea typeface="宋体" panose="02010600030101010101" pitchFamily="2" charset="-122"/>
                        </a:rPr>
                        <a:t>中国古代的科技成就多集中在与农业生产相关的领域</a:t>
                      </a:r>
                      <a:r>
                        <a:rPr lang="zh-CN" altLang="en-US" sz="1400" kern="0" dirty="0" smtClean="0">
                          <a:solidFill>
                            <a:srgbClr val="000000"/>
                          </a:solidFill>
                          <a:latin typeface="Times New Roman" panose="02020603050405020304" pitchFamily="65" charset="-122"/>
                          <a:ea typeface="宋体" panose="02010600030101010101" pitchFamily="2" charset="-122"/>
                        </a:rPr>
                        <a:t>,如农学、天文历法、数学等,因而中国古代的科技具有实用性、实践性的特点。同时,小农经济发展的缓慢性也决定了中国古代科技长期无法实现根本性突破,未发展为近代科技</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文学</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很多文学作品反映了小农经济条件下人们的理想和憧憬,如陶渊明的《桃花源记》就反映了当时人们希望摆脱统治者的残暴统治,渴望世外桃源的理想和追求</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民族心</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理方面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小农经济下的中国农民既有忠厚老实、吃苦耐劳、艰苦奋斗的精神,也有狭隘、保守等方面的不足</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家庭伦</a:t>
                      </a:r>
                    </a:p>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理方面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小农经济条件下,从事农业生产的主要是男子,这是“重男轻女”思想产生的根源;同时还有注重孝道、重视邻里和睦等传统思想</a:t>
                      </a:r>
                    </a:p>
                  </a:txBody>
                  <a:tcPr marL="45720" marR="45720"/>
                </a:tc>
              </a:tr>
            </a:tbl>
          </a:graphicData>
        </a:graphic>
      </p:graphicFrame>
      <p:sp>
        <p:nvSpPr>
          <p:cNvPr id="3" name="文本框 2"/>
          <p:cNvSpPr txBox="1"/>
          <p:nvPr/>
        </p:nvSpPr>
        <p:spPr>
          <a:xfrm>
            <a:off x="7452995" y="1369695"/>
            <a:ext cx="813435" cy="368300"/>
          </a:xfrm>
          <a:prstGeom prst="rect">
            <a:avLst/>
          </a:prstGeom>
          <a:noFill/>
        </p:spPr>
        <p:txBody>
          <a:bodyPr wrap="square" rtlCol="0">
            <a:spAutoFit/>
          </a:bodyPr>
          <a:lstStyle/>
          <a:p>
            <a:r>
              <a:rPr lang="zh-CN" altLang="en-US"/>
              <a:t>续表</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8127000" cy="2115194"/>
          </a:xfrm>
          <a:prstGeom prst="rect">
            <a:avLst/>
          </a:prstGeom>
          <a:noFill/>
        </p:spPr>
        <p:txBody>
          <a:bodyPr wrap="square" lIns="0" tIns="0" rIns="0" bIns="0" rtlCol="0">
            <a:spAutoFit/>
          </a:bodyPr>
          <a:lstStyle/>
          <a:p>
            <a:pPr marL="0" indent="0" eaLnBrk="0" latinLnBrk="1" hangingPunct="0">
              <a:lnSpc>
                <a:spcPct val="14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2.综合分析“百家争鸣”出现的原因</a:t>
            </a:r>
            <a:endParaRPr lang="zh-CN" altLang="en-US" b="1" dirty="0" smtClean="0"/>
          </a:p>
          <a:p>
            <a:pPr marL="0" indent="0" eaLnBrk="0" latinLnBrk="1" hangingPunct="0">
              <a:lnSpc>
                <a:spcPct val="14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社会存在决定社会意识是历史唯物主义的基本观点,也是掌握思想文化</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这一部分内容的“钥匙”。中国古代思想、科技、文化的产生、发展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都与社会政治、经济发展息息相关,注意挖掘思想文化发展背后的政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治、经济等因素。</a:t>
            </a:r>
            <a:endParaRPr lang="zh-CN" altLang="en-US" dirty="0"/>
          </a:p>
        </p:txBody>
      </p:sp>
      <p:graphicFrame>
        <p:nvGraphicFramePr>
          <p:cNvPr id="3" name="表格 2"/>
          <p:cNvGraphicFramePr>
            <a:graphicFrameLocks noGrp="1"/>
          </p:cNvGraphicFramePr>
          <p:nvPr/>
        </p:nvGraphicFramePr>
        <p:xfrm>
          <a:off x="540000" y="3132237"/>
          <a:ext cx="7740000" cy="3246120"/>
        </p:xfrm>
        <a:graphic>
          <a:graphicData uri="http://schemas.openxmlformats.org/drawingml/2006/table">
            <a:tbl>
              <a:tblPr/>
              <a:tblGrid>
                <a:gridCol w="575616"/>
                <a:gridCol w="7164384"/>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铁犁、牛耕的使用与推广,使井田制走向瓦解,土地私有制逐步确立,封建经济迅速发展,为学术文化的繁荣提供了物质条件</a:t>
                      </a:r>
                    </a:p>
                  </a:txBody>
                  <a:tcPr marL="45720" marR="45720"/>
                </a:tc>
              </a:tr>
              <a:tr h="106128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(1)</a:t>
                      </a:r>
                      <a:r>
                        <a:rPr lang="zh-CN" altLang="en-US" sz="1400" u="sng" kern="0" dirty="0" smtClean="0">
                          <a:solidFill>
                            <a:srgbClr val="000000"/>
                          </a:solidFill>
                          <a:latin typeface="Times New Roman" panose="02020603050405020304" pitchFamily="65" charset="-122"/>
                          <a:ea typeface="宋体" panose="02010600030101010101" pitchFamily="2" charset="-122"/>
                        </a:rPr>
                        <a:t>春秋战国时期属于社会大变革时代。各种力量争衡、较量,对社会变革的现实发表不同的看法,提出改革时弊的各种方案</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(2)社会环境相对宽松。统治阶级还未建立起绝对的权威,人们的思想还没有受到太多条框的束缚和制约,可以畅所欲言</a:t>
                      </a:r>
                    </a:p>
                  </a:txBody>
                  <a:tcPr marL="45720" marR="45720"/>
                </a:tc>
              </a:tr>
              <a:tr h="714111">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阶级</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关系</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anose="02020603050405020304" pitchFamily="65" charset="-122"/>
                          <a:ea typeface="宋体" panose="02010600030101010101" pitchFamily="2" charset="-122"/>
                        </a:rPr>
                        <a:t>“士”阶层活跃并受重用</a:t>
                      </a:r>
                      <a:r>
                        <a:rPr lang="zh-CN" altLang="en-US" sz="1400" kern="0" dirty="0" smtClean="0">
                          <a:solidFill>
                            <a:srgbClr val="000000"/>
                          </a:solidFill>
                          <a:latin typeface="Times New Roman" panose="02020603050405020304" pitchFamily="65" charset="-122"/>
                          <a:ea typeface="宋体" panose="02010600030101010101" pitchFamily="2" charset="-122"/>
                        </a:rPr>
                        <a:t>。“士”指当时的知识分子。为了争霸需要,各诸侯礼贤下士,“士”也希望实现自己的政治愿望</a:t>
                      </a:r>
                    </a:p>
                  </a:txBody>
                  <a:tcPr marL="45720" marR="45720"/>
                </a:tc>
              </a:tr>
              <a:tr h="36004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文化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私学兴起,造就了一大批知识渊博和阅历丰富的文士,同时为学术繁荣提供了舆论阵地</a:t>
                      </a:r>
                    </a:p>
                  </a:txBody>
                  <a:tcPr marL="45720" marR="45720"/>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6182" y="1446436"/>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561774" y="2249860"/>
            <a:ext cx="8127000" cy="4984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560" kern="0" spc="11690" dirty="0" smtClean="0">
                <a:solidFill>
                  <a:srgbClr val="000000"/>
                </a:solidFill>
                <a:latin typeface="Times New Roman" panose="02020603050405020304" pitchFamily="65" charset="-122"/>
                <a:ea typeface="宋体" panose="02010600030101010101" pitchFamily="2" charset="-122"/>
              </a:rPr>
              <a:t> </a:t>
            </a:r>
            <a:r>
              <a:rPr lang="zh-CN" altLang="en-US" sz="2200" b="1" kern="0" dirty="0" smtClean="0">
                <a:solidFill>
                  <a:srgbClr val="000000"/>
                </a:solidFill>
                <a:latin typeface="黑体" panose="02010609060101010101" pitchFamily="49" charset="-122"/>
                <a:ea typeface="黑体" panose="02010609060101010101" pitchFamily="49" charset="-122"/>
              </a:rPr>
              <a:t>考点一　商周时期的政治制度</a:t>
            </a:r>
            <a:endParaRPr lang="zh-CN" altLang="en-US" sz="2200" b="1" dirty="0">
              <a:latin typeface="黑体" panose="02010609060101010101" pitchFamily="49" charset="-122"/>
              <a:ea typeface="黑体" panose="02010609060101010101" pitchFamily="49" charset="-122"/>
            </a:endParaRPr>
          </a:p>
        </p:txBody>
      </p:sp>
      <p:pic>
        <p:nvPicPr>
          <p:cNvPr id="9" name="图片 3" descr="textimage0.jpeg"/>
          <p:cNvPicPr>
            <a:picLocks noChangeAspect="1"/>
          </p:cNvPicPr>
          <p:nvPr/>
        </p:nvPicPr>
        <p:blipFill>
          <a:blip r:embed="rId4" cstate="print"/>
          <a:stretch>
            <a:fillRect/>
          </a:stretch>
        </p:blipFill>
        <p:spPr>
          <a:xfrm>
            <a:off x="3785743" y="1908013"/>
            <a:ext cx="1274064" cy="382219"/>
          </a:xfrm>
          <a:prstGeom prst="rect">
            <a:avLst/>
          </a:prstGeom>
        </p:spPr>
      </p:pic>
      <p:graphicFrame>
        <p:nvGraphicFramePr>
          <p:cNvPr id="10" name="表格 2"/>
          <p:cNvGraphicFramePr>
            <a:graphicFrameLocks noGrp="1"/>
          </p:cNvGraphicFramePr>
          <p:nvPr/>
        </p:nvGraphicFramePr>
        <p:xfrm>
          <a:off x="755576" y="2988221"/>
          <a:ext cx="7740000" cy="3154680"/>
        </p:xfrm>
        <a:graphic>
          <a:graphicData uri="http://schemas.openxmlformats.org/drawingml/2006/table">
            <a:tbl>
              <a:tblPr/>
              <a:tblGrid>
                <a:gridCol w="504056"/>
                <a:gridCol w="4896544"/>
                <a:gridCol w="2339400"/>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分封制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宗法制</a:t>
                      </a:r>
                    </a:p>
                  </a:txBody>
                  <a:tcPr marL="45720" marR="45720"/>
                </a:tc>
              </a:tr>
              <a:tr h="380637">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目的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对被征服的广大地区进行有效的统治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解决贵族之间在权力、财产和土地继承上的矛盾</a:t>
                      </a:r>
                    </a:p>
                  </a:txBody>
                  <a:tcPr marL="45720" marR="45720"/>
                </a:tc>
              </a:tr>
              <a:tr h="1397598">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(1)周武王把王畿以外的广大地区土地和人民分别授予王族、功臣和古代帝王的后代,其中多为同姓子弟,让他们建立诸侯国,拱卫王室</a:t>
                      </a:r>
                      <a:endParaRPr lang="en-US" altLang="zh-CN" sz="14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(2)诸侯必须服从周天子的命令,诸侯有为周天子镇守疆土、随从作战、交纳贡赋和①</a:t>
                      </a:r>
                      <a:r>
                        <a:rPr lang="zh-CN" altLang="en-US" sz="1400" u="sng" kern="0" dirty="0" smtClean="0">
                          <a:solidFill>
                            <a:srgbClr val="000000"/>
                          </a:solidFill>
                          <a:latin typeface="Times New Roman" panose="02020603050405020304" pitchFamily="65" charset="-122"/>
                          <a:ea typeface="宋体" panose="02010600030101010101" pitchFamily="2" charset="-122"/>
                        </a:rPr>
                        <a:t> </a:t>
                      </a:r>
                      <a:r>
                        <a:rPr lang="zh-CN" altLang="en-US" sz="1400" u="sng" kern="0" dirty="0" smtClean="0">
                          <a:solidFill>
                            <a:srgbClr val="FF0000"/>
                          </a:solidFill>
                          <a:latin typeface="Times New Roman" panose="02020603050405020304" pitchFamily="65" charset="-122"/>
                          <a:ea typeface="宋体" panose="02010600030101010101" pitchFamily="2" charset="-122"/>
                        </a:rPr>
                        <a:t>   朝觐述职    </a:t>
                      </a:r>
                      <a:r>
                        <a:rPr lang="zh-CN" altLang="en-US" sz="1400" kern="0" dirty="0" smtClean="0">
                          <a:solidFill>
                            <a:srgbClr val="000000"/>
                          </a:solidFill>
                          <a:latin typeface="Times New Roman" panose="02020603050405020304" pitchFamily="65" charset="-122"/>
                          <a:ea typeface="宋体" panose="02010600030101010101" pitchFamily="2" charset="-122"/>
                        </a:rPr>
                        <a:t>的义务</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(3)诸侯对卿大夫实行再分封,卿大夫再将土地和人民分赐给士</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(1)依据③</a:t>
                      </a:r>
                      <a:r>
                        <a:rPr lang="zh-CN" altLang="en-US" sz="1400" u="sng" kern="0" dirty="0" smtClean="0">
                          <a:solidFill>
                            <a:srgbClr val="FF0000"/>
                          </a:solidFill>
                          <a:latin typeface="Times New Roman" panose="02020603050405020304" pitchFamily="65" charset="-122"/>
                          <a:ea typeface="宋体" panose="02010600030101010101" pitchFamily="2" charset="-122"/>
                        </a:rPr>
                        <a:t>　血缘关系    </a:t>
                      </a:r>
                      <a:r>
                        <a:rPr lang="zh-CN" altLang="en-US" sz="1400" kern="0" dirty="0" smtClean="0">
                          <a:solidFill>
                            <a:srgbClr val="000000"/>
                          </a:solidFill>
                          <a:latin typeface="Times New Roman" panose="02020603050405020304" pitchFamily="65" charset="-122"/>
                          <a:ea typeface="宋体" panose="02010600030101010101" pitchFamily="2" charset="-122"/>
                        </a:rPr>
                        <a:t>维系政治等级</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(2)实行④</a:t>
                      </a:r>
                      <a:r>
                        <a:rPr lang="zh-CN" altLang="en-US" sz="1400" u="sng" kern="0" dirty="0" smtClean="0">
                          <a:solidFill>
                            <a:srgbClr val="FF0000"/>
                          </a:solidFill>
                          <a:latin typeface="Times New Roman" panose="02020603050405020304" pitchFamily="65" charset="-122"/>
                          <a:ea typeface="宋体" panose="02010600030101010101" pitchFamily="2" charset="-122"/>
                        </a:rPr>
                        <a:t>　嫡长子    </a:t>
                      </a:r>
                      <a:r>
                        <a:rPr lang="zh-CN" altLang="en-US" sz="1400" kern="0" dirty="0" smtClean="0">
                          <a:solidFill>
                            <a:srgbClr val="000000"/>
                          </a:solidFill>
                          <a:latin typeface="Times New Roman" panose="02020603050405020304" pitchFamily="65" charset="-122"/>
                          <a:ea typeface="宋体" panose="02010600030101010101" pitchFamily="2" charset="-122"/>
                        </a:rPr>
                        <a:t>继承制</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(3)大宗可以命令和约束小宗,小宗必须服从大宗</a:t>
                      </a:r>
                    </a:p>
                  </a:txBody>
                  <a:tcPr marL="45720" marR="45720"/>
                </a:tc>
              </a:tr>
            </a:tbl>
          </a:graphicData>
        </a:graphic>
      </p:graphicFrame>
      <p:grpSp>
        <p:nvGrpSpPr>
          <p:cNvPr id="11" name="组合 16"/>
          <p:cNvGrpSpPr/>
          <p:nvPr/>
        </p:nvGrpSpPr>
        <p:grpSpPr bwMode="auto">
          <a:xfrm>
            <a:off x="3087390" y="5436493"/>
            <a:ext cx="1080120" cy="339091"/>
            <a:chOff x="4881562" y="2969419"/>
            <a:chExt cx="783432" cy="219075"/>
          </a:xfrm>
        </p:grpSpPr>
        <p:sp>
          <p:nvSpPr>
            <p:cNvPr id="12"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3"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4" name="组合 16"/>
          <p:cNvGrpSpPr/>
          <p:nvPr/>
        </p:nvGrpSpPr>
        <p:grpSpPr bwMode="auto">
          <a:xfrm>
            <a:off x="6933406" y="4140349"/>
            <a:ext cx="1080120" cy="339091"/>
            <a:chOff x="4881562" y="2969419"/>
            <a:chExt cx="783432" cy="219075"/>
          </a:xfrm>
        </p:grpSpPr>
        <p:sp>
          <p:nvSpPr>
            <p:cNvPr id="1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7" name="组合 16"/>
          <p:cNvGrpSpPr/>
          <p:nvPr/>
        </p:nvGrpSpPr>
        <p:grpSpPr bwMode="auto">
          <a:xfrm>
            <a:off x="6941914" y="4788421"/>
            <a:ext cx="885304" cy="361951"/>
            <a:chOff x="4881562" y="2969419"/>
            <a:chExt cx="783432" cy="219075"/>
          </a:xfrm>
        </p:grpSpPr>
        <p:sp>
          <p:nvSpPr>
            <p:cNvPr id="1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9"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27584" y="990213"/>
          <a:ext cx="7740000" cy="2423160"/>
        </p:xfrm>
        <a:graphic>
          <a:graphicData uri="http://schemas.openxmlformats.org/drawingml/2006/table">
            <a:tbl>
              <a:tblPr/>
              <a:tblGrid>
                <a:gridCol w="504056"/>
                <a:gridCol w="4896544"/>
                <a:gridCol w="2339400"/>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分封制</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宗法制</a:t>
                      </a:r>
                    </a:p>
                  </a:txBody>
                  <a:tcPr marL="45720" marR="45720"/>
                </a:tc>
              </a:tr>
              <a:tr h="1978560">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作用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(1)</a:t>
                      </a:r>
                      <a:r>
                        <a:rPr lang="zh-CN" altLang="en-US" sz="1400" u="sng" kern="0" dirty="0" smtClean="0">
                          <a:solidFill>
                            <a:srgbClr val="000000"/>
                          </a:solidFill>
                          <a:latin typeface="Times New Roman" panose="02020603050405020304" pitchFamily="65" charset="-122"/>
                          <a:ea typeface="宋体" panose="02010600030101010101" pitchFamily="2" charset="-122"/>
                        </a:rPr>
                        <a:t>加强了周天子对地方的统治</a:t>
                      </a:r>
                      <a:r>
                        <a:rPr lang="zh-CN" altLang="en-US" sz="1400" kern="0" dirty="0" smtClean="0">
                          <a:solidFill>
                            <a:srgbClr val="000000"/>
                          </a:solidFill>
                          <a:latin typeface="Times New Roman" panose="02020603050405020304" pitchFamily="65" charset="-122"/>
                          <a:ea typeface="宋体" panose="02010600030101010101" pitchFamily="2" charset="-122"/>
                        </a:rPr>
                        <a:t>,形成诸侯对周王室众星捧月般的政治格局,周王确立了天下共主的地位</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(2)贵族统治阶层内部形成了“天子—诸侯—卿大夫—士”的森严②</a:t>
                      </a:r>
                      <a:r>
                        <a:rPr lang="zh-CN" altLang="en-US" sz="1400" u="sng" kern="0" dirty="0" smtClean="0">
                          <a:solidFill>
                            <a:srgbClr val="FF0000"/>
                          </a:solidFill>
                          <a:latin typeface="Times New Roman" panose="02020603050405020304" pitchFamily="65" charset="-122"/>
                          <a:ea typeface="宋体" panose="02010600030101010101" pitchFamily="2" charset="-122"/>
                        </a:rPr>
                        <a:t>　等级    </a:t>
                      </a:r>
                    </a:p>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(3)</a:t>
                      </a:r>
                      <a:r>
                        <a:rPr lang="zh-CN" altLang="en-US" sz="1400" u="sng" kern="0" dirty="0" smtClean="0">
                          <a:solidFill>
                            <a:srgbClr val="000000"/>
                          </a:solidFill>
                          <a:latin typeface="Times New Roman" panose="02020603050405020304" pitchFamily="65" charset="-122"/>
                          <a:ea typeface="宋体" panose="02010600030101010101" pitchFamily="2" charset="-122"/>
                        </a:rPr>
                        <a:t>诸侯享有相当大的独立性</a:t>
                      </a:r>
                      <a:r>
                        <a:rPr lang="zh-CN" altLang="en-US" sz="1400" kern="0" dirty="0" smtClean="0">
                          <a:solidFill>
                            <a:srgbClr val="000000"/>
                          </a:solidFill>
                          <a:latin typeface="Times New Roman" panose="02020603050405020304" pitchFamily="65" charset="-122"/>
                          <a:ea typeface="宋体" panose="02010600030101010101" pitchFamily="2" charset="-122"/>
                        </a:rPr>
                        <a:t>,随着其势力的日益壮大,西周后期,王权衰弱,分封制遭到破坏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anose="02020603050405020304" pitchFamily="65" charset="-122"/>
                          <a:ea typeface="宋体" panose="02010600030101010101" pitchFamily="2" charset="-122"/>
                        </a:rPr>
                        <a:t>保证了各级贵族在政治上的垄断和特权地位,有利于统治集团内部的稳定和团结</a:t>
                      </a:r>
                    </a:p>
                  </a:txBody>
                  <a:tcPr marL="45720" marR="45720"/>
                </a:tc>
              </a:tr>
            </a:tbl>
          </a:graphicData>
        </a:graphic>
      </p:graphicFrame>
      <p:sp>
        <p:nvSpPr>
          <p:cNvPr id="4" name="TextBox 2"/>
          <p:cNvSpPr txBox="1"/>
          <p:nvPr/>
        </p:nvSpPr>
        <p:spPr>
          <a:xfrm>
            <a:off x="540000" y="3600869"/>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教材知识补遗</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1.雅言</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据史料记载,我国最早的“普通话”——“雅言”是以周朝的国都镐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(今西安西北)地区的语言为基础的。孔子在鲁国讲学,他的三千弟子来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自四面八方,孔子正是用“雅言”来讲学的。《论语·述而》中说:“子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所雅言,《诗》《书》、执礼,皆雅言也。”</a:t>
            </a:r>
            <a:endParaRPr lang="zh-CN" altLang="en-US" dirty="0"/>
          </a:p>
        </p:txBody>
      </p:sp>
      <p:grpSp>
        <p:nvGrpSpPr>
          <p:cNvPr id="5" name="组合 4"/>
          <p:cNvGrpSpPr/>
          <p:nvPr/>
        </p:nvGrpSpPr>
        <p:grpSpPr bwMode="auto">
          <a:xfrm>
            <a:off x="1914054" y="2346499"/>
            <a:ext cx="885304" cy="361951"/>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2622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中国最早的一部解释词义的书是《尔雅》,它是中国古代的词典。《尔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雅》也是儒家的经典之一,被列入十三经之中。其中“尔”是近正的意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思,“雅”是“雅言”,是某一时代官方规定的规范语言。“尔雅”就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是使语言接近于官方规定的语言。《尔雅》是后代考证古代词语的一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部重要著作。</a:t>
            </a:r>
            <a:endParaRPr lang="zh-CN" altLang="en-US" dirty="0"/>
          </a:p>
        </p:txBody>
      </p:sp>
      <p:sp>
        <p:nvSpPr>
          <p:cNvPr id="3" name="TextBox 2"/>
          <p:cNvSpPr txBox="1"/>
          <p:nvPr/>
        </p:nvSpPr>
        <p:spPr>
          <a:xfrm>
            <a:off x="540000" y="3420269"/>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2.天子</a:t>
            </a:r>
            <a:endParaRPr lang="zh-CN" altLang="en-US"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天子,是古代社会对最高统治者的称呼。古代社会最高统治者为了巩固</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自己的地位和政权,自称其权力出于神授,是秉承天意治理天下,故自称</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“天子”。他们还宣扬自己生下来时就有许多瑞徵,还有所谓“天子</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气”。人们还把他们比作龙,称其为“真龙天子”。封建社会宣扬天子</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“受命于天”,是上天委任的在人间的代理人,受天命约束。</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考点二　先秦时期的农业、手工业和商业</a:t>
            </a:r>
            <a:endParaRPr lang="zh-CN" altLang="en-US" sz="2200" b="1" dirty="0" smtClean="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一、农业</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1.农业的主要耕作方式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(1)原始农业的主要耕作方法是刀耕火种。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(2)春秋战国时期,人们开始使用①</a:t>
            </a:r>
            <a:r>
              <a:rPr lang="zh-CN" altLang="en-US" sz="2010" u="sng" kern="0" dirty="0" smtClean="0">
                <a:solidFill>
                  <a:srgbClr val="FF0000"/>
                </a:solidFill>
                <a:latin typeface="Times New Roman" panose="02020603050405020304" pitchFamily="65" charset="-122"/>
                <a:ea typeface="宋体" panose="02010600030101010101" pitchFamily="2" charset="-122"/>
              </a:rPr>
              <a:t>　铁农具    </a:t>
            </a:r>
            <a:r>
              <a:rPr lang="zh-CN" altLang="en-US" sz="2010" kern="0" dirty="0" smtClean="0">
                <a:solidFill>
                  <a:srgbClr val="000000"/>
                </a:solidFill>
                <a:latin typeface="Times New Roman" panose="02020603050405020304" pitchFamily="65" charset="-122"/>
                <a:ea typeface="宋体" panose="02010600030101010101" pitchFamily="2" charset="-122"/>
              </a:rPr>
              <a:t>和牛耕并将其逐渐推广;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当时世界上先进的耕作方法——垄作法已经使用;战国时期的著名水利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工程②</a:t>
            </a:r>
            <a:r>
              <a:rPr lang="zh-CN" altLang="en-US" sz="2010" u="sng" kern="0" dirty="0" smtClean="0">
                <a:solidFill>
                  <a:srgbClr val="FF0000"/>
                </a:solidFill>
                <a:latin typeface="Times New Roman" panose="02020603050405020304" pitchFamily="65" charset="-122"/>
                <a:ea typeface="宋体" panose="02010600030101010101" pitchFamily="2" charset="-122"/>
              </a:rPr>
              <a:t>　都江堰    </a:t>
            </a:r>
            <a:r>
              <a:rPr lang="zh-CN" altLang="en-US" sz="2010" kern="0" dirty="0" smtClean="0">
                <a:solidFill>
                  <a:srgbClr val="000000"/>
                </a:solidFill>
                <a:latin typeface="Times New Roman" panose="02020603050405020304" pitchFamily="65" charset="-122"/>
                <a:ea typeface="宋体" panose="02010600030101010101" pitchFamily="2" charset="-122"/>
              </a:rPr>
              <a:t>泽被后世。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2.土地制度的演变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(1)原始社会的土地公有制。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(2)商周时期的井田制:一切土地属于国家,本质是王代表整个贵族占有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土地,是以国有为名的贵族土地所有制。</a:t>
            </a:r>
            <a:endParaRPr lang="zh-CN" altLang="en-US" dirty="0"/>
          </a:p>
        </p:txBody>
      </p:sp>
      <p:grpSp>
        <p:nvGrpSpPr>
          <p:cNvPr id="6" name="组合 16"/>
          <p:cNvGrpSpPr/>
          <p:nvPr/>
        </p:nvGrpSpPr>
        <p:grpSpPr bwMode="auto">
          <a:xfrm>
            <a:off x="4205610" y="3040920"/>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1297732" y="3983633"/>
            <a:ext cx="1302494"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99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(3)土地私有制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a.春秋战国时期,随着铁农具和牛耕的出现,大量私田被开垦,井田制遭</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到破坏。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b.公元前594年,鲁国实行③</a:t>
            </a:r>
            <a:r>
              <a:rPr lang="zh-CN" altLang="en-US" sz="2010" u="sng" kern="0" dirty="0" smtClean="0">
                <a:solidFill>
                  <a:srgbClr val="FF0000"/>
                </a:solidFill>
                <a:latin typeface="Times New Roman" panose="02020603050405020304" pitchFamily="65" charset="-122"/>
                <a:ea typeface="宋体" panose="02010600030101010101" pitchFamily="2" charset="-122"/>
              </a:rPr>
              <a:t>　初税亩    </a:t>
            </a:r>
            <a:r>
              <a:rPr lang="zh-CN" altLang="en-US" sz="2010" kern="0" dirty="0" smtClean="0">
                <a:solidFill>
                  <a:srgbClr val="000000"/>
                </a:solidFill>
                <a:latin typeface="Times New Roman" panose="02020603050405020304" pitchFamily="65" charset="-122"/>
                <a:ea typeface="宋体" panose="02010600030101010101" pitchFamily="2" charset="-122"/>
              </a:rPr>
              <a:t>,  实际上承认了土地私有的合法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性。战国时期商鞅变法,废除④</a:t>
            </a:r>
            <a:r>
              <a:rPr lang="zh-CN" altLang="en-US" sz="2010" u="sng" kern="0" dirty="0" smtClean="0">
                <a:solidFill>
                  <a:srgbClr val="FF0000"/>
                </a:solidFill>
                <a:latin typeface="Times New Roman" panose="02020603050405020304" pitchFamily="65" charset="-122"/>
                <a:ea typeface="宋体" panose="02010600030101010101" pitchFamily="2" charset="-122"/>
              </a:rPr>
              <a:t>　井田制    </a:t>
            </a:r>
            <a:r>
              <a:rPr lang="zh-CN" altLang="en-US" sz="2010" kern="0" dirty="0" smtClean="0">
                <a:solidFill>
                  <a:srgbClr val="000000"/>
                </a:solidFill>
                <a:latin typeface="Times New Roman" panose="02020603050405020304" pitchFamily="65" charset="-122"/>
                <a:ea typeface="宋体" panose="02010600030101010101" pitchFamily="2" charset="-122"/>
              </a:rPr>
              <a:t>, 以法律形式确立了封建土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地私有制。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3.男耕女织的小农经济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(1)时间:春秋战国。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(2)条件:农具和生产技术的进步;土地私有制的确立。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(3)内容:以一家一户为单位⑤</a:t>
            </a:r>
            <a:r>
              <a:rPr lang="zh-CN" altLang="en-US" sz="2010" u="sng" kern="0" dirty="0" smtClean="0">
                <a:solidFill>
                  <a:srgbClr val="FF0000"/>
                </a:solidFill>
                <a:latin typeface="Times New Roman" panose="02020603050405020304" pitchFamily="65" charset="-122"/>
                <a:ea typeface="宋体" panose="02010600030101010101" pitchFamily="2" charset="-122"/>
              </a:rPr>
              <a:t>　男耕女织    </a:t>
            </a:r>
            <a:r>
              <a:rPr lang="zh-CN" altLang="en-US" sz="2010" kern="0" dirty="0" smtClean="0">
                <a:solidFill>
                  <a:srgbClr val="000000"/>
                </a:solidFill>
                <a:latin typeface="Times New Roman" panose="02020603050405020304" pitchFamily="65" charset="-122"/>
                <a:ea typeface="宋体" panose="02010600030101010101" pitchFamily="2" charset="-122"/>
              </a:rPr>
              <a:t>的小农经济逐步形成;生产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主要是为了满足自家的基本生活需要和交纳赋税。</a:t>
            </a:r>
            <a:endParaRPr lang="zh-CN" altLang="en-US" dirty="0"/>
          </a:p>
        </p:txBody>
      </p:sp>
      <p:grpSp>
        <p:nvGrpSpPr>
          <p:cNvPr id="3" name="组合 16"/>
          <p:cNvGrpSpPr/>
          <p:nvPr/>
        </p:nvGrpSpPr>
        <p:grpSpPr bwMode="auto">
          <a:xfrm>
            <a:off x="3555762" y="2551087"/>
            <a:ext cx="1283444"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3992890" y="3048164"/>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3707904" y="5292477"/>
            <a:ext cx="1512168"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221"/>
            <a:ext cx="81270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(4)地位:这种</a:t>
            </a:r>
            <a:r>
              <a:rPr lang="zh-CN" altLang="en-US" sz="2010" u="sng" kern="0" dirty="0" smtClean="0">
                <a:solidFill>
                  <a:srgbClr val="000000"/>
                </a:solidFill>
                <a:latin typeface="Times New Roman" panose="02020603050405020304" pitchFamily="65" charset="-122"/>
                <a:ea typeface="宋体" panose="02010600030101010101" pitchFamily="2" charset="-122"/>
              </a:rPr>
              <a:t>自给自足的自然经济,是中国传统农业社会生产的基本模式</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评价:农民拥有一定的土地、农具或耕畜等生产资料,具有生产积极性。农民努力提高耕作技术,为我国农业的精耕细作作出了重要贡献。但在封建地主阶级的沉重剥削下,农民需要承担沉重的徭役,小农经济十分脆弱,每遇灾荒瘟疫,多数农民家庭就会陷于贫困,失去土地或破产流亡。</a:t>
            </a:r>
            <a:endParaRPr lang="zh-CN" altLang="en-US" dirty="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二、手工业——素称发达的官营手工业</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1.商周时代,⑥</a:t>
            </a:r>
            <a:r>
              <a:rPr lang="zh-CN" altLang="en-US" sz="2010" u="sng" kern="0" dirty="0" smtClean="0">
                <a:solidFill>
                  <a:srgbClr val="FF0000"/>
                </a:solidFill>
                <a:latin typeface="Times New Roman" panose="02020603050405020304" pitchFamily="65" charset="-122"/>
                <a:ea typeface="宋体" panose="02010600030101010101" pitchFamily="2" charset="-122"/>
              </a:rPr>
              <a:t>　青铜    </a:t>
            </a:r>
            <a:r>
              <a:rPr lang="zh-CN" altLang="en-US" sz="2010" kern="0" dirty="0" smtClean="0">
                <a:solidFill>
                  <a:srgbClr val="000000"/>
                </a:solidFill>
                <a:latin typeface="Times New Roman" panose="02020603050405020304" pitchFamily="65" charset="-122"/>
                <a:ea typeface="宋体" panose="02010600030101010101" pitchFamily="2" charset="-122"/>
              </a:rPr>
              <a:t>铸造进入繁荣时期;西周晚期,中国已有铁器。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2.商朝时已烧制出原始瓷器。</a:t>
            </a:r>
            <a:endParaRPr lang="zh-CN" altLang="en-US" dirty="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3.中国是世界上最早养蚕缫丝织绸的国家。距今四五千年,我国已养蚕</a:t>
            </a:r>
            <a:r>
              <a:rPr lang="zh-CN" altLang="en-US" kern="0" dirty="0" smtClean="0">
                <a:solidFill>
                  <a:srgbClr val="000000"/>
                </a:solidFill>
                <a:latin typeface="Times New Roman" panose="02020603050405020304" pitchFamily="65" charset="-122"/>
                <a:ea typeface="宋体" panose="02010600030101010101" pitchFamily="2" charset="-122"/>
              </a:rPr>
              <a:t>并有了丝织品,商朝时已有织机。</a:t>
            </a:r>
            <a:endParaRPr lang="zh-CN" altLang="en-US" dirty="0" smtClean="0"/>
          </a:p>
          <a:p>
            <a:pPr marL="0" indent="0" eaLnBrk="0" latinLnBrk="1" hangingPunct="0">
              <a:lnSpc>
                <a:spcPct val="150000"/>
              </a:lnSpc>
              <a:spcBef>
                <a:spcPts val="0"/>
              </a:spcBef>
              <a:buNone/>
            </a:pPr>
            <a:endParaRPr lang="zh-CN" altLang="en-US" dirty="0"/>
          </a:p>
        </p:txBody>
      </p:sp>
      <p:grpSp>
        <p:nvGrpSpPr>
          <p:cNvPr id="6" name="组合 16"/>
          <p:cNvGrpSpPr/>
          <p:nvPr/>
        </p:nvGrpSpPr>
        <p:grpSpPr bwMode="auto">
          <a:xfrm>
            <a:off x="2064420" y="3996333"/>
            <a:ext cx="1020812" cy="36195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教材知识补遗</a:t>
            </a:r>
            <a:endParaRPr lang="zh-CN" altLang="en-US" b="1" dirty="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青铜时代</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青铜时代(或称青铜器时代或青铜文明)在考古学上指以使用青铜器为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标志的人类文化发展的一个阶段。青铜时代必须具备这样一个特点—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—青铜器在人们的生产、生活中占据重要地位,偶然地制造和使用青铜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器的时代不能被认定为青铜时代。</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青铜时代初期,青铜器具在使用工具中所占比重较小,甚或以石器为主;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进入中后期,比重逐步增加。青铜器的使用及推广,使农业和手工业的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生产力水平提高,物质生活渐渐丰富多彩。青铜器出现,对提高社会生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产力起了划时代的作用。</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02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青铜铸造业是商和西周手工业的主要部门,由此夏商周三代被称为我国</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的“青铜时代”。</a:t>
            </a:r>
            <a:endParaRPr lang="zh-CN" altLang="en-US" dirty="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三、商业</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1.春秋战国时期,我国商业繁荣。官府控制商业的局面被打破,商人社会</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地位提高,出现了许多商品市场和拥有雄厚资产的大商人。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u="sng" kern="0" dirty="0" smtClean="0">
                <a:solidFill>
                  <a:srgbClr val="000000"/>
                </a:solidFill>
                <a:latin typeface="Times New Roman" panose="02020603050405020304" pitchFamily="65" charset="-122"/>
                <a:ea typeface="宋体" panose="02010600030101010101" pitchFamily="2" charset="-122"/>
              </a:rPr>
              <a:t>商鞅首倡“重农抑商”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(1)内容:农业是本业,工商业为末业,鼓励农业生产,限制工商业发展。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(2)目的:保护农业生产和小农经济,确保赋役征派和地租征收,巩固封建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统治。</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Words>2144</Words>
  <Application>Microsoft Office PowerPoint</Application>
  <PresentationFormat>Custom</PresentationFormat>
  <Paragraphs>142</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dc:creator/>
  <cp:lastModifiedBy>xbany</cp:lastModifiedBy>
  <cp:revision>1</cp:revision>
  <dcterms:created xsi:type="dcterms:W3CDTF">2019-01-29T00:45:06Z</dcterms:created>
  <dcterms:modified xsi:type="dcterms:W3CDTF">2019-07-12T05:08:48Z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