
<file path=[Content_Types].xml><?xml version="1.0" encoding="utf-8"?>
<Types xmlns="http://schemas.openxmlformats.org/package/2006/content-types">
  <Override PartName="/ppt/notesSlides/notesSlide2.xml" ContentType="application/vnd.openxmlformats-officedocument.presentationml.notesSlide+xml"/>
  <Override PartName="/customXml/itemProps1.xml" ContentType="application/vnd.openxmlformats-officedocument.customXmlProperties+xml"/>
  <Override PartName="/customXml/itemProps13.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customXml/itemProps11.xml" ContentType="application/vnd.openxmlformats-officedocument.customXmlProperties+xml"/>
  <Override PartName="/customXml/itemProps22.xml" ContentType="application/vnd.openxmlformats-officedocument.customXmlPropertie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customXml/itemProps20.xml" ContentType="application/vnd.openxmlformats-officedocument.customXmlProperties+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customXml/itemProps8.xml" ContentType="application/vnd.openxmlformats-officedocument.customXml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customXml/itemProps6.xml" ContentType="application/vnd.openxmlformats-officedocument.customXmlProperties+xml"/>
  <Override PartName="/ppt/notesSlides/notesSlide7.xml" ContentType="application/vnd.openxmlformats-officedocument.presentationml.notesSlide+xml"/>
  <Override PartName="/ppt/notesSlides/notesSlide10.xml" ContentType="application/vnd.openxmlformats-officedocument.presentationml.notesSlide+xml"/>
  <Override PartName="/customXml/itemProps4.xml" ContentType="application/vnd.openxmlformats-officedocument.customXmlProperties+xml"/>
  <Override PartName="/customXml/itemProps18.xml" ContentType="application/vnd.openxmlformats-officedocument.customXmlPropertie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customXml/itemProps2.xml" ContentType="application/vnd.openxmlformats-officedocument.customXmlProperties+xml"/>
  <Override PartName="/customXml/itemProps16.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customXml/itemProps14.xml" ContentType="application/vnd.openxmlformats-officedocument.customXmlProperties+xml"/>
  <Override PartName="/customXml/itemProps23.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customXml/itemProps12.xml" ContentType="application/vnd.openxmlformats-officedocument.customXmlProperties+xml"/>
  <Override PartName="/customXml/itemProps21.xml" ContentType="application/vnd.openxmlformats-officedocument.customXmlPropertie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customXml/itemProps10.xml" ContentType="application/vnd.openxmlformats-officedocument.customXmlProperties+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customXml/itemProps9.xml" ContentType="application/vnd.openxmlformats-officedocument.customXml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customXml/itemProps7.xml" ContentType="application/vnd.openxmlformats-officedocument.customXmlProperties+xml"/>
  <Override PartName="/ppt/notesSlides/notesSlide6.xml" ContentType="application/vnd.openxmlformats-officedocument.presentationml.notesSlide+xml"/>
  <Override PartName="/customXml/itemProps5.xml" ContentType="application/vnd.openxmlformats-officedocument.customXmlProperties+xml"/>
  <Override PartName="/customXml/itemProps17.xml" ContentType="application/vnd.openxmlformats-officedocument.customXmlProperties+xml"/>
  <Override PartName="/customXml/itemProps19.xml" ContentType="application/vnd.openxmlformats-officedocument.customXmlProperties+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customXml/itemProps15.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24"/>
  </p:sldMasterIdLst>
  <p:notesMasterIdLst>
    <p:notesMasterId r:id="rId50"/>
  </p:notesMasterIdLst>
  <p:handoutMasterIdLst>
    <p:handoutMasterId r:id="rId51"/>
  </p:handoutMasterIdLst>
  <p:sldIdLst>
    <p:sldId id="288" r:id="rId25"/>
    <p:sldId id="289" r:id="rId26"/>
    <p:sldId id="261" r:id="rId27"/>
    <p:sldId id="262" r:id="rId28"/>
    <p:sldId id="264" r:id="rId29"/>
    <p:sldId id="265" r:id="rId30"/>
    <p:sldId id="266" r:id="rId31"/>
    <p:sldId id="267" r:id="rId32"/>
    <p:sldId id="268" r:id="rId33"/>
    <p:sldId id="269" r:id="rId34"/>
    <p:sldId id="271" r:id="rId35"/>
    <p:sldId id="272" r:id="rId36"/>
    <p:sldId id="273" r:id="rId37"/>
    <p:sldId id="274" r:id="rId38"/>
    <p:sldId id="275" r:id="rId39"/>
    <p:sldId id="276" r:id="rId40"/>
    <p:sldId id="278" r:id="rId41"/>
    <p:sldId id="279" r:id="rId42"/>
    <p:sldId id="281" r:id="rId43"/>
    <p:sldId id="282" r:id="rId44"/>
    <p:sldId id="283" r:id="rId45"/>
    <p:sldId id="284" r:id="rId46"/>
    <p:sldId id="285" r:id="rId47"/>
    <p:sldId id="286" r:id="rId48"/>
    <p:sldId id="287" r:id="rId49"/>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5728" autoAdjust="0"/>
  </p:normalViewPr>
  <p:slideViewPr>
    <p:cSldViewPr>
      <p:cViewPr>
        <p:scale>
          <a:sx n="80" d="100"/>
          <a:sy n="80" d="100"/>
        </p:scale>
        <p:origin x="-1272" y="-270"/>
      </p:cViewPr>
      <p:guideLst>
        <p:guide orient="horz" pos="2160"/>
        <p:guide pos="2880"/>
      </p:guideLst>
    </p:cSldViewPr>
  </p:slideViewPr>
  <p:notesTextViewPr>
    <p:cViewPr>
      <p:scale>
        <a:sx n="100" d="100"/>
        <a:sy n="100" d="100"/>
      </p:scale>
      <p:origin x="0" y="0"/>
    </p:cViewPr>
  </p:notesTextViewPr>
  <p:notesViewPr>
    <p:cSldViewPr showGuides="1">
      <p:cViewPr varScale="1">
        <p:scale>
          <a:sx n="86" d="100"/>
          <a:sy n="86" d="100"/>
        </p:scale>
        <p:origin x="-3894" y="-9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customXml" Target="../customXml/item13.xml"/><Relationship Id="rId18" Type="http://schemas.openxmlformats.org/officeDocument/2006/relationships/customXml" Target="../customXml/item18.xml"/><Relationship Id="rId26" Type="http://schemas.openxmlformats.org/officeDocument/2006/relationships/slide" Target="slides/slide2.xml"/><Relationship Id="rId39" Type="http://schemas.openxmlformats.org/officeDocument/2006/relationships/slide" Target="slides/slide15.xml"/><Relationship Id="rId21" Type="http://schemas.openxmlformats.org/officeDocument/2006/relationships/customXml" Target="../customXml/item21.xml"/><Relationship Id="rId34" Type="http://schemas.openxmlformats.org/officeDocument/2006/relationships/slide" Target="slides/slide10.xml"/><Relationship Id="rId42" Type="http://schemas.openxmlformats.org/officeDocument/2006/relationships/slide" Target="slides/slide18.xml"/><Relationship Id="rId47" Type="http://schemas.openxmlformats.org/officeDocument/2006/relationships/slide" Target="slides/slide23.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customXml" Target="../customXml/item7.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slide" Target="slides/slide1.xml"/><Relationship Id="rId33" Type="http://schemas.openxmlformats.org/officeDocument/2006/relationships/slide" Target="slides/slide9.xml"/><Relationship Id="rId38" Type="http://schemas.openxmlformats.org/officeDocument/2006/relationships/slide" Target="slides/slide14.xml"/><Relationship Id="rId46" Type="http://schemas.openxmlformats.org/officeDocument/2006/relationships/slide" Target="slides/slide22.xml"/><Relationship Id="rId2" Type="http://schemas.openxmlformats.org/officeDocument/2006/relationships/customXml" Target="../customXml/item2.xml"/><Relationship Id="rId16" Type="http://schemas.openxmlformats.org/officeDocument/2006/relationships/customXml" Target="../customXml/item16.xml"/><Relationship Id="rId20" Type="http://schemas.openxmlformats.org/officeDocument/2006/relationships/customXml" Target="../customXml/item20.xml"/><Relationship Id="rId29" Type="http://schemas.openxmlformats.org/officeDocument/2006/relationships/slide" Target="slides/slide5.xml"/><Relationship Id="rId41" Type="http://schemas.openxmlformats.org/officeDocument/2006/relationships/slide" Target="slides/slide17.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customXml" Target="../customXml/item11.xml"/><Relationship Id="rId24" Type="http://schemas.openxmlformats.org/officeDocument/2006/relationships/slideMaster" Target="slideMasters/slideMaster1.xml"/><Relationship Id="rId32" Type="http://schemas.openxmlformats.org/officeDocument/2006/relationships/slide" Target="slides/slide8.xml"/><Relationship Id="rId37" Type="http://schemas.openxmlformats.org/officeDocument/2006/relationships/slide" Target="slides/slide13.xml"/><Relationship Id="rId40" Type="http://schemas.openxmlformats.org/officeDocument/2006/relationships/slide" Target="slides/slide16.xml"/><Relationship Id="rId45" Type="http://schemas.openxmlformats.org/officeDocument/2006/relationships/slide" Target="slides/slide21.xml"/><Relationship Id="rId53" Type="http://schemas.openxmlformats.org/officeDocument/2006/relationships/viewProps" Target="viewProps.xml"/><Relationship Id="rId5" Type="http://schemas.openxmlformats.org/officeDocument/2006/relationships/customXml" Target="../customXml/item5.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slide" Target="slides/slide4.xml"/><Relationship Id="rId36" Type="http://schemas.openxmlformats.org/officeDocument/2006/relationships/slide" Target="slides/slide12.xml"/><Relationship Id="rId49" Type="http://schemas.openxmlformats.org/officeDocument/2006/relationships/slide" Target="slides/slide25.xml"/><Relationship Id="rId10" Type="http://schemas.openxmlformats.org/officeDocument/2006/relationships/customXml" Target="../customXml/item10.xml"/><Relationship Id="rId19" Type="http://schemas.openxmlformats.org/officeDocument/2006/relationships/customXml" Target="../customXml/item19.xml"/><Relationship Id="rId31" Type="http://schemas.openxmlformats.org/officeDocument/2006/relationships/slide" Target="slides/slide7.xml"/><Relationship Id="rId44" Type="http://schemas.openxmlformats.org/officeDocument/2006/relationships/slide" Target="slides/slide20.xml"/><Relationship Id="rId52"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customXml" Target="../customXml/item14.xml"/><Relationship Id="rId22" Type="http://schemas.openxmlformats.org/officeDocument/2006/relationships/customXml" Target="../customXml/item22.xml"/><Relationship Id="rId27" Type="http://schemas.openxmlformats.org/officeDocument/2006/relationships/slide" Target="slides/slide3.xml"/><Relationship Id="rId30" Type="http://schemas.openxmlformats.org/officeDocument/2006/relationships/slide" Target="slides/slide6.xml"/><Relationship Id="rId35" Type="http://schemas.openxmlformats.org/officeDocument/2006/relationships/slide" Target="slides/slide11.xml"/><Relationship Id="rId43" Type="http://schemas.openxmlformats.org/officeDocument/2006/relationships/slide" Target="slides/slide19.xml"/><Relationship Id="rId48" Type="http://schemas.openxmlformats.org/officeDocument/2006/relationships/slide" Target="slides/slide24.xml"/><Relationship Id="rId8" Type="http://schemas.openxmlformats.org/officeDocument/2006/relationships/customXml" Target="../customXml/item8.xml"/><Relationship Id="rId51" Type="http://schemas.openxmlformats.org/officeDocument/2006/relationships/handoutMaster" Target="handoutMasters/handoutMaster1.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D449142-8E2E-4674-92AA-DE4903C473E9}" type="datetimeFigureOut">
              <a:rPr lang="zh-CN" altLang="en-US" smtClean="0"/>
              <a:pPr/>
              <a:t>2019-7-12</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E9D0B04-0338-4995-8B8C-FE56F758B04C}"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2019-7-12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25663"/>
            <a:ext cx="7772400" cy="1465262"/>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76675"/>
            <a:ext cx="6400800" cy="1747838"/>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6A8D28F-8EC5-464E-AFA4-4DD4D669F76C}"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8A13FD-4124-4712-B6B5-812B084E0650}"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6A8D28F-8EC5-464E-AFA4-4DD4D669F76C}"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8A13FD-4124-4712-B6B5-812B084E0650}"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356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356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6A8D28F-8EC5-464E-AFA4-4DD4D669F76C}"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8A13FD-4124-4712-B6B5-812B084E0650}"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6A8D28F-8EC5-464E-AFA4-4DD4D669F76C}"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8A13FD-4124-4712-B6B5-812B084E0650}"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395788"/>
            <a:ext cx="7772400" cy="135890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898775"/>
            <a:ext cx="7772400" cy="1497013"/>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6A8D28F-8EC5-464E-AFA4-4DD4D669F76C}"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8A13FD-4124-4712-B6B5-812B084E0650}"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595438"/>
            <a:ext cx="4038600" cy="4514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595438"/>
            <a:ext cx="4038600" cy="4514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6A8D28F-8EC5-464E-AFA4-4DD4D669F76C}" type="datetimeFigureOut">
              <a:rPr lang="zh-CN" altLang="en-US" smtClean="0"/>
              <a:pPr/>
              <a:t>2019-7-12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8A13FD-4124-4712-B6B5-812B084E0650}"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1938"/>
            <a:ext cx="4040188" cy="6381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0113"/>
            <a:ext cx="4040188" cy="39401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1938"/>
            <a:ext cx="4041775" cy="6381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0113"/>
            <a:ext cx="4041775" cy="39401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6A8D28F-8EC5-464E-AFA4-4DD4D669F76C}" type="datetimeFigureOut">
              <a:rPr lang="zh-CN" altLang="en-US" smtClean="0"/>
              <a:pPr/>
              <a:t>2019-7-12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E8A13FD-4124-4712-B6B5-812B084E0650}"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6A8D28F-8EC5-464E-AFA4-4DD4D669F76C}" type="datetimeFigureOut">
              <a:rPr lang="zh-CN" altLang="en-US" smtClean="0"/>
              <a:pPr/>
              <a:t>2019-7-12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E8A13FD-4124-4712-B6B5-812B084E0650}"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6A8D28F-8EC5-464E-AFA4-4DD4D669F76C}" type="datetimeFigureOut">
              <a:rPr lang="zh-CN" altLang="en-US" smtClean="0"/>
              <a:pPr/>
              <a:t>2019-7-12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E8A13FD-4124-4712-B6B5-812B084E0650}"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588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3723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1925"/>
            <a:ext cx="3008313" cy="46783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6A8D28F-8EC5-464E-AFA4-4DD4D669F76C}" type="datetimeFigureOut">
              <a:rPr lang="zh-CN" altLang="en-US" smtClean="0"/>
              <a:pPr/>
              <a:t>2019-7-12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8A13FD-4124-4712-B6B5-812B084E0650}"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787900"/>
            <a:ext cx="5486400" cy="5651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1188"/>
            <a:ext cx="5486400" cy="410368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53050"/>
            <a:ext cx="5486400" cy="8032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6A8D28F-8EC5-464E-AFA4-4DD4D669F76C}" type="datetimeFigureOut">
              <a:rPr lang="zh-CN" altLang="en-US" smtClean="0"/>
              <a:pPr/>
              <a:t>2019-7-12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8A13FD-4124-4712-B6B5-812B084E0650}"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39825"/>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95438"/>
            <a:ext cx="8229600" cy="451485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40475"/>
            <a:ext cx="2133600" cy="363538"/>
          </a:xfrm>
          <a:prstGeom prst="rect">
            <a:avLst/>
          </a:prstGeom>
        </p:spPr>
        <p:txBody>
          <a:bodyPr vert="horz" lIns="91440" tIns="45720" rIns="91440" bIns="45720" rtlCol="0" anchor="ctr"/>
          <a:lstStyle>
            <a:lvl1pPr algn="l">
              <a:defRPr sz="1200">
                <a:solidFill>
                  <a:schemeClr val="tx1">
                    <a:tint val="75000"/>
                  </a:schemeClr>
                </a:solidFill>
              </a:defRPr>
            </a:lvl1pPr>
          </a:lstStyle>
          <a:p>
            <a:fld id="{96A8D28F-8EC5-464E-AFA4-4DD4D669F76C}" type="datetimeFigureOut">
              <a:rPr lang="zh-CN" altLang="en-US" smtClean="0"/>
              <a:pPr/>
              <a:t>2019-7-12</a:t>
            </a:fld>
            <a:endParaRPr lang="zh-CN" altLang="en-US"/>
          </a:p>
        </p:txBody>
      </p:sp>
      <p:sp>
        <p:nvSpPr>
          <p:cNvPr id="5" name="页脚占位符 4"/>
          <p:cNvSpPr>
            <a:spLocks noGrp="1"/>
          </p:cNvSpPr>
          <p:nvPr>
            <p:ph type="ftr" sz="quarter" idx="3"/>
          </p:nvPr>
        </p:nvSpPr>
        <p:spPr>
          <a:xfrm>
            <a:off x="3124200" y="6340475"/>
            <a:ext cx="2895600" cy="36353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40475"/>
            <a:ext cx="2133600" cy="363538"/>
          </a:xfrm>
          <a:prstGeom prst="rect">
            <a:avLst/>
          </a:prstGeom>
        </p:spPr>
        <p:txBody>
          <a:bodyPr vert="horz" lIns="91440" tIns="45720" rIns="91440" bIns="45720" rtlCol="0" anchor="ctr"/>
          <a:lstStyle>
            <a:lvl1pPr algn="r">
              <a:defRPr sz="1200">
                <a:solidFill>
                  <a:schemeClr val="tx1">
                    <a:tint val="75000"/>
                  </a:schemeClr>
                </a:solidFill>
              </a:defRPr>
            </a:lvl1pPr>
          </a:lstStyle>
          <a:p>
            <a:fld id="{EE8A13FD-4124-4712-B6B5-812B084E0650}"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customXml" Target="../../customXml/item9.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customXml" Target="../../customXml/item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customXml" Target="../../customXml/item15.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customXml" Target="../../customXml/item1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customXml" Target="../../customXml/item16.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customXml" Target="../../customXml/item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customXml" Target="../../customXml/item2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customXml" Target="../../customXml/item2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customXml" Target="../../customXml/item20.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customXml" Target="../../customXml/item1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customXml" Target="../../customXml/item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customXml" Target="../../customXml/item14.xml"/><Relationship Id="rId4" Type="http://schemas.openxmlformats.org/officeDocument/2006/relationships/image" Target="../media/image10.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customXml" Target="../../customXml/item1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customXml" Target="../../customXml/item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customXml" Target="../../customXml/item8.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customXml" Target="../../customXml/item19.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customXml" Target="../../customXml/item2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customXml" Target="../../customXml/item1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customXml" Target="../../customXml/item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customXml" Target="../../customXml/item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customXml" Target="../../customXml/item10.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customXml" Target="../../customXml/item17.xml"/><Relationship Id="rId5" Type="http://schemas.openxmlformats.org/officeDocument/2006/relationships/image" Target="../media/image5.jpeg"/><Relationship Id="rId4"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9.jpeg"/><Relationship Id="rId2" Type="http://schemas.openxmlformats.org/officeDocument/2006/relationships/slideLayout" Target="../slideLayouts/slideLayout2.xml"/><Relationship Id="rId1" Type="http://schemas.openxmlformats.org/officeDocument/2006/relationships/customXml" Target="../../customXml/item4.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0" y="5212743"/>
            <a:ext cx="9144000" cy="1114754"/>
          </a:xfrm>
          <a:prstGeom prst="rect">
            <a:avLst/>
          </a:prstGeom>
        </p:spPr>
        <p:txBody>
          <a:bodyPr/>
          <a:lstStyle/>
          <a:p>
            <a:pPr algn="ctr">
              <a:lnSpc>
                <a:spcPts val="4000"/>
              </a:lnSpc>
              <a:defRPr/>
            </a:pPr>
            <a:r>
              <a:rPr lang="zh-CN" altLang="en-US" sz="2800" kern="0" dirty="0" smtClean="0">
                <a:solidFill>
                  <a:schemeClr val="bg1"/>
                </a:solidFill>
                <a:latin typeface="黑体" panose="02010609060101010101" pitchFamily="49" charset="-122"/>
                <a:ea typeface="黑体" panose="02010609060101010101" pitchFamily="49" charset="-122"/>
                <a:cs typeface="+mj-cs"/>
              </a:rPr>
              <a:t>第七部分  选考内容</a:t>
            </a:r>
            <a:endParaRPr lang="en-US" altLang="zh-CN" sz="2800" kern="0" dirty="0" smtClean="0">
              <a:solidFill>
                <a:schemeClr val="bg1"/>
              </a:solidFill>
              <a:latin typeface="黑体" panose="02010609060101010101" pitchFamily="49" charset="-122"/>
              <a:ea typeface="黑体" panose="02010609060101010101" pitchFamily="49" charset="-122"/>
              <a:cs typeface="+mj-cs"/>
            </a:endParaRPr>
          </a:p>
          <a:p>
            <a:pPr algn="ctr" eaLnBrk="0" latinLnBrk="1" hangingPunct="0">
              <a:lnSpc>
                <a:spcPct val="150000"/>
              </a:lnSpc>
            </a:pPr>
            <a:r>
              <a:rPr lang="zh-CN" altLang="en-US" sz="2400" kern="0" dirty="0" smtClean="0">
                <a:solidFill>
                  <a:schemeClr val="bg1"/>
                </a:solidFill>
                <a:latin typeface="黑体" panose="02010609060101010101" pitchFamily="49" charset="-122"/>
                <a:ea typeface="黑体" panose="02010609060101010101" pitchFamily="49" charset="-122"/>
                <a:cs typeface="+mj-cs"/>
              </a:rPr>
              <a:t>第十九单元　历史上重大改革回眸</a:t>
            </a:r>
          </a:p>
        </p:txBody>
      </p:sp>
      <p:sp>
        <p:nvSpPr>
          <p:cNvPr id="3075" name="Rectangle 2"/>
          <p:cNvSpPr>
            <a:spLocks noGrp="1" noChangeArrowheads="1"/>
          </p:cNvSpPr>
          <p:nvPr>
            <p:ph type="ctrTitle" idx="4294967295"/>
          </p:nvPr>
        </p:nvSpPr>
        <p:spPr bwMode="auto">
          <a:xfrm>
            <a:off x="0" y="4246563"/>
            <a:ext cx="9144000" cy="684212"/>
          </a:xfrm>
          <a:prstGeom prst="rect">
            <a:avLst/>
          </a:prstGeom>
          <a:noFill/>
          <a:ln>
            <a:miter lim="800000"/>
          </a:ln>
        </p:spPr>
        <p:txBody>
          <a:bodyPr>
            <a:normAutofit fontScale="90000"/>
          </a:bodyPr>
          <a:lstStyle/>
          <a:p>
            <a:r>
              <a:rPr lang="zh-CN" altLang="en-US" sz="4000" b="1" dirty="0" smtClean="0">
                <a:solidFill>
                  <a:srgbClr val="FFFF00"/>
                </a:solidFill>
                <a:ea typeface="黑体" panose="02010609060101010101" pitchFamily="49" charset="-122"/>
              </a:rPr>
              <a:t>高考历史（课标专用）</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35984"/>
            <a:ext cx="8127000" cy="55248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a:t>
            </a:r>
            <a:r>
              <a:rPr lang="zh-CN" altLang="en-US" sz="2012" kern="0" dirty="0" smtClean="0">
                <a:solidFill>
                  <a:srgbClr val="000000"/>
                </a:solidFill>
                <a:latin typeface="Times New Roman" pitchFamily="65" charset="-122"/>
                <a:ea typeface="宋体" pitchFamily="65" charset="-122"/>
              </a:rPr>
              <a:t>性质:在不触动封建土地私有制的前提下,对生产关系进行局部调整,</a:t>
            </a:r>
            <a:r>
              <a:rPr dirty="0"/>
              <a:t/>
            </a:r>
            <a:br>
              <a:rPr dirty="0"/>
            </a:br>
            <a:r>
              <a:rPr lang="zh-CN" altLang="en-US" sz="2012" kern="0" dirty="0" smtClean="0">
                <a:solidFill>
                  <a:srgbClr val="000000"/>
                </a:solidFill>
                <a:latin typeface="Times New Roman" pitchFamily="65" charset="-122"/>
                <a:ea typeface="宋体" pitchFamily="65" charset="-122"/>
              </a:rPr>
              <a:t>是一场地主阶级针对危机而进行的富国强兵的改革。</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4.历史作用</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(1)变法措施的推行,</a:t>
            </a:r>
            <a:r>
              <a:rPr lang="zh-CN" altLang="en-US" sz="2012" u="sng" kern="0" dirty="0" smtClean="0">
                <a:solidFill>
                  <a:srgbClr val="000000"/>
                </a:solidFill>
                <a:latin typeface="Times New Roman" pitchFamily="65" charset="-122"/>
                <a:ea typeface="宋体" pitchFamily="65" charset="-122"/>
              </a:rPr>
              <a:t>在一定程度上改变了北宋积贫积弱的局面</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(2)王安石变法促进了经济发展,客观上有利于社会进步。</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5.历史教训</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(1)改革必然会遭到旧势力的阻挠,不可能一帆风顺,要充分考虑到改革</a:t>
            </a:r>
            <a:r>
              <a:rPr dirty="0"/>
              <a:t/>
            </a:r>
            <a:br>
              <a:rPr dirty="0"/>
            </a:br>
            <a:r>
              <a:rPr lang="zh-CN" altLang="en-US" sz="2012" kern="0" dirty="0" smtClean="0">
                <a:solidFill>
                  <a:srgbClr val="000000"/>
                </a:solidFill>
                <a:latin typeface="Times New Roman" pitchFamily="65" charset="-122"/>
                <a:ea typeface="宋体" pitchFamily="65" charset="-122"/>
              </a:rPr>
              <a:t>的复杂性和艰巨性。</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(2)改革的成败关键是看其积极成果能否得以保留和维持,而不是看改</a:t>
            </a:r>
            <a:r>
              <a:rPr dirty="0"/>
              <a:t/>
            </a:r>
            <a:br>
              <a:rPr dirty="0"/>
            </a:br>
            <a:r>
              <a:rPr lang="zh-CN" altLang="en-US" sz="2012" kern="0" dirty="0" smtClean="0">
                <a:solidFill>
                  <a:srgbClr val="000000"/>
                </a:solidFill>
                <a:latin typeface="Times New Roman" pitchFamily="65" charset="-122"/>
                <a:ea typeface="宋体" pitchFamily="65" charset="-122"/>
              </a:rPr>
              <a:t>革者的个人命运。</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(3)改革措施要针对实际情况,在推行改革过程中要用人得当。</a:t>
            </a:r>
            <a:endParaRPr lang="en-US" altLang="zh-CN" sz="2012"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endParaRPr lang="zh-CN" altLang="en-US" dirty="0"/>
          </a:p>
        </p:txBody>
      </p:sp>
      <p:sp>
        <p:nvSpPr>
          <p:cNvPr id="5" name="TextBox 2"/>
          <p:cNvSpPr txBox="1"/>
          <p:nvPr/>
        </p:nvSpPr>
        <p:spPr>
          <a:xfrm>
            <a:off x="540000" y="5977133"/>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(4)改革家要有远见卓识和坚定的政治魄力。</a:t>
            </a:r>
            <a:endParaRPr lang="zh-CN" altLang="en-US"/>
          </a:p>
        </p:txBody>
      </p:sp>
    </p:spTree>
    <p:custDataLst>
      <p:custData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2200" b="1" kern="0" dirty="0" smtClean="0">
                <a:solidFill>
                  <a:srgbClr val="000000"/>
                </a:solidFill>
                <a:latin typeface="黑体" pitchFamily="2" charset="-122"/>
                <a:ea typeface="黑体" pitchFamily="2" charset="-122"/>
              </a:rPr>
              <a:t>考点二　近代中外重大改革</a:t>
            </a:r>
            <a:endParaRPr lang="zh-CN" altLang="en-US" sz="2200" b="1" dirty="0">
              <a:latin typeface="黑体" pitchFamily="2" charset="-122"/>
              <a:ea typeface="黑体" pitchFamily="2" charset="-122"/>
            </a:endParaRPr>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一、俄国农奴制改革</a:t>
            </a:r>
            <a:endParaRPr lang="zh-CN" altLang="en-US" b="1"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1.背景</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(1)经济:落后的农奴制使俄国工业发展速度远远落后于其他欧洲主要</a:t>
            </a:r>
            <a:r>
              <a:rPr dirty="0"/>
              <a:t/>
            </a:r>
            <a:br>
              <a:rPr dirty="0"/>
            </a:br>
            <a:r>
              <a:rPr lang="zh-CN" altLang="en-US" sz="2012" kern="0" dirty="0" smtClean="0">
                <a:solidFill>
                  <a:srgbClr val="000000"/>
                </a:solidFill>
                <a:latin typeface="Times New Roman" pitchFamily="65" charset="-122"/>
                <a:ea typeface="宋体" pitchFamily="65" charset="-122"/>
              </a:rPr>
              <a:t>国家。</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(2)政治:俄国农奴主残酷的剥削和压迫激起农奴的反抗,阶级矛盾激</a:t>
            </a:r>
            <a:r>
              <a:rPr dirty="0"/>
              <a:t/>
            </a:r>
            <a:br>
              <a:rPr dirty="0"/>
            </a:br>
            <a:r>
              <a:rPr lang="zh-CN" altLang="en-US" sz="2012" kern="0" dirty="0" smtClean="0">
                <a:solidFill>
                  <a:srgbClr val="000000"/>
                </a:solidFill>
                <a:latin typeface="Times New Roman" pitchFamily="65" charset="-122"/>
                <a:ea typeface="宋体" pitchFamily="65" charset="-122"/>
              </a:rPr>
              <a:t>化。</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(3)思想:十二月党人和知识分子激进派积极宣传资本主义新思想,反对</a:t>
            </a:r>
            <a:r>
              <a:rPr dirty="0"/>
              <a:t/>
            </a:r>
            <a:br>
              <a:rPr dirty="0"/>
            </a:br>
            <a:r>
              <a:rPr lang="zh-CN" altLang="en-US" sz="2012" kern="0" dirty="0" smtClean="0">
                <a:solidFill>
                  <a:srgbClr val="000000"/>
                </a:solidFill>
                <a:latin typeface="Times New Roman" pitchFamily="65" charset="-122"/>
                <a:ea typeface="宋体" pitchFamily="65" charset="-122"/>
              </a:rPr>
              <a:t>沙皇专制,主张废除农奴制。</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(4)军事:克里米亚战争的失败,充分暴露了农奴制的弊端,激化了国内矛</a:t>
            </a:r>
            <a:r>
              <a:rPr dirty="0"/>
              <a:t/>
            </a:r>
            <a:br>
              <a:rPr dirty="0"/>
            </a:br>
            <a:r>
              <a:rPr lang="zh-CN" altLang="en-US" sz="2012" kern="0" dirty="0" smtClean="0">
                <a:solidFill>
                  <a:srgbClr val="000000"/>
                </a:solidFill>
                <a:latin typeface="Times New Roman" pitchFamily="65" charset="-122"/>
                <a:ea typeface="宋体" pitchFamily="65" charset="-122"/>
              </a:rPr>
              <a:t>盾,加剧了社会危机,推动农奴制改革。</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88021"/>
            <a:ext cx="8127000" cy="40568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2.内容、影响及总体认识</a:t>
            </a:r>
            <a:endParaRPr lang="zh-CN" altLang="en-US" b="1" dirty="0"/>
          </a:p>
        </p:txBody>
      </p:sp>
      <p:graphicFrame>
        <p:nvGraphicFramePr>
          <p:cNvPr id="4" name="表格 4"/>
          <p:cNvGraphicFramePr>
            <a:graphicFrameLocks noGrp="1"/>
          </p:cNvGraphicFramePr>
          <p:nvPr/>
        </p:nvGraphicFramePr>
        <p:xfrm>
          <a:off x="540000" y="1795045"/>
          <a:ext cx="7740000" cy="3209400"/>
        </p:xfrm>
        <a:graphic>
          <a:graphicData uri="http://schemas.openxmlformats.org/drawingml/2006/table">
            <a:tbl>
              <a:tblPr/>
              <a:tblGrid>
                <a:gridCol w="1223688"/>
                <a:gridCol w="3024336"/>
                <a:gridCol w="2448272"/>
                <a:gridCol w="1043704"/>
              </a:tblGrid>
              <a:tr h="37332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 </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内容</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影响</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总体认识</a:t>
                      </a:r>
                    </a:p>
                  </a:txBody>
                  <a:tcPr marL="45720" marR="45720"/>
                </a:tc>
              </a:tr>
              <a:tr h="239461">
                <a:tc rowSpan="2">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解放法令:废除</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①</a:t>
                      </a:r>
                      <a:r>
                        <a:rPr lang="zh-CN" altLang="en-US" sz="1400" u="sng" kern="0" dirty="0" smtClean="0">
                          <a:solidFill>
                            <a:srgbClr val="FF0000"/>
                          </a:solidFill>
                          <a:latin typeface="Times New Roman" pitchFamily="65" charset="-122"/>
                          <a:ea typeface="宋体" pitchFamily="65" charset="-122"/>
                        </a:rPr>
                        <a:t>　农奴制    </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农奴获得法律上的人身自由</a:t>
                      </a:r>
                    </a:p>
                  </a:txBody>
                  <a:tcPr marL="45720" marR="45720"/>
                </a:tc>
                <a:tc rowSpan="2">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农奴获得了解放,但同时也付出</a:t>
                      </a:r>
                      <a:r>
                        <a:rPr sz="1400" dirty="0"/>
                        <a:t/>
                      </a:r>
                      <a:br>
                        <a:rPr sz="1400" dirty="0"/>
                      </a:br>
                      <a:r>
                        <a:rPr lang="zh-CN" altLang="en-US" sz="1400" kern="0" dirty="0" smtClean="0">
                          <a:solidFill>
                            <a:srgbClr val="000000"/>
                          </a:solidFill>
                          <a:latin typeface="Times New Roman" pitchFamily="65" charset="-122"/>
                          <a:ea typeface="宋体" pitchFamily="65" charset="-122"/>
                        </a:rPr>
                        <a:t>了沉重代价,引发了严重暴动</a:t>
                      </a:r>
                    </a:p>
                  </a:txBody>
                  <a:tcPr marL="45720" marR="45720"/>
                </a:tc>
                <a:tc rowSpan="5">
                  <a:txBody>
                    <a:bodyPr/>
                    <a:lstStyle/>
                    <a:p>
                      <a:pPr eaLnBrk="0" latinLnBrk="1" hangingPunct="0">
                        <a:lnSpc>
                          <a:spcPct val="150000"/>
                        </a:lnSpc>
                        <a:spcBef>
                          <a:spcPts val="0"/>
                        </a:spcBef>
                      </a:pPr>
                      <a:endParaRPr lang="en-US" altLang="zh-CN" sz="1400" kern="0" dirty="0" smtClean="0">
                        <a:solidFill>
                          <a:srgbClr val="000000"/>
                        </a:solidFill>
                        <a:latin typeface="Times New Roman" pitchFamily="65" charset="-122"/>
                        <a:ea typeface="宋体" pitchFamily="65" charset="-122"/>
                      </a:endParaRPr>
                    </a:p>
                    <a:p>
                      <a:pPr eaLnBrk="0" latinLnBrk="1" hangingPunct="0">
                        <a:lnSpc>
                          <a:spcPct val="150000"/>
                        </a:lnSpc>
                        <a:spcBef>
                          <a:spcPts val="0"/>
                        </a:spcBef>
                      </a:pPr>
                      <a:endParaRPr lang="en-US" altLang="zh-CN" sz="1400" kern="0" dirty="0" smtClean="0">
                        <a:solidFill>
                          <a:srgbClr val="000000"/>
                        </a:solidFill>
                        <a:latin typeface="Times New Roman" pitchFamily="65" charset="-122"/>
                        <a:ea typeface="宋体" pitchFamily="65" charset="-122"/>
                      </a:endParaRP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改革具有进步性和局限性</a:t>
                      </a:r>
                    </a:p>
                  </a:txBody>
                  <a:tcPr marL="45720" marR="45720"/>
                </a:tc>
              </a:tr>
              <a:tr h="231726">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农民可通过赎买获得一块土地</a:t>
                      </a:r>
                    </a:p>
                  </a:txBody>
                  <a:tcPr marL="45720" marR="45720"/>
                </a:tc>
                <a:tc vMerge="1">
                  <a:txBody>
                    <a:bodyPr/>
                    <a:lstStyle/>
                    <a:p>
                      <a:pPr eaLnBrk="0" latinLnBrk="1" hangingPunct="0"/>
                      <a:r>
                        <a:t/>
                      </a:r>
                      <a:br/>
                      <a:endParaRPr/>
                    </a:p>
                  </a:txBody>
                  <a:tcPr marL="45720" marR="45720"/>
                </a:tc>
                <a:tc vMerge="1">
                  <a:txBody>
                    <a:bodyPr/>
                    <a:lstStyle/>
                    <a:p>
                      <a:pPr eaLnBrk="0" latinLnBrk="1" hangingPunct="0"/>
                      <a:r>
                        <a:t/>
                      </a:r>
                      <a:br/>
                      <a:endParaRPr/>
                    </a:p>
                  </a:txBody>
                  <a:tcPr marL="45720" marR="45720"/>
                </a:tc>
              </a:tr>
              <a:tr h="361495">
                <a:tc rowSpan="2">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司法改革:全</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面建立近代司</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法体系</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废除旧的等级审判制度</a:t>
                      </a:r>
                    </a:p>
                  </a:txBody>
                  <a:tcPr marL="45720" marR="45720"/>
                </a:tc>
                <a:tc rowSpan="2">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政府官员法律意识有所增强;实际进展缓慢</a:t>
                      </a:r>
                    </a:p>
                  </a:txBody>
                  <a:tcPr marL="45720" marR="45720"/>
                </a:tc>
                <a:tc vMerge="1">
                  <a:txBody>
                    <a:bodyPr/>
                    <a:lstStyle/>
                    <a:p>
                      <a:pPr eaLnBrk="0" latinLnBrk="1" hangingPunct="0"/>
                      <a:r>
                        <a:t/>
                      </a:r>
                      <a:br/>
                      <a:endParaRPr/>
                    </a:p>
                  </a:txBody>
                  <a:tcPr marL="45720" marR="45720"/>
                </a:tc>
              </a:tr>
              <a:tr h="278496">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建立陪审制度和律师制度,实行</a:t>
                      </a:r>
                      <a:r>
                        <a:rPr sz="1400"/>
                        <a:t/>
                      </a:r>
                      <a:br>
                        <a:rPr sz="1400"/>
                      </a:br>
                      <a:r>
                        <a:rPr lang="zh-CN" altLang="en-US" sz="1400" kern="0" dirty="0" smtClean="0">
                          <a:solidFill>
                            <a:srgbClr val="000000"/>
                          </a:solidFill>
                          <a:latin typeface="Times New Roman" pitchFamily="65" charset="-122"/>
                          <a:ea typeface="宋体" pitchFamily="65" charset="-122"/>
                        </a:rPr>
                        <a:t>公开审判</a:t>
                      </a:r>
                    </a:p>
                  </a:txBody>
                  <a:tcPr marL="45720" marR="45720"/>
                </a:tc>
                <a:tc vMerge="1">
                  <a:txBody>
                    <a:bodyPr/>
                    <a:lstStyle/>
                    <a:p>
                      <a:pPr eaLnBrk="0" latinLnBrk="1" hangingPunct="0"/>
                      <a:r>
                        <a:t/>
                      </a:r>
                      <a:br/>
                      <a:endParaRPr/>
                    </a:p>
                  </a:txBody>
                  <a:tcPr marL="45720" marR="45720"/>
                </a:tc>
                <a:tc vMerge="1">
                  <a:txBody>
                    <a:bodyPr/>
                    <a:lstStyle/>
                    <a:p>
                      <a:pPr eaLnBrk="0" latinLnBrk="1" hangingPunct="0"/>
                      <a:r>
                        <a:t/>
                      </a:r>
                      <a:br/>
                      <a:endParaRPr/>
                    </a:p>
                  </a:txBody>
                  <a:tcPr marL="45720" marR="45720"/>
                </a:tc>
              </a:tr>
              <a:tr h="83196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地方自治改革</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建立地方和城市自治机构。自治机构由选举产生,但有严格的财产限制</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保证资产阶级在地方自治机关中占主导地位;促进发展</a:t>
                      </a:r>
                    </a:p>
                  </a:txBody>
                  <a:tcPr marL="45720" marR="45720"/>
                </a:tc>
                <a:tc vMerge="1">
                  <a:txBody>
                    <a:bodyPr/>
                    <a:lstStyle/>
                    <a:p>
                      <a:pPr eaLnBrk="0" latinLnBrk="1" hangingPunct="0"/>
                      <a:r>
                        <a:t/>
                      </a:r>
                      <a:br/>
                      <a:endParaRPr/>
                    </a:p>
                  </a:txBody>
                  <a:tcPr marL="45720" marR="45720"/>
                </a:tc>
              </a:tr>
            </a:tbl>
          </a:graphicData>
        </a:graphic>
      </p:graphicFrame>
      <p:grpSp>
        <p:nvGrpSpPr>
          <p:cNvPr id="5" name="组合 16"/>
          <p:cNvGrpSpPr/>
          <p:nvPr/>
        </p:nvGrpSpPr>
        <p:grpSpPr bwMode="auto">
          <a:xfrm>
            <a:off x="761926" y="2610148"/>
            <a:ext cx="929754" cy="248033"/>
            <a:chOff x="4881562" y="2969419"/>
            <a:chExt cx="783432" cy="219075"/>
          </a:xfrm>
        </p:grpSpPr>
        <p:sp>
          <p:nvSpPr>
            <p:cNvPr id="6"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7"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2016104"/>
            <a:ext cx="8127000" cy="418037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(2)评价</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a.客观积极性:</a:t>
            </a:r>
            <a:r>
              <a:rPr lang="zh-CN" altLang="en-US" sz="2012" u="sng" kern="0" dirty="0" smtClean="0">
                <a:solidFill>
                  <a:srgbClr val="000000"/>
                </a:solidFill>
                <a:latin typeface="Times New Roman" pitchFamily="65" charset="-122"/>
                <a:ea typeface="宋体" pitchFamily="65" charset="-122"/>
              </a:rPr>
              <a:t>是俄国历史的转折点,是俄国走上近代化道路的标志,有</a:t>
            </a:r>
            <a:r>
              <a:rPr dirty="0"/>
              <a:t/>
            </a:r>
            <a:br>
              <a:rPr dirty="0"/>
            </a:br>
            <a:r>
              <a:rPr lang="zh-CN" altLang="en-US" sz="2012" u="sng" kern="0" dirty="0" smtClean="0">
                <a:solidFill>
                  <a:srgbClr val="000000"/>
                </a:solidFill>
                <a:latin typeface="Times New Roman" pitchFamily="65" charset="-122"/>
                <a:ea typeface="宋体" pitchFamily="65" charset="-122"/>
              </a:rPr>
              <a:t>利于资本主义在俄国的发展</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b.局限性:</a:t>
            </a:r>
            <a:r>
              <a:rPr lang="zh-CN" altLang="en-US" sz="2012" u="sng" kern="0" dirty="0" smtClean="0">
                <a:solidFill>
                  <a:srgbClr val="000000"/>
                </a:solidFill>
                <a:latin typeface="Times New Roman" pitchFamily="65" charset="-122"/>
                <a:ea typeface="宋体" pitchFamily="65" charset="-122"/>
              </a:rPr>
              <a:t>保留了大量的农奴制残余</a:t>
            </a:r>
            <a:r>
              <a:rPr lang="zh-CN" altLang="en-US" sz="2012" kern="0" dirty="0" smtClean="0">
                <a:solidFill>
                  <a:srgbClr val="000000"/>
                </a:solidFill>
                <a:latin typeface="Times New Roman" pitchFamily="65" charset="-122"/>
                <a:ea typeface="宋体" pitchFamily="65" charset="-122"/>
              </a:rPr>
              <a:t>,如政治上的沙皇专制制度和经济上</a:t>
            </a:r>
            <a:r>
              <a:rPr dirty="0"/>
              <a:t/>
            </a:r>
            <a:br>
              <a:rPr dirty="0"/>
            </a:br>
            <a:r>
              <a:rPr lang="zh-CN" altLang="en-US" sz="2012" kern="0" dirty="0" smtClean="0">
                <a:solidFill>
                  <a:srgbClr val="000000"/>
                </a:solidFill>
                <a:latin typeface="Times New Roman" pitchFamily="65" charset="-122"/>
                <a:ea typeface="宋体" pitchFamily="65" charset="-122"/>
              </a:rPr>
              <a:t>的地主土地所有制,这是俄国在第二次工业革命中落后的重要原因;改</a:t>
            </a:r>
            <a:r>
              <a:rPr dirty="0"/>
              <a:t/>
            </a:r>
            <a:br>
              <a:rPr dirty="0"/>
            </a:br>
            <a:r>
              <a:rPr lang="zh-CN" altLang="en-US" sz="2012" kern="0" dirty="0" smtClean="0">
                <a:solidFill>
                  <a:srgbClr val="000000"/>
                </a:solidFill>
                <a:latin typeface="Times New Roman" pitchFamily="65" charset="-122"/>
                <a:ea typeface="宋体" pitchFamily="65" charset="-122"/>
              </a:rPr>
              <a:t>革也践踏了农民的利益。</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二、日本明治维新</a:t>
            </a:r>
            <a:endParaRPr lang="zh-CN" altLang="en-US" b="1"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1.历史背景——幕府统治的危机</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(1)政治上:幕藩体制、等级制度导致社会矛盾尖锐。</a:t>
            </a:r>
            <a:endParaRPr lang="zh-CN" altLang="en-US" dirty="0"/>
          </a:p>
        </p:txBody>
      </p:sp>
      <p:sp>
        <p:nvSpPr>
          <p:cNvPr id="3" name="TextBox 3"/>
          <p:cNvSpPr txBox="1"/>
          <p:nvPr/>
        </p:nvSpPr>
        <p:spPr>
          <a:xfrm>
            <a:off x="540000" y="971997"/>
            <a:ext cx="8127000" cy="92897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3.性质及评价</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(1)性质:是由封建地主实行的一场自上而下的资产阶级性质的改革。</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56118"/>
            <a:ext cx="8127000" cy="4180375"/>
          </a:xfrm>
          <a:prstGeom prst="rect">
            <a:avLst/>
          </a:prstGeom>
          <a:noFill/>
        </p:spPr>
        <p:txBody>
          <a:bodyPr wrap="square" lIns="0" tIns="0" rIns="0" bIns="0" rtlCol="0">
            <a:spAutoFit/>
          </a:bodyPr>
          <a:lstStyle/>
          <a:p>
            <a:pPr eaLnBrk="0" latinLnBrk="1" hangingPunct="0">
              <a:lnSpc>
                <a:spcPct val="150000"/>
              </a:lnSpc>
            </a:pPr>
            <a:r>
              <a:rPr lang="en-US" altLang="zh-CN" sz="2012" kern="0" dirty="0" smtClean="0">
                <a:solidFill>
                  <a:srgbClr val="000000"/>
                </a:solidFill>
                <a:latin typeface="Times New Roman" pitchFamily="65" charset="-122"/>
                <a:ea typeface="宋体" pitchFamily="65" charset="-122"/>
              </a:rPr>
              <a:t>(2)</a:t>
            </a:r>
            <a:r>
              <a:rPr lang="zh-CN" altLang="en-US" sz="2012" kern="0" dirty="0" smtClean="0">
                <a:solidFill>
                  <a:srgbClr val="000000"/>
                </a:solidFill>
                <a:latin typeface="Times New Roman" pitchFamily="65" charset="-122"/>
                <a:ea typeface="宋体" pitchFamily="65" charset="-122"/>
              </a:rPr>
              <a:t>经济上</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封建领主土地所有制下</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农民负担沉重</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重农抑商政策阻碍了</a:t>
            </a:r>
            <a:r>
              <a:rPr lang="zh-CN" altLang="en-US" sz="2400" dirty="0" smtClean="0"/>
              <a:t/>
            </a:r>
            <a:br>
              <a:rPr lang="zh-CN" altLang="en-US" sz="2400" dirty="0" smtClean="0"/>
            </a:br>
            <a:r>
              <a:rPr lang="zh-CN" altLang="en-US" sz="2012" kern="0" dirty="0" smtClean="0">
                <a:solidFill>
                  <a:srgbClr val="000000"/>
                </a:solidFill>
                <a:latin typeface="Times New Roman" pitchFamily="65" charset="-122"/>
                <a:ea typeface="宋体" pitchFamily="65" charset="-122"/>
              </a:rPr>
              <a:t>资本主义的发展。</a:t>
            </a:r>
            <a:endParaRPr lang="zh-CN" altLang="en-US" sz="2400"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(3)对外关系上:闭关锁国政策,西方列强逐渐入侵。</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(4)思想上:吉田松阴等推动了日本由锁国到开国思想的转变。</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(5)倒幕运动和明治政府的建立。</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a.面对外国势力的入侵,民族危机的加剧,一批中下级武士相继进行了</a:t>
            </a:r>
            <a:r>
              <a:rPr dirty="0"/>
              <a:t/>
            </a:r>
            <a:br>
              <a:rPr dirty="0"/>
            </a:br>
            <a:r>
              <a:rPr lang="zh-CN" altLang="en-US" sz="2012" kern="0" dirty="0" smtClean="0">
                <a:solidFill>
                  <a:srgbClr val="000000"/>
                </a:solidFill>
                <a:latin typeface="Times New Roman" pitchFamily="65" charset="-122"/>
                <a:ea typeface="宋体" pitchFamily="65" charset="-122"/>
              </a:rPr>
              <a:t>“尊王攘夷”运动和武装倒幕运动。</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b.1868年,倒幕派发动了政变,成立了以天皇为中心的新政府,为变法提</a:t>
            </a:r>
            <a:r>
              <a:rPr dirty="0"/>
              <a:t/>
            </a:r>
            <a:br>
              <a:rPr dirty="0"/>
            </a:br>
            <a:r>
              <a:rPr lang="zh-CN" altLang="en-US" sz="2012" kern="0" dirty="0" smtClean="0">
                <a:solidFill>
                  <a:srgbClr val="000000"/>
                </a:solidFill>
                <a:latin typeface="Times New Roman" pitchFamily="65" charset="-122"/>
                <a:ea typeface="宋体" pitchFamily="65" charset="-122"/>
              </a:rPr>
              <a:t>供了政治保证。</a:t>
            </a:r>
          </a:p>
        </p:txBody>
      </p:sp>
    </p:spTree>
    <p:custDataLst>
      <p:custData r:id="rId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703648"/>
          <a:ext cx="7740000" cy="3566160"/>
        </p:xfrm>
        <a:graphic>
          <a:graphicData uri="http://schemas.openxmlformats.org/drawingml/2006/table">
            <a:tbl>
              <a:tblPr/>
              <a:tblGrid>
                <a:gridCol w="575616"/>
                <a:gridCol w="7164384"/>
              </a:tblGrid>
              <a:tr h="504085">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政治</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废除旧的政治体制:“废藩置县”,建立中央集权,实现国家统一;废除封建等级制度,实行四民平等,取消武士特权</a:t>
                      </a:r>
                    </a:p>
                  </a:txBody>
                  <a:tcPr marL="45720" marR="45720"/>
                </a:tc>
              </a:tr>
              <a:tr h="492645">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经济</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实行②</a:t>
                      </a:r>
                      <a:r>
                        <a:rPr lang="zh-CN" altLang="en-US" sz="1400" kern="0" dirty="0" smtClean="0">
                          <a:solidFill>
                            <a:srgbClr val="FF0000"/>
                          </a:solidFill>
                          <a:latin typeface="Times New Roman" pitchFamily="65" charset="-122"/>
                          <a:ea typeface="宋体" pitchFamily="65" charset="-122"/>
                        </a:rPr>
                        <a:t>“</a:t>
                      </a:r>
                      <a:r>
                        <a:rPr lang="zh-CN" altLang="en-US" sz="1400" u="sng" kern="0" dirty="0" smtClean="0">
                          <a:solidFill>
                            <a:srgbClr val="FF0000"/>
                          </a:solidFill>
                          <a:latin typeface="Times New Roman" pitchFamily="65" charset="-122"/>
                          <a:ea typeface="宋体" pitchFamily="65" charset="-122"/>
                        </a:rPr>
                        <a:t>　殖产兴业    </a:t>
                      </a:r>
                      <a:r>
                        <a:rPr lang="zh-CN" altLang="en-US" sz="1400" kern="0" dirty="0" smtClean="0">
                          <a:solidFill>
                            <a:srgbClr val="FF0000"/>
                          </a:solidFill>
                          <a:latin typeface="Times New Roman" pitchFamily="65" charset="-122"/>
                          <a:ea typeface="宋体" pitchFamily="65" charset="-122"/>
                        </a:rPr>
                        <a:t>”</a:t>
                      </a:r>
                      <a:r>
                        <a:rPr lang="zh-CN" altLang="en-US" sz="1400" kern="0" dirty="0" smtClean="0">
                          <a:solidFill>
                            <a:srgbClr val="000000"/>
                          </a:solidFill>
                          <a:latin typeface="Times New Roman" pitchFamily="65" charset="-122"/>
                          <a:ea typeface="宋体" pitchFamily="65" charset="-122"/>
                        </a:rPr>
                        <a:t>政策:先是大力创办官营企业,后又扶植、保护私人资本主义发展,推动资本主义经济发展</a:t>
                      </a:r>
                    </a:p>
                  </a:txBody>
                  <a:tcPr marL="45720" marR="45720"/>
                </a:tc>
              </a:tr>
              <a:tr h="490095">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军事</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发展军事力量,实现富国强兵:实行义务兵役制,建立常备军;对官兵灌输武士道精神和忠君爱国思想;设立军事院校,培养军事人才;在国内建立军工企业,仿制先进武器,大力改进军事装备</a:t>
                      </a:r>
                    </a:p>
                  </a:txBody>
                  <a:tcPr marL="45720" marR="45720"/>
                </a:tc>
              </a:tr>
              <a:tr h="1290599">
                <a:tc>
                  <a:txBody>
                    <a:bodyPr/>
                    <a:lstStyle/>
                    <a:p>
                      <a:pPr eaLnBrk="0" latinLnBrk="1" hangingPunct="0">
                        <a:lnSpc>
                          <a:spcPct val="150000"/>
                        </a:lnSpc>
                        <a:spcBef>
                          <a:spcPts val="0"/>
                        </a:spcBef>
                      </a:pPr>
                      <a:endParaRPr lang="en-US" altLang="zh-CN" sz="1400" kern="0" dirty="0" smtClean="0">
                        <a:solidFill>
                          <a:srgbClr val="000000"/>
                        </a:solidFill>
                        <a:latin typeface="Times New Roman" pitchFamily="65" charset="-122"/>
                        <a:ea typeface="宋体" pitchFamily="65" charset="-122"/>
                      </a:endParaRP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文化教育</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实行“文明开化”,用西方文明改造日本封建文化</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(1)教育改革:整顿旧的教育机构,建立三级教育体制;创立专业技术学校;推行军国主义教育</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(2)传播改革思想和西方启蒙思想,提倡自由主义和欧化主义</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(3)改变社会风俗和生活方式中的陈规陋习,进行“欧化”运动</a:t>
                      </a:r>
                    </a:p>
                  </a:txBody>
                  <a:tcPr marL="45720" marR="45720"/>
                </a:tc>
              </a:tr>
            </a:tbl>
          </a:graphicData>
        </a:graphic>
      </p:graphicFrame>
      <p:sp>
        <p:nvSpPr>
          <p:cNvPr id="3" name="矩形 2"/>
          <p:cNvSpPr/>
          <p:nvPr/>
        </p:nvSpPr>
        <p:spPr>
          <a:xfrm>
            <a:off x="498344" y="1127613"/>
            <a:ext cx="1409360" cy="497637"/>
          </a:xfrm>
          <a:prstGeom prst="rect">
            <a:avLst/>
          </a:prstGeom>
        </p:spPr>
        <p:txBody>
          <a:bodyPr wrap="none">
            <a:spAutoFit/>
          </a:bodyPr>
          <a:lstStyle/>
          <a:p>
            <a:pPr eaLnBrk="0" latinLnBrk="1" hangingPunct="0">
              <a:lnSpc>
                <a:spcPct val="150000"/>
              </a:lnSpc>
            </a:pPr>
            <a:r>
              <a:rPr lang="zh-CN" altLang="en-US" sz="2010" b="1" kern="0" dirty="0" smtClean="0">
                <a:solidFill>
                  <a:srgbClr val="000000"/>
                </a:solidFill>
                <a:latin typeface="Times New Roman" pitchFamily="65" charset="-122"/>
                <a:ea typeface="宋体" pitchFamily="65" charset="-122"/>
              </a:rPr>
              <a:t>2.基本内容</a:t>
            </a:r>
            <a:endParaRPr lang="zh-CN" altLang="en-US" sz="2010" b="1" dirty="0"/>
          </a:p>
        </p:txBody>
      </p:sp>
      <p:grpSp>
        <p:nvGrpSpPr>
          <p:cNvPr id="4" name="组合 16"/>
          <p:cNvGrpSpPr/>
          <p:nvPr/>
        </p:nvGrpSpPr>
        <p:grpSpPr bwMode="auto">
          <a:xfrm>
            <a:off x="1721384" y="2524164"/>
            <a:ext cx="1338448" cy="248033"/>
            <a:chOff x="4881562" y="2969419"/>
            <a:chExt cx="783432" cy="219075"/>
          </a:xfrm>
        </p:grpSpPr>
        <p:sp>
          <p:nvSpPr>
            <p:cNvPr id="5"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6"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8579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3.影响</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(1)积极性</a:t>
            </a:r>
            <a:endParaRPr lang="zh-CN" altLang="en-US" dirty="0"/>
          </a:p>
          <a:p>
            <a:pPr marL="0" indent="0" eaLnBrk="0" latinLnBrk="1" hangingPunct="0">
              <a:lnSpc>
                <a:spcPct val="150000"/>
              </a:lnSpc>
              <a:spcBef>
                <a:spcPts val="0"/>
              </a:spcBef>
              <a:buNone/>
            </a:pPr>
            <a:r>
              <a:rPr lang="zh-CN" altLang="en-US" sz="2012" u="sng" kern="0" dirty="0" smtClean="0">
                <a:solidFill>
                  <a:srgbClr val="000000"/>
                </a:solidFill>
                <a:latin typeface="Times New Roman" pitchFamily="65" charset="-122"/>
                <a:ea typeface="宋体" pitchFamily="65" charset="-122"/>
              </a:rPr>
              <a:t>明治维新是日本历史的转折点,是日本走上近代化(资本主义)道路的标</a:t>
            </a:r>
            <a:r>
              <a:rPr dirty="0"/>
              <a:t/>
            </a:r>
            <a:br>
              <a:rPr dirty="0"/>
            </a:br>
            <a:r>
              <a:rPr lang="zh-CN" altLang="en-US" sz="2012" u="sng" kern="0" dirty="0" smtClean="0">
                <a:solidFill>
                  <a:srgbClr val="000000"/>
                </a:solidFill>
                <a:latin typeface="Times New Roman" pitchFamily="65" charset="-122"/>
                <a:ea typeface="宋体" pitchFamily="65" charset="-122"/>
              </a:rPr>
              <a:t>志</a:t>
            </a:r>
            <a:r>
              <a:rPr lang="zh-CN" altLang="en-US" sz="2012" kern="0" dirty="0" smtClean="0">
                <a:solidFill>
                  <a:srgbClr val="000000"/>
                </a:solidFill>
                <a:latin typeface="Times New Roman" pitchFamily="65" charset="-122"/>
                <a:ea typeface="宋体" pitchFamily="65" charset="-122"/>
              </a:rPr>
              <a:t>。</a:t>
            </a:r>
            <a:endParaRPr lang="zh-CN" altLang="en-US" dirty="0"/>
          </a:p>
        </p:txBody>
      </p:sp>
      <p:graphicFrame>
        <p:nvGraphicFramePr>
          <p:cNvPr id="3" name="表格 2"/>
          <p:cNvGraphicFramePr>
            <a:graphicFrameLocks noGrp="1"/>
          </p:cNvGraphicFramePr>
          <p:nvPr/>
        </p:nvGraphicFramePr>
        <p:xfrm>
          <a:off x="540000" y="3060229"/>
          <a:ext cx="7740000" cy="2477160"/>
        </p:xfrm>
        <a:graphic>
          <a:graphicData uri="http://schemas.openxmlformats.org/drawingml/2006/table">
            <a:tbl>
              <a:tblPr/>
              <a:tblGrid>
                <a:gridCol w="575616"/>
                <a:gridCol w="7164384"/>
              </a:tblGrid>
              <a:tr h="60264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经济</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建立起比较完整的工业体系,实现了由落后农业国向先进工业国的转变</a:t>
                      </a:r>
                    </a:p>
                  </a:txBody>
                  <a:tcPr marL="45720" marR="45720"/>
                </a:tc>
              </a:tr>
              <a:tr h="60264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政治</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结束了封建割据状态,在自由民权运动的推动下,实现了由早期中央集权向后期立宪政体的过渡,成为亚洲第一个立宪国家</a:t>
                      </a:r>
                    </a:p>
                  </a:txBody>
                  <a:tcPr marL="45720" marR="45720"/>
                </a:tc>
              </a:tr>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文化</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传播了西方近代思想文化,社会面貌发生深刻变化</a:t>
                      </a:r>
                    </a:p>
                  </a:txBody>
                  <a:tcPr marL="45720" marR="45720"/>
                </a:tc>
              </a:tr>
              <a:tr h="60264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国际</a:t>
                      </a:r>
                      <a:endParaRPr lang="en-US" altLang="zh-CN" sz="1400" kern="0" dirty="0" smtClean="0">
                        <a:solidFill>
                          <a:srgbClr val="000000"/>
                        </a:solidFill>
                        <a:latin typeface="Times New Roman" pitchFamily="65" charset="-122"/>
                        <a:ea typeface="宋体" pitchFamily="65" charset="-122"/>
                      </a:endParaRPr>
                    </a:p>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影响</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摆脱了民族危机,跻身世界强国行列;为亚洲近邻提供了启迪和经验,对中国的戊戌变法运动产生了极大的影响</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07791"/>
            <a:ext cx="8604000" cy="55248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(2)局限性</a:t>
            </a:r>
            <a:endParaRPr lang="zh-CN" altLang="en-US" dirty="0"/>
          </a:p>
          <a:p>
            <a:pPr marL="0" indent="0" eaLnBrk="0" latinLnBrk="1" hangingPunct="0">
              <a:lnSpc>
                <a:spcPct val="150000"/>
              </a:lnSpc>
              <a:spcBef>
                <a:spcPts val="0"/>
              </a:spcBef>
              <a:buNone/>
            </a:pPr>
            <a:r>
              <a:rPr lang="zh-CN" altLang="en-US" sz="2012" u="sng" kern="0" dirty="0" smtClean="0">
                <a:solidFill>
                  <a:srgbClr val="000000"/>
                </a:solidFill>
                <a:latin typeface="Times New Roman" pitchFamily="65" charset="-122"/>
                <a:ea typeface="宋体" pitchFamily="65" charset="-122"/>
              </a:rPr>
              <a:t>a.保留了大量的封建残余,形成带有浓厚封建专制色彩的日本近代天皇制</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u="sng" kern="0" dirty="0" smtClean="0">
                <a:solidFill>
                  <a:srgbClr val="000000"/>
                </a:solidFill>
                <a:latin typeface="Times New Roman" pitchFamily="65" charset="-122"/>
                <a:ea typeface="宋体" pitchFamily="65" charset="-122"/>
              </a:rPr>
              <a:t>b.推行对外侵略扩张政策,给亚洲邻国带来了巨大灾难</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三、戊戌变法</a:t>
            </a:r>
            <a:endParaRPr lang="zh-CN" altLang="en-US" b="1"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1.历史背景</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(1)甲午中日战争中国战败,日本强迫清政府签订《马关条约》,民族危</a:t>
            </a:r>
            <a:r>
              <a:rPr dirty="0"/>
              <a:t/>
            </a:r>
            <a:br>
              <a:rPr dirty="0"/>
            </a:br>
            <a:r>
              <a:rPr lang="zh-CN" altLang="en-US" sz="2012" kern="0" dirty="0" smtClean="0">
                <a:solidFill>
                  <a:srgbClr val="000000"/>
                </a:solidFill>
                <a:latin typeface="Times New Roman" pitchFamily="65" charset="-122"/>
                <a:ea typeface="宋体" pitchFamily="65" charset="-122"/>
              </a:rPr>
              <a:t>机加深。</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(2)“救亡图存”成为当时的主要呼声。</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(3)早期维新派的产生和维新思想的形成。</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(4)以康、梁为代表的维新派进一步发展了维新思想,奠定了变法的思</a:t>
            </a:r>
            <a:endParaRPr lang="en-US" altLang="zh-CN" sz="2012"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010" kern="0" dirty="0" smtClean="0">
                <a:solidFill>
                  <a:srgbClr val="000000"/>
                </a:solidFill>
                <a:latin typeface="Times New Roman" pitchFamily="65" charset="-122"/>
                <a:ea typeface="宋体" pitchFamily="65" charset="-122"/>
              </a:rPr>
              <a:t>想基础。</a:t>
            </a:r>
            <a:endParaRPr lang="zh-CN" altLang="en-US" sz="2010" dirty="0" smtClean="0"/>
          </a:p>
          <a:p>
            <a:pPr marL="0" indent="0" eaLnBrk="0" latinLnBrk="1" hangingPunct="0">
              <a:lnSpc>
                <a:spcPct val="150000"/>
              </a:lnSpc>
              <a:spcBef>
                <a:spcPts val="0"/>
              </a:spcBef>
              <a:buNone/>
            </a:pPr>
            <a:endParaRPr lang="zh-CN" altLang="en-US" b="1" dirty="0"/>
          </a:p>
        </p:txBody>
      </p:sp>
    </p:spTree>
    <p:custDataLst>
      <p:custData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92897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2.内容、特点</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(1)内容</a:t>
            </a:r>
            <a:endParaRPr lang="zh-CN" altLang="en-US" dirty="0"/>
          </a:p>
        </p:txBody>
      </p:sp>
      <p:graphicFrame>
        <p:nvGraphicFramePr>
          <p:cNvPr id="3" name="表格 2"/>
          <p:cNvGraphicFramePr>
            <a:graphicFrameLocks noGrp="1"/>
          </p:cNvGraphicFramePr>
          <p:nvPr/>
        </p:nvGraphicFramePr>
        <p:xfrm>
          <a:off x="540000" y="2124125"/>
          <a:ext cx="7740000" cy="3977640"/>
        </p:xfrm>
        <a:graphic>
          <a:graphicData uri="http://schemas.openxmlformats.org/drawingml/2006/table">
            <a:tbl>
              <a:tblPr/>
              <a:tblGrid>
                <a:gridCol w="719632"/>
                <a:gridCol w="3744416"/>
                <a:gridCol w="3275952"/>
              </a:tblGrid>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类别</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颁布新法</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改革旧制</a:t>
                      </a:r>
                    </a:p>
                  </a:txBody>
                  <a:tcPr marL="45720" marR="45720"/>
                </a:tc>
              </a:tr>
              <a:tr h="60264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政治</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鼓励官民上书言事</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改订律例,裁撤冗员,澄清吏治;取消旗人由国家供养的特权,令其自谋生计</a:t>
                      </a:r>
                    </a:p>
                  </a:txBody>
                  <a:tcPr marL="45720" marR="45720"/>
                </a:tc>
              </a:tr>
              <a:tr h="106128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经济</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a.中央设立铁路、矿务总局,鼓励商办铁路、</a:t>
                      </a:r>
                      <a:r>
                        <a:rPr sz="1400" dirty="0"/>
                        <a:t/>
                      </a:r>
                      <a:br>
                        <a:rPr sz="1400" dirty="0"/>
                      </a:br>
                      <a:r>
                        <a:rPr lang="zh-CN" altLang="en-US" sz="1400" kern="0" dirty="0" smtClean="0">
                          <a:solidFill>
                            <a:srgbClr val="000000"/>
                          </a:solidFill>
                          <a:latin typeface="Times New Roman" pitchFamily="65" charset="-122"/>
                          <a:ea typeface="宋体" pitchFamily="65" charset="-122"/>
                        </a:rPr>
                        <a:t>矿业;设立农工商总局,鼓励农工商业的发展</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b.创办商会、农会等民间团体</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c.创办国家银行,编制国家预算和决算</a:t>
                      </a:r>
                    </a:p>
                  </a:txBody>
                  <a:tcPr marL="45720" marR="45720"/>
                </a:tc>
                <a:tc>
                  <a:txBody>
                    <a:bodyPr/>
                    <a:lstStyle/>
                    <a:p>
                      <a:pPr eaLnBrk="0" latinLnBrk="1" hangingPunct="0">
                        <a:lnSpc>
                          <a:spcPct val="150000"/>
                        </a:lnSpc>
                        <a:spcBef>
                          <a:spcPts val="0"/>
                        </a:spcBef>
                      </a:pPr>
                      <a:endParaRPr lang="en-US" altLang="zh-CN" sz="1400" kern="0" dirty="0" smtClean="0">
                        <a:solidFill>
                          <a:srgbClr val="000000"/>
                        </a:solidFill>
                        <a:latin typeface="Times New Roman" pitchFamily="65" charset="-122"/>
                        <a:ea typeface="宋体" pitchFamily="65" charset="-122"/>
                      </a:endParaRPr>
                    </a:p>
                    <a:p>
                      <a:pPr eaLnBrk="0" latinLnBrk="1" hangingPunct="0">
                        <a:lnSpc>
                          <a:spcPct val="150000"/>
                        </a:lnSpc>
                        <a:spcBef>
                          <a:spcPts val="0"/>
                        </a:spcBef>
                      </a:pPr>
                      <a:endParaRPr lang="en-US" altLang="zh-CN" sz="1400" kern="0" dirty="0" smtClean="0">
                        <a:solidFill>
                          <a:srgbClr val="000000"/>
                        </a:solidFill>
                        <a:latin typeface="Times New Roman" pitchFamily="65" charset="-122"/>
                        <a:ea typeface="宋体" pitchFamily="65" charset="-122"/>
                      </a:endParaRP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改革财政;裁撤驿站;等</a:t>
                      </a:r>
                    </a:p>
                  </a:txBody>
                  <a:tcPr marL="45720" marR="45720"/>
                </a:tc>
              </a:tr>
              <a:tr h="83196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文化</a:t>
                      </a:r>
                    </a:p>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教育</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a.普遍设立中小学堂,京师设立大学堂</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b.设立译书局、报馆、学会</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c.奖励科学著作和发明</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改革科举制度,废除③</a:t>
                      </a:r>
                      <a:r>
                        <a:rPr lang="zh-CN" altLang="en-US" sz="1400" u="sng" kern="0" dirty="0" smtClean="0">
                          <a:solidFill>
                            <a:srgbClr val="FF0000"/>
                          </a:solidFill>
                          <a:latin typeface="Times New Roman" pitchFamily="65" charset="-122"/>
                          <a:ea typeface="宋体" pitchFamily="65" charset="-122"/>
                        </a:rPr>
                        <a:t>　八股    </a:t>
                      </a:r>
                    </a:p>
                  </a:txBody>
                  <a:tcPr marL="45720" marR="45720"/>
                </a:tc>
              </a:tr>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军事</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精练陆军、扩建海军</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裁汰旧军</a:t>
                      </a:r>
                    </a:p>
                  </a:txBody>
                  <a:tcPr marL="45720" marR="45720"/>
                </a:tc>
              </a:tr>
            </a:tbl>
          </a:graphicData>
        </a:graphic>
      </p:graphicFrame>
      <p:grpSp>
        <p:nvGrpSpPr>
          <p:cNvPr id="4" name="组合 16"/>
          <p:cNvGrpSpPr/>
          <p:nvPr/>
        </p:nvGrpSpPr>
        <p:grpSpPr bwMode="auto">
          <a:xfrm>
            <a:off x="6714331" y="4725938"/>
            <a:ext cx="1008112" cy="248033"/>
            <a:chOff x="4881562" y="2969419"/>
            <a:chExt cx="783432" cy="219075"/>
          </a:xfrm>
        </p:grpSpPr>
        <p:sp>
          <p:nvSpPr>
            <p:cNvPr id="5"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6"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59329"/>
            <a:ext cx="8127000" cy="598933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(2)特点</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a.涉及的领域比较广泛,下至经济基础上至上层建筑(政治、军事、思想</a:t>
            </a:r>
            <a:r>
              <a:rPr dirty="0"/>
              <a:t/>
            </a:r>
            <a:br>
              <a:rPr dirty="0"/>
            </a:br>
            <a:r>
              <a:rPr lang="zh-CN" altLang="en-US" sz="2012" kern="0" dirty="0" smtClean="0">
                <a:solidFill>
                  <a:srgbClr val="000000"/>
                </a:solidFill>
                <a:latin typeface="Times New Roman" pitchFamily="65" charset="-122"/>
                <a:ea typeface="宋体" pitchFamily="65" charset="-122"/>
              </a:rPr>
              <a:t>文化),体现了除旧布新的新气象,但未涉及政治制度的根本变革(即变封</a:t>
            </a:r>
            <a:r>
              <a:rPr dirty="0"/>
              <a:t/>
            </a:r>
            <a:br>
              <a:rPr dirty="0"/>
            </a:br>
            <a:r>
              <a:rPr lang="zh-CN" altLang="en-US" sz="2012" kern="0" dirty="0" smtClean="0">
                <a:solidFill>
                  <a:srgbClr val="000000"/>
                </a:solidFill>
                <a:latin typeface="Times New Roman" pitchFamily="65" charset="-122"/>
                <a:ea typeface="宋体" pitchFamily="65" charset="-122"/>
              </a:rPr>
              <a:t>建君主专制制度为君主立宪制)。</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b.从推行范围来看,仅限于社会上层,没有深入广大民众中间,因而没有</a:t>
            </a:r>
            <a:r>
              <a:rPr dirty="0"/>
              <a:t/>
            </a:r>
            <a:br>
              <a:rPr dirty="0"/>
            </a:br>
            <a:r>
              <a:rPr lang="zh-CN" altLang="en-US" sz="2012" kern="0" dirty="0" smtClean="0">
                <a:solidFill>
                  <a:srgbClr val="000000"/>
                </a:solidFill>
                <a:latin typeface="Times New Roman" pitchFamily="65" charset="-122"/>
                <a:ea typeface="宋体" pitchFamily="65" charset="-122"/>
              </a:rPr>
              <a:t>形成变革的巨大力量。</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c.从推行者来看,由没有实权的皇帝推行,显示出维新力量的薄弱。</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d.从推行过程来看,过于急躁,分不清轻重缓急,措施失当。</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e.从性质上来看,是一场资产阶级性质的改革。</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f.从目的上来看,是变法图强、救亡图存。</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g.从作用上来看,起了思想启蒙作用,有利于资本主义发展和先进科学文</a:t>
            </a:r>
            <a:endParaRPr lang="en-US" altLang="zh-CN" sz="2012"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010" kern="0" dirty="0" smtClean="0">
                <a:solidFill>
                  <a:srgbClr val="000000"/>
                </a:solidFill>
                <a:latin typeface="Times New Roman" pitchFamily="65" charset="-122"/>
                <a:ea typeface="宋体" pitchFamily="65" charset="-122"/>
              </a:rPr>
              <a:t>化的传播。</a:t>
            </a:r>
            <a:endParaRPr lang="zh-CN" altLang="en-US" sz="2010" dirty="0" smtClean="0"/>
          </a:p>
          <a:p>
            <a:pPr marL="0" indent="0" eaLnBrk="0" latinLnBrk="1" hangingPunct="0">
              <a:lnSpc>
                <a:spcPct val="150000"/>
              </a:lnSpc>
              <a:spcBef>
                <a:spcPts val="0"/>
              </a:spcBef>
              <a:buNone/>
            </a:pP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779912" y="1404045"/>
            <a:ext cx="1714512" cy="461665"/>
          </a:xfrm>
          <a:prstGeom prst="rect">
            <a:avLst/>
          </a:prstGeom>
          <a:noFill/>
        </p:spPr>
        <p:txBody>
          <a:bodyPr wrap="square" rtlCol="0">
            <a:spAutoFit/>
          </a:bodyPr>
          <a:lstStyle/>
          <a:p>
            <a:r>
              <a:rPr lang="zh-CN" altLang="en-US" sz="2400" b="1" dirty="0" smtClean="0"/>
              <a:t>考点</a:t>
            </a:r>
            <a:r>
              <a:rPr lang="zh-CN" altLang="en-US" sz="2400" b="1" dirty="0"/>
              <a:t>清单</a:t>
            </a:r>
          </a:p>
        </p:txBody>
      </p:sp>
      <p:pic>
        <p:nvPicPr>
          <p:cNvPr id="7169" name="Picture 1" descr="E:\静\2018\图书出版\53A\PPT课件\未标题-2-03.png"/>
          <p:cNvPicPr>
            <a:picLocks noChangeAspect="1" noChangeArrowheads="1"/>
          </p:cNvPicPr>
          <p:nvPr/>
        </p:nvPicPr>
        <p:blipFill>
          <a:blip r:embed="rId3" cstate="print"/>
          <a:srcRect/>
          <a:stretch>
            <a:fillRect/>
          </a:stretch>
        </p:blipFill>
        <p:spPr bwMode="auto">
          <a:xfrm>
            <a:off x="3143240" y="934230"/>
            <a:ext cx="2770187" cy="414337"/>
          </a:xfrm>
          <a:prstGeom prst="rect">
            <a:avLst/>
          </a:prstGeom>
          <a:noFill/>
        </p:spPr>
      </p:pic>
      <p:sp>
        <p:nvSpPr>
          <p:cNvPr id="8" name="TextBox 2"/>
          <p:cNvSpPr txBox="1"/>
          <p:nvPr/>
        </p:nvSpPr>
        <p:spPr>
          <a:xfrm>
            <a:off x="827584" y="2196133"/>
            <a:ext cx="8127000" cy="498470"/>
          </a:xfrm>
          <a:prstGeom prst="rect">
            <a:avLst/>
          </a:prstGeom>
          <a:noFill/>
        </p:spPr>
        <p:txBody>
          <a:bodyPr wrap="square" lIns="0" tIns="0" rIns="0" bIns="0" rtlCol="0">
            <a:spAutoFit/>
          </a:bodyPr>
          <a:lstStyle/>
          <a:p>
            <a:pPr eaLnBrk="0" latinLnBrk="1" hangingPunct="0">
              <a:lnSpc>
                <a:spcPct val="150000"/>
              </a:lnSpc>
            </a:pPr>
            <a:r>
              <a:rPr lang="zh-CN" altLang="en-US" sz="2559" kern="0" spc="11690" dirty="0" smtClean="0">
                <a:solidFill>
                  <a:srgbClr val="000000"/>
                </a:solidFill>
                <a:latin typeface="Times New Roman" pitchFamily="65" charset="-122"/>
                <a:ea typeface="宋体" pitchFamily="65" charset="-122"/>
              </a:rPr>
              <a:t> </a:t>
            </a:r>
            <a:r>
              <a:rPr lang="zh-CN" altLang="en-US" sz="2200" b="1" kern="0" dirty="0" smtClean="0">
                <a:solidFill>
                  <a:srgbClr val="000000"/>
                </a:solidFill>
                <a:latin typeface="黑体" pitchFamily="2" charset="-122"/>
                <a:ea typeface="黑体" pitchFamily="2" charset="-122"/>
              </a:rPr>
              <a:t>考点一　古代中外重大改革</a:t>
            </a:r>
          </a:p>
        </p:txBody>
      </p:sp>
      <p:pic>
        <p:nvPicPr>
          <p:cNvPr id="9" name="图片 3" descr="textimage0.jpeg"/>
          <p:cNvPicPr>
            <a:picLocks noChangeAspect="1"/>
          </p:cNvPicPr>
          <p:nvPr/>
        </p:nvPicPr>
        <p:blipFill>
          <a:blip r:embed="rId4" cstate="print"/>
          <a:stretch>
            <a:fillRect/>
          </a:stretch>
        </p:blipFill>
        <p:spPr>
          <a:xfrm>
            <a:off x="3923928" y="1908101"/>
            <a:ext cx="1274064" cy="382219"/>
          </a:xfrm>
          <a:prstGeom prst="rect">
            <a:avLst/>
          </a:prstGeom>
        </p:spPr>
      </p:pic>
      <p:sp>
        <p:nvSpPr>
          <p:cNvPr id="7" name="TextBox 2"/>
          <p:cNvSpPr txBox="1"/>
          <p:nvPr/>
        </p:nvSpPr>
        <p:spPr>
          <a:xfrm>
            <a:off x="540000" y="2700189"/>
            <a:ext cx="8127000" cy="92897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一、商鞅变法</a:t>
            </a:r>
            <a:endParaRPr lang="zh-CN" altLang="en-US" b="1"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1.时代背景</a:t>
            </a:r>
            <a:endParaRPr lang="zh-CN" altLang="en-US" b="1" dirty="0"/>
          </a:p>
        </p:txBody>
      </p:sp>
      <p:graphicFrame>
        <p:nvGraphicFramePr>
          <p:cNvPr id="10" name="表格 2"/>
          <p:cNvGraphicFramePr>
            <a:graphicFrameLocks noGrp="1"/>
          </p:cNvGraphicFramePr>
          <p:nvPr/>
        </p:nvGraphicFramePr>
        <p:xfrm>
          <a:off x="540000" y="3672306"/>
          <a:ext cx="7740000" cy="2377440"/>
        </p:xfrm>
        <a:graphic>
          <a:graphicData uri="http://schemas.openxmlformats.org/drawingml/2006/table">
            <a:tbl>
              <a:tblPr/>
              <a:tblGrid>
                <a:gridCol w="1151680"/>
                <a:gridCol w="6588320"/>
              </a:tblGrid>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政治格局</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宗法制瓦解,战国七雄形成,社会结构处于大变动时期</a:t>
                      </a:r>
                    </a:p>
                  </a:txBody>
                  <a:tcPr marL="45720" marR="45720"/>
                </a:tc>
              </a:tr>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经济背景</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社会生产力发展,土地私有制逐步形成</a:t>
                      </a:r>
                    </a:p>
                  </a:txBody>
                  <a:tcPr marL="45720" marR="45720"/>
                </a:tc>
              </a:tr>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阶级关系</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新兴地主阶级的实力增强,要求进行社会变革,各国先后进行变法</a:t>
                      </a:r>
                    </a:p>
                  </a:txBody>
                  <a:tcPr marL="45720" marR="45720"/>
                </a:tc>
              </a:tr>
              <a:tr h="60264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思想文化</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思想文化呈现繁荣景象,形成“百家争鸣”的局面,有力地推动了当时的社会变革和文化发展</a:t>
                      </a:r>
                    </a:p>
                  </a:txBody>
                  <a:tcPr marL="45720" marR="45720"/>
                </a:tc>
              </a:tr>
              <a:tr h="306766">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秦国状况</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在政治、经济、文化方面,与东方各诸侯国相比仍比较落后;国君立志强秦</a:t>
                      </a:r>
                    </a:p>
                  </a:txBody>
                  <a:tcPr marL="45720" marR="45720"/>
                </a:tc>
              </a:tr>
            </a:tbl>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60029"/>
            <a:ext cx="8127000" cy="40568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3.结果:失败。</a:t>
            </a:r>
            <a:endParaRPr lang="zh-CN" altLang="en-US" b="1" dirty="0"/>
          </a:p>
        </p:txBody>
      </p:sp>
      <p:sp>
        <p:nvSpPr>
          <p:cNvPr id="3" name="TextBox 3"/>
          <p:cNvSpPr txBox="1"/>
          <p:nvPr/>
        </p:nvSpPr>
        <p:spPr>
          <a:xfrm>
            <a:off x="540000" y="3248248"/>
            <a:ext cx="8127000" cy="28550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4.历史意义</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(1)是资产阶级变革社会制度的初步尝试,为民族资本主义的发展创造</a:t>
            </a:r>
            <a:r>
              <a:rPr dirty="0"/>
              <a:t/>
            </a:r>
            <a:br>
              <a:rPr dirty="0"/>
            </a:br>
            <a:r>
              <a:rPr lang="zh-CN" altLang="en-US" sz="2012" kern="0" dirty="0" smtClean="0">
                <a:solidFill>
                  <a:srgbClr val="000000"/>
                </a:solidFill>
                <a:latin typeface="Times New Roman" pitchFamily="65" charset="-122"/>
                <a:ea typeface="宋体" pitchFamily="65" charset="-122"/>
              </a:rPr>
              <a:t>了有利的条件。</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a:t>
            </a:r>
            <a:r>
              <a:rPr lang="zh-CN" altLang="en-US" sz="2012" u="sng" kern="0" dirty="0" smtClean="0">
                <a:solidFill>
                  <a:srgbClr val="000000"/>
                </a:solidFill>
                <a:latin typeface="Times New Roman" pitchFamily="65" charset="-122"/>
                <a:ea typeface="宋体" pitchFamily="65" charset="-122"/>
              </a:rPr>
              <a:t>是近代中国一次思想解放的潮流</a:t>
            </a:r>
            <a:r>
              <a:rPr lang="zh-CN" altLang="en-US" sz="2012" kern="0" dirty="0" smtClean="0">
                <a:solidFill>
                  <a:srgbClr val="000000"/>
                </a:solidFill>
                <a:latin typeface="Times New Roman" pitchFamily="65" charset="-122"/>
                <a:ea typeface="宋体" pitchFamily="65" charset="-122"/>
              </a:rPr>
              <a:t>,维新思想得到广泛传播,唤起了人</a:t>
            </a:r>
            <a:r>
              <a:rPr dirty="0"/>
              <a:t/>
            </a:r>
            <a:br>
              <a:rPr dirty="0"/>
            </a:br>
            <a:r>
              <a:rPr lang="zh-CN" altLang="en-US" sz="2012" kern="0" dirty="0" smtClean="0">
                <a:solidFill>
                  <a:srgbClr val="000000"/>
                </a:solidFill>
                <a:latin typeface="Times New Roman" pitchFamily="65" charset="-122"/>
                <a:ea typeface="宋体" pitchFamily="65" charset="-122"/>
              </a:rPr>
              <a:t>们的近代民族意识,促进了中国人民的觉醒,也促进了资产阶级革命时</a:t>
            </a:r>
            <a:r>
              <a:rPr dirty="0"/>
              <a:t/>
            </a:r>
            <a:br>
              <a:rPr dirty="0"/>
            </a:br>
            <a:r>
              <a:rPr lang="zh-CN" altLang="en-US" sz="2012" kern="0" dirty="0" smtClean="0">
                <a:solidFill>
                  <a:srgbClr val="000000"/>
                </a:solidFill>
                <a:latin typeface="Times New Roman" pitchFamily="65" charset="-122"/>
                <a:ea typeface="宋体" pitchFamily="65" charset="-122"/>
              </a:rPr>
              <a:t>代的迅速到来。</a:t>
            </a:r>
            <a:endParaRPr lang="zh-CN" altLang="en-US" dirty="0"/>
          </a:p>
        </p:txBody>
      </p:sp>
      <p:graphicFrame>
        <p:nvGraphicFramePr>
          <p:cNvPr id="4" name="表格 4"/>
          <p:cNvGraphicFramePr>
            <a:graphicFrameLocks noGrp="1"/>
          </p:cNvGraphicFramePr>
          <p:nvPr/>
        </p:nvGraphicFramePr>
        <p:xfrm>
          <a:off x="540000" y="1813648"/>
          <a:ext cx="7740000" cy="1472760"/>
        </p:xfrm>
        <a:graphic>
          <a:graphicData uri="http://schemas.openxmlformats.org/drawingml/2006/table">
            <a:tbl>
              <a:tblPr/>
              <a:tblGrid>
                <a:gridCol w="647624"/>
                <a:gridCol w="7092376"/>
              </a:tblGrid>
              <a:tr h="37332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标志</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1898年9月,慈禧太后发动“戊戌政变”</a:t>
                      </a:r>
                    </a:p>
                  </a:txBody>
                  <a:tcPr marL="45720" marR="45720"/>
                </a:tc>
              </a:tr>
              <a:tr h="106128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原因</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(1)根本原因:资产阶级维新派势力过于弱小,封建顽固势力十分强大</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(2)主观原因:既缺乏坚强的组织领导,又脱离广大人民群众;寄希望于无实权的光绪帝和极少数帝党官僚;对帝国主义列强抱有不切实际的幻想</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60029"/>
            <a:ext cx="8127000" cy="430662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5.评价</a:t>
            </a:r>
            <a:endParaRPr lang="zh-CN" altLang="en-US" dirty="0"/>
          </a:p>
          <a:p>
            <a:pPr marL="0" indent="0" eaLnBrk="0" latinLnBrk="1" hangingPunct="0">
              <a:lnSpc>
                <a:spcPct val="150000"/>
              </a:lnSpc>
              <a:spcBef>
                <a:spcPts val="0"/>
              </a:spcBef>
              <a:buNone/>
            </a:pPr>
            <a:r>
              <a:rPr lang="zh-CN" altLang="en-US" sz="2012" u="sng" kern="0" dirty="0" smtClean="0">
                <a:solidFill>
                  <a:srgbClr val="000000"/>
                </a:solidFill>
                <a:latin typeface="Times New Roman" pitchFamily="65" charset="-122"/>
                <a:ea typeface="宋体" pitchFamily="65" charset="-122"/>
              </a:rPr>
              <a:t>戊戌变法是中国近代化由“器物”到“制度”层面的发展,反映了民族</a:t>
            </a:r>
            <a:r>
              <a:rPr dirty="0"/>
              <a:t/>
            </a:r>
            <a:br>
              <a:rPr dirty="0"/>
            </a:br>
            <a:r>
              <a:rPr lang="zh-CN" altLang="en-US" sz="2012" u="sng" kern="0" dirty="0" smtClean="0">
                <a:solidFill>
                  <a:srgbClr val="000000"/>
                </a:solidFill>
                <a:latin typeface="Times New Roman" pitchFamily="65" charset="-122"/>
                <a:ea typeface="宋体" pitchFamily="65" charset="-122"/>
              </a:rPr>
              <a:t>资产阶级要求摆脱民族危机、变法图强的强烈愿望</a:t>
            </a:r>
            <a:r>
              <a:rPr lang="zh-CN" altLang="en-US" sz="2012" kern="0" dirty="0" smtClean="0">
                <a:solidFill>
                  <a:srgbClr val="000000"/>
                </a:solidFill>
                <a:latin typeface="Times New Roman" pitchFamily="65" charset="-122"/>
                <a:ea typeface="宋体" pitchFamily="65" charset="-122"/>
              </a:rPr>
              <a:t>。但其失败的结果</a:t>
            </a:r>
            <a:r>
              <a:rPr dirty="0"/>
              <a:t/>
            </a:r>
            <a:br>
              <a:rPr dirty="0"/>
            </a:br>
            <a:r>
              <a:rPr lang="zh-CN" altLang="en-US" sz="2012" kern="0" dirty="0" smtClean="0">
                <a:solidFill>
                  <a:srgbClr val="000000"/>
                </a:solidFill>
                <a:latin typeface="Times New Roman" pitchFamily="65" charset="-122"/>
                <a:ea typeface="宋体" pitchFamily="65" charset="-122"/>
              </a:rPr>
              <a:t>则证明,资产阶级改良之路在中国是走不通的,其所倡导的君主立宪政</a:t>
            </a:r>
            <a:r>
              <a:rPr dirty="0"/>
              <a:t/>
            </a:r>
            <a:br>
              <a:rPr dirty="0"/>
            </a:br>
            <a:r>
              <a:rPr lang="zh-CN" altLang="en-US" sz="2012" kern="0" dirty="0" smtClean="0">
                <a:solidFill>
                  <a:srgbClr val="000000"/>
                </a:solidFill>
                <a:latin typeface="Times New Roman" pitchFamily="65" charset="-122"/>
                <a:ea typeface="宋体" pitchFamily="65" charset="-122"/>
              </a:rPr>
              <a:t>体的理想也不适合中国国情。</a:t>
            </a:r>
            <a:endParaRPr lang="zh-CN" altLang="en-US" dirty="0"/>
          </a:p>
          <a:p>
            <a:pPr marL="0" indent="0" eaLnBrk="0" latinLnBrk="1" hangingPunct="0">
              <a:lnSpc>
                <a:spcPct val="150000"/>
              </a:lnSpc>
              <a:spcBef>
                <a:spcPts val="0"/>
              </a:spcBef>
              <a:buNone/>
            </a:pPr>
            <a:r>
              <a:rPr lang="zh-CN" altLang="en-US" sz="2559" kern="0" spc="1169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学习本专题,注意对改革的规律性知识进行总结</a:t>
            </a:r>
            <a:endParaRPr lang="zh-CN" altLang="en-US" b="1"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a:t>
            </a:r>
            <a:r>
              <a:rPr lang="zh-CN" altLang="en-US" sz="2012" kern="0" dirty="0" smtClean="0">
                <a:solidFill>
                  <a:srgbClr val="000000"/>
                </a:solidFill>
                <a:latin typeface="Times New Roman" pitchFamily="65" charset="-122"/>
                <a:ea typeface="宋体" pitchFamily="65" charset="-122"/>
              </a:rPr>
              <a:t>改革的定义:改革是指对旧有的生产关系、上层建筑做局部或根本性</a:t>
            </a:r>
            <a:r>
              <a:rPr dirty="0"/>
              <a:t/>
            </a:r>
            <a:br>
              <a:rPr dirty="0"/>
            </a:br>
            <a:r>
              <a:rPr lang="zh-CN" altLang="en-US" sz="2012" kern="0" dirty="0" smtClean="0">
                <a:solidFill>
                  <a:srgbClr val="000000"/>
                </a:solidFill>
                <a:latin typeface="Times New Roman" pitchFamily="65" charset="-122"/>
                <a:ea typeface="宋体" pitchFamily="65" charset="-122"/>
              </a:rPr>
              <a:t>的调整变动。改革是社会发展的强大动力。</a:t>
            </a:r>
            <a:endParaRPr lang="zh-CN" altLang="en-US" dirty="0"/>
          </a:p>
        </p:txBody>
      </p:sp>
      <p:pic>
        <p:nvPicPr>
          <p:cNvPr id="3" name="图片 3" descr="textimage7.jpeg"/>
          <p:cNvPicPr>
            <a:picLocks noChangeAspect="1"/>
          </p:cNvPicPr>
          <p:nvPr/>
        </p:nvPicPr>
        <p:blipFill>
          <a:blip r:embed="rId4" cstate="print"/>
          <a:stretch>
            <a:fillRect/>
          </a:stretch>
        </p:blipFill>
        <p:spPr>
          <a:xfrm>
            <a:off x="3934968" y="3622881"/>
            <a:ext cx="1274064" cy="382219"/>
          </a:xfrm>
          <a:prstGeom prst="rect">
            <a:avLst/>
          </a:prstGeom>
        </p:spPr>
      </p:pic>
    </p:spTree>
    <p:custDataLst>
      <p:custData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96213"/>
            <a:ext cx="8127000" cy="5060360"/>
          </a:xfrm>
          <a:prstGeom prst="rect">
            <a:avLst/>
          </a:prstGeom>
          <a:noFill/>
        </p:spPr>
        <p:txBody>
          <a:bodyPr wrap="square" lIns="0" tIns="0" rIns="0" bIns="0" rtlCol="0">
            <a:spAutoFit/>
          </a:bodyPr>
          <a:lstStyle/>
          <a:p>
            <a:pPr eaLnBrk="0" latinLnBrk="1" hangingPunct="0">
              <a:lnSpc>
                <a:spcPct val="150000"/>
              </a:lnSpc>
            </a:pPr>
            <a:r>
              <a:rPr lang="zh-CN" altLang="en-US" sz="2012" b="1" kern="0" dirty="0" smtClean="0">
                <a:solidFill>
                  <a:srgbClr val="000000"/>
                </a:solidFill>
                <a:latin typeface="Times New Roman" pitchFamily="65" charset="-122"/>
                <a:ea typeface="宋体" pitchFamily="65" charset="-122"/>
              </a:rPr>
              <a:t>2.改革的分类</a:t>
            </a:r>
            <a:endParaRPr lang="zh-CN" altLang="en-US" sz="2400" b="1" dirty="0" smtClean="0"/>
          </a:p>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(1)从内容看:政治改革、经济改革、军事改革、文化改革。</a:t>
            </a:r>
            <a:endParaRPr lang="zh-CN" altLang="en-US" sz="2400"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(2)从性质看:奴隶制改革、封建制改革、资本主义性质的改革、社会</a:t>
            </a:r>
            <a:r>
              <a:rPr dirty="0"/>
              <a:t/>
            </a:r>
            <a:br>
              <a:rPr dirty="0"/>
            </a:br>
            <a:r>
              <a:rPr lang="zh-CN" altLang="en-US" sz="2012" kern="0" dirty="0" smtClean="0">
                <a:solidFill>
                  <a:srgbClr val="000000"/>
                </a:solidFill>
                <a:latin typeface="Times New Roman" pitchFamily="65" charset="-122"/>
                <a:ea typeface="宋体" pitchFamily="65" charset="-122"/>
              </a:rPr>
              <a:t>主义性质的改革。</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3.改革的原因(背景)</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人类社会从来没有施之百代而不变的制度。一切制度都是统治者为了</a:t>
            </a:r>
            <a:r>
              <a:rPr dirty="0"/>
              <a:t/>
            </a:r>
            <a:br>
              <a:rPr dirty="0"/>
            </a:br>
            <a:r>
              <a:rPr lang="zh-CN" altLang="en-US" sz="2012" kern="0" dirty="0" smtClean="0">
                <a:solidFill>
                  <a:srgbClr val="000000"/>
                </a:solidFill>
                <a:latin typeface="Times New Roman" pitchFamily="65" charset="-122"/>
                <a:ea typeface="宋体" pitchFamily="65" charset="-122"/>
              </a:rPr>
              <a:t>维持社会的正常运转而设计的行为规范,随着时代的变化,再合理的制</a:t>
            </a:r>
            <a:r>
              <a:rPr dirty="0"/>
              <a:t/>
            </a:r>
            <a:br>
              <a:rPr dirty="0"/>
            </a:br>
            <a:r>
              <a:rPr lang="zh-CN" altLang="en-US" sz="2012" kern="0" dirty="0" smtClean="0">
                <a:solidFill>
                  <a:srgbClr val="000000"/>
                </a:solidFill>
                <a:latin typeface="Times New Roman" pitchFamily="65" charset="-122"/>
                <a:ea typeface="宋体" pitchFamily="65" charset="-122"/>
              </a:rPr>
              <a:t>度也会出现问题。当这些问题造成很大社会影响、动摇统治秩序的时</a:t>
            </a:r>
            <a:r>
              <a:rPr dirty="0"/>
              <a:t/>
            </a:r>
            <a:br>
              <a:rPr dirty="0"/>
            </a:br>
            <a:r>
              <a:rPr lang="zh-CN" altLang="en-US" sz="2012" kern="0" dirty="0" smtClean="0">
                <a:solidFill>
                  <a:srgbClr val="000000"/>
                </a:solidFill>
                <a:latin typeface="Times New Roman" pitchFamily="65" charset="-122"/>
                <a:ea typeface="宋体" pitchFamily="65" charset="-122"/>
              </a:rPr>
              <a:t>候,当政者可能自觉或被动地实行改革。总的来讲,历史上的重要改革</a:t>
            </a:r>
            <a:r>
              <a:rPr dirty="0"/>
              <a:t/>
            </a:r>
            <a:br>
              <a:rPr dirty="0"/>
            </a:br>
            <a:r>
              <a:rPr lang="zh-CN" altLang="en-US" sz="2012" kern="0" dirty="0" smtClean="0">
                <a:solidFill>
                  <a:srgbClr val="000000"/>
                </a:solidFill>
                <a:latin typeface="Times New Roman" pitchFamily="65" charset="-122"/>
                <a:ea typeface="宋体" pitchFamily="65" charset="-122"/>
              </a:rPr>
              <a:t>的发生都是由于旧的生产关系或上层建筑不适应新的生产力或经济基</a:t>
            </a:r>
            <a:r>
              <a:rPr dirty="0"/>
              <a:t/>
            </a:r>
            <a:br>
              <a:rPr dirty="0"/>
            </a:b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109347"/>
          </a:xfrm>
          <a:prstGeom prst="rect">
            <a:avLst/>
          </a:prstGeom>
          <a:noFill/>
        </p:spPr>
        <p:txBody>
          <a:bodyPr wrap="square" lIns="0" tIns="0" rIns="0" bIns="0" rtlCol="0">
            <a:spAutoFit/>
          </a:bodyPr>
          <a:lstStyle/>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础的发展需要。具体来讲</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这些原因大体可以表述为</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旧的生产关系阻</a:t>
            </a:r>
            <a:r>
              <a:rPr lang="zh-CN" altLang="en-US" sz="2400" dirty="0" smtClean="0"/>
              <a:t/>
            </a:r>
            <a:br>
              <a:rPr lang="zh-CN" altLang="en-US" sz="2400" dirty="0" smtClean="0"/>
            </a:br>
            <a:r>
              <a:rPr lang="zh-CN" altLang="en-US" sz="2012" kern="0" dirty="0" smtClean="0">
                <a:solidFill>
                  <a:srgbClr val="000000"/>
                </a:solidFill>
                <a:latin typeface="Times New Roman" pitchFamily="65" charset="-122"/>
                <a:ea typeface="宋体" pitchFamily="65" charset="-122"/>
              </a:rPr>
              <a:t>碍了社会生产力的发展</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为顺应历史发展潮流或社会发展趋势</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统治阶</a:t>
            </a:r>
            <a:r>
              <a:rPr lang="zh-CN" altLang="en-US" sz="2400" dirty="0" smtClean="0"/>
              <a:t/>
            </a:r>
            <a:br>
              <a:rPr lang="zh-CN" altLang="en-US" sz="2400" dirty="0" smtClean="0"/>
            </a:br>
            <a:r>
              <a:rPr lang="zh-CN" altLang="en-US" sz="2012" kern="0" dirty="0" smtClean="0">
                <a:solidFill>
                  <a:srgbClr val="000000"/>
                </a:solidFill>
                <a:latin typeface="Times New Roman" pitchFamily="65" charset="-122"/>
                <a:ea typeface="宋体" pitchFamily="65" charset="-122"/>
              </a:rPr>
              <a:t>级面临统治危机</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为缓和阶级矛盾</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旧的制度、习俗、思想文化阻碍社</a:t>
            </a:r>
            <a:endParaRPr lang="zh-CN" altLang="en-US" sz="2400"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会的发展;民族危机严重。</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4.影响改革成败的因素</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(1)顺应历史发展的趋势,与时俱进,因时改革,是改革成功的根本原因。</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(2)看力量对比是否有利于改革,要从改革的阻力和支持改革的力量两</a:t>
            </a:r>
            <a:r>
              <a:rPr dirty="0"/>
              <a:t/>
            </a:r>
            <a:br>
              <a:rPr dirty="0"/>
            </a:br>
            <a:r>
              <a:rPr lang="zh-CN" altLang="en-US" sz="2012" kern="0" dirty="0" smtClean="0">
                <a:solidFill>
                  <a:srgbClr val="000000"/>
                </a:solidFill>
                <a:latin typeface="Times New Roman" pitchFamily="65" charset="-122"/>
                <a:ea typeface="宋体" pitchFamily="65" charset="-122"/>
              </a:rPr>
              <a:t>方面去分析,改革的阻力可以从内外两方面,政治、经济、文化等角度</a:t>
            </a:r>
            <a:r>
              <a:rPr dirty="0"/>
              <a:t/>
            </a:r>
            <a:br>
              <a:rPr dirty="0"/>
            </a:br>
            <a:r>
              <a:rPr lang="zh-CN" altLang="en-US" sz="2012" kern="0" dirty="0" smtClean="0">
                <a:solidFill>
                  <a:srgbClr val="000000"/>
                </a:solidFill>
                <a:latin typeface="Times New Roman" pitchFamily="65" charset="-122"/>
                <a:ea typeface="宋体" pitchFamily="65" charset="-122"/>
              </a:rPr>
              <a:t>去分析。</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(3)改革必然会损害部分人的利益,必然会遇到阻力,不会一帆风顺,这就</a:t>
            </a:r>
            <a:r>
              <a:rPr dirty="0"/>
              <a:t/>
            </a:r>
            <a:br>
              <a:rPr dirty="0"/>
            </a:br>
            <a:r>
              <a:rPr lang="zh-CN" altLang="en-US" sz="2012" kern="0" dirty="0" smtClean="0">
                <a:solidFill>
                  <a:srgbClr val="000000"/>
                </a:solidFill>
                <a:latin typeface="Times New Roman" pitchFamily="65" charset="-122"/>
                <a:ea typeface="宋体" pitchFamily="65" charset="-122"/>
              </a:rPr>
              <a:t>要求改革者要有远见卓识和坚定的政治魄力。</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84110"/>
            <a:ext cx="8127000" cy="4180375"/>
          </a:xfrm>
          <a:prstGeom prst="rect">
            <a:avLst/>
          </a:prstGeom>
          <a:noFill/>
        </p:spPr>
        <p:txBody>
          <a:bodyPr wrap="square" lIns="0" tIns="0" rIns="0" bIns="0" rtlCol="0">
            <a:spAutoFit/>
          </a:bodyPr>
          <a:lstStyle/>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(4)改革的措施是否符合当时的实际,是否行之有效。</a:t>
            </a:r>
            <a:endParaRPr lang="zh-CN" altLang="en-US" sz="2400" dirty="0" smtClean="0"/>
          </a:p>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(5)当时的内外环境是否有利于改革的开展和执行。</a:t>
            </a:r>
            <a:endParaRPr lang="zh-CN" altLang="en-US" sz="2400" dirty="0" smtClean="0"/>
          </a:p>
          <a:p>
            <a:pPr eaLnBrk="0" latinLnBrk="1" hangingPunct="0">
              <a:lnSpc>
                <a:spcPct val="150000"/>
              </a:lnSpc>
            </a:pPr>
            <a:r>
              <a:rPr lang="zh-CN" altLang="en-US" sz="2012" b="1" kern="0" dirty="0" smtClean="0">
                <a:solidFill>
                  <a:srgbClr val="000000"/>
                </a:solidFill>
                <a:latin typeface="Times New Roman" pitchFamily="65" charset="-122"/>
                <a:ea typeface="宋体" pitchFamily="65" charset="-122"/>
              </a:rPr>
              <a:t>5.如何评价历史上的重大改革</a:t>
            </a:r>
            <a:endParaRPr lang="zh-CN" altLang="en-US" sz="2400" b="1"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(1)我们要把各种改革放在它所属的特定历史环境中去加以评价。应该</a:t>
            </a:r>
            <a:r>
              <a:rPr dirty="0"/>
              <a:t/>
            </a:r>
            <a:br>
              <a:rPr dirty="0"/>
            </a:br>
            <a:r>
              <a:rPr lang="zh-CN" altLang="en-US" sz="2012" kern="0" dirty="0" smtClean="0">
                <a:solidFill>
                  <a:srgbClr val="000000"/>
                </a:solidFill>
                <a:latin typeface="Times New Roman" pitchFamily="65" charset="-122"/>
                <a:ea typeface="宋体" pitchFamily="65" charset="-122"/>
              </a:rPr>
              <a:t>首先分析当时的历史条件、历史要求,再看这些改革在多大程度上适应</a:t>
            </a:r>
            <a:r>
              <a:rPr dirty="0"/>
              <a:t/>
            </a:r>
            <a:br>
              <a:rPr dirty="0"/>
            </a:br>
            <a:r>
              <a:rPr lang="zh-CN" altLang="en-US" sz="2012" kern="0" dirty="0" smtClean="0">
                <a:solidFill>
                  <a:srgbClr val="000000"/>
                </a:solidFill>
                <a:latin typeface="Times New Roman" pitchFamily="65" charset="-122"/>
                <a:ea typeface="宋体" pitchFamily="65" charset="-122"/>
              </a:rPr>
              <a:t>或者违背了这一历史要求,它对社会历史发展到底起了什么作用。据</a:t>
            </a:r>
            <a:r>
              <a:rPr dirty="0"/>
              <a:t/>
            </a:r>
            <a:br>
              <a:rPr dirty="0"/>
            </a:br>
            <a:r>
              <a:rPr lang="zh-CN" altLang="en-US" sz="2012" kern="0" dirty="0" smtClean="0">
                <a:solidFill>
                  <a:srgbClr val="000000"/>
                </a:solidFill>
                <a:latin typeface="Times New Roman" pitchFamily="65" charset="-122"/>
                <a:ea typeface="宋体" pitchFamily="65" charset="-122"/>
              </a:rPr>
              <a:t>此,对改革作出基本肯定或否定的判断。</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(2)一场改革的成败与否,不能看改革者个人的结局如何,而要看这一改</a:t>
            </a:r>
            <a:r>
              <a:rPr dirty="0"/>
              <a:t/>
            </a:r>
            <a:br>
              <a:rPr dirty="0"/>
            </a:br>
            <a:r>
              <a:rPr lang="zh-CN" altLang="en-US" sz="2012" kern="0" dirty="0" smtClean="0">
                <a:solidFill>
                  <a:srgbClr val="000000"/>
                </a:solidFill>
                <a:latin typeface="Times New Roman" pitchFamily="65" charset="-122"/>
                <a:ea typeface="宋体" pitchFamily="65" charset="-122"/>
              </a:rPr>
              <a:t>革所产生的积极作用是否得到维持。</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16548"/>
            <a:ext cx="8127000" cy="3715889"/>
          </a:xfrm>
          <a:prstGeom prst="rect">
            <a:avLst/>
          </a:prstGeom>
          <a:noFill/>
        </p:spPr>
        <p:txBody>
          <a:bodyPr wrap="square" lIns="0" tIns="0" rIns="0" bIns="0" rtlCol="0">
            <a:spAutoFit/>
          </a:bodyPr>
          <a:lstStyle/>
          <a:p>
            <a:pPr eaLnBrk="0" latinLnBrk="1" hangingPunct="0">
              <a:lnSpc>
                <a:spcPct val="150000"/>
              </a:lnSpc>
            </a:pPr>
            <a:r>
              <a:rPr lang="en-US" altLang="zh-CN" sz="2012" b="1" kern="0" dirty="0" smtClean="0">
                <a:solidFill>
                  <a:srgbClr val="000000"/>
                </a:solidFill>
                <a:latin typeface="Times New Roman" pitchFamily="65" charset="-122"/>
                <a:ea typeface="宋体" pitchFamily="65" charset="-122"/>
              </a:rPr>
              <a:t>6.</a:t>
            </a:r>
            <a:r>
              <a:rPr lang="zh-CN" altLang="en-US" sz="2012" b="1" kern="0" dirty="0" smtClean="0">
                <a:solidFill>
                  <a:srgbClr val="000000"/>
                </a:solidFill>
                <a:latin typeface="Times New Roman" pitchFamily="65" charset="-122"/>
                <a:ea typeface="宋体" pitchFamily="65" charset="-122"/>
              </a:rPr>
              <a:t>改革的艰巨性和多样性</a:t>
            </a:r>
            <a:endParaRPr lang="zh-CN" altLang="en-US" sz="2400" b="1" dirty="0" smtClean="0"/>
          </a:p>
          <a:p>
            <a:pPr eaLnBrk="0" latinLnBrk="1" hangingPunct="0">
              <a:lnSpc>
                <a:spcPct val="150000"/>
              </a:lnSpc>
            </a:pPr>
            <a:r>
              <a:rPr lang="en-US" altLang="zh-CN" sz="2012" kern="0" dirty="0" smtClean="0">
                <a:solidFill>
                  <a:srgbClr val="000000"/>
                </a:solidFill>
                <a:latin typeface="Times New Roman" pitchFamily="65" charset="-122"/>
                <a:ea typeface="宋体" pitchFamily="65" charset="-122"/>
              </a:rPr>
              <a:t>(1)</a:t>
            </a:r>
            <a:r>
              <a:rPr lang="zh-CN" altLang="en-US" sz="2012" kern="0" dirty="0" smtClean="0">
                <a:solidFill>
                  <a:srgbClr val="000000"/>
                </a:solidFill>
                <a:latin typeface="Times New Roman" pitchFamily="65" charset="-122"/>
                <a:ea typeface="宋体" pitchFamily="65" charset="-122"/>
              </a:rPr>
              <a:t>改革一般是在新旧势力激烈冲突和斗争的背景下展开的。改革过程</a:t>
            </a:r>
            <a:r>
              <a:rPr lang="zh-CN" altLang="en-US" sz="2400" dirty="0" smtClean="0"/>
              <a:t/>
            </a:r>
            <a:br>
              <a:rPr lang="zh-CN" altLang="en-US" sz="2400" dirty="0" smtClean="0"/>
            </a:br>
            <a:r>
              <a:rPr lang="zh-CN" altLang="en-US" sz="2012" kern="0" dirty="0" smtClean="0">
                <a:solidFill>
                  <a:srgbClr val="000000"/>
                </a:solidFill>
                <a:latin typeface="Times New Roman" pitchFamily="65" charset="-122"/>
                <a:ea typeface="宋体" pitchFamily="65" charset="-122"/>
              </a:rPr>
              <a:t>中</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陈旧观念受到猛烈冲击</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旧势力的利益受到影响</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新旧势力之间的矛</a:t>
            </a:r>
            <a:r>
              <a:rPr lang="zh-CN" altLang="en-US" sz="2400" dirty="0" smtClean="0"/>
              <a:t/>
            </a:r>
            <a:br>
              <a:rPr lang="zh-CN" altLang="en-US" sz="2400" dirty="0" smtClean="0"/>
            </a:br>
            <a:r>
              <a:rPr lang="zh-CN" altLang="en-US" sz="2012" kern="0" dirty="0" smtClean="0">
                <a:solidFill>
                  <a:srgbClr val="000000"/>
                </a:solidFill>
                <a:latin typeface="Times New Roman" pitchFamily="65" charset="-122"/>
                <a:ea typeface="宋体" pitchFamily="65" charset="-122"/>
              </a:rPr>
              <a:t>盾冲突甚至会演变成生死较量</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改革者必须以大无畏的勇气战胜困难</a:t>
            </a:r>
            <a:r>
              <a:rPr lang="en-US" altLang="zh-CN" sz="2012" kern="0" dirty="0" smtClean="0">
                <a:solidFill>
                  <a:srgbClr val="000000"/>
                </a:solidFill>
                <a:latin typeface="Times New Roman" pitchFamily="65" charset="-122"/>
                <a:ea typeface="宋体" pitchFamily="65" charset="-122"/>
              </a:rPr>
              <a:t>,</a:t>
            </a:r>
            <a:r>
              <a:rPr lang="zh-CN" altLang="en-US" sz="2400" dirty="0" smtClean="0"/>
              <a:t/>
            </a:r>
            <a:br>
              <a:rPr lang="zh-CN" altLang="en-US" sz="2400" dirty="0" smtClean="0"/>
            </a:br>
            <a:r>
              <a:rPr lang="zh-CN" altLang="en-US" sz="2012" kern="0" dirty="0" smtClean="0">
                <a:solidFill>
                  <a:srgbClr val="000000"/>
                </a:solidFill>
                <a:latin typeface="Times New Roman" pitchFamily="65" charset="-122"/>
                <a:ea typeface="宋体" pitchFamily="65" charset="-122"/>
              </a:rPr>
              <a:t>才能完成改革。</a:t>
            </a:r>
            <a:endParaRPr lang="zh-CN" altLang="en-US" sz="2400"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(2)改革也具有多样性,历史上没有完全相同的改革,改革者要实现预期</a:t>
            </a:r>
            <a:r>
              <a:rPr dirty="0"/>
              <a:t/>
            </a:r>
            <a:br>
              <a:rPr dirty="0"/>
            </a:br>
            <a:r>
              <a:rPr lang="zh-CN" altLang="en-US" sz="2012" kern="0" dirty="0" smtClean="0">
                <a:solidFill>
                  <a:srgbClr val="000000"/>
                </a:solidFill>
                <a:latin typeface="Times New Roman" pitchFamily="65" charset="-122"/>
                <a:ea typeface="宋体" pitchFamily="65" charset="-122"/>
              </a:rPr>
              <a:t>目的,只有根据不同的国情和当时的历史实际,实事求是地制定合理的</a:t>
            </a:r>
            <a:r>
              <a:rPr dirty="0"/>
              <a:t/>
            </a:r>
            <a:br>
              <a:rPr dirty="0"/>
            </a:br>
            <a:r>
              <a:rPr lang="zh-CN" altLang="en-US" sz="2012" kern="0" dirty="0" smtClean="0">
                <a:solidFill>
                  <a:srgbClr val="000000"/>
                </a:solidFill>
                <a:latin typeface="Times New Roman" pitchFamily="65" charset="-122"/>
                <a:ea typeface="宋体" pitchFamily="65" charset="-122"/>
              </a:rPr>
              <a:t>改革方案,采取适宜的方法进行改革。</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30464"/>
            <a:ext cx="8127000" cy="40568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2.措施</a:t>
            </a:r>
            <a:endParaRPr lang="zh-CN" altLang="en-US" b="1" dirty="0"/>
          </a:p>
        </p:txBody>
      </p:sp>
      <p:graphicFrame>
        <p:nvGraphicFramePr>
          <p:cNvPr id="4" name="表格 4"/>
          <p:cNvGraphicFramePr>
            <a:graphicFrameLocks noGrp="1"/>
          </p:cNvGraphicFramePr>
          <p:nvPr/>
        </p:nvGraphicFramePr>
        <p:xfrm>
          <a:off x="540000" y="1695656"/>
          <a:ext cx="7740000" cy="2926080"/>
        </p:xfrm>
        <a:graphic>
          <a:graphicData uri="http://schemas.openxmlformats.org/drawingml/2006/table">
            <a:tbl>
              <a:tblPr/>
              <a:tblGrid>
                <a:gridCol w="1223688"/>
                <a:gridCol w="6516312"/>
              </a:tblGrid>
              <a:tr h="794957">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经济</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(1)重农抑商,奖励耕织</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(2)废井田,开阡陌。实行土地私有制度,承认土地私有,允许土地买卖</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(3)统一度量衡。规定全国都要严格使用标准的度量衡器</a:t>
                      </a:r>
                    </a:p>
                  </a:txBody>
                  <a:tcPr marL="45720" marR="45720"/>
                </a:tc>
              </a:tr>
              <a:tr h="647942">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政治、军事</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(1)实行什伍、连坐制度</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(2)废除①</a:t>
                      </a:r>
                      <a:r>
                        <a:rPr lang="zh-CN" altLang="en-US" sz="1400" kern="0" dirty="0" smtClean="0">
                          <a:solidFill>
                            <a:srgbClr val="FF0000"/>
                          </a:solidFill>
                          <a:latin typeface="Times New Roman" pitchFamily="65" charset="-122"/>
                          <a:ea typeface="宋体" pitchFamily="65" charset="-122"/>
                        </a:rPr>
                        <a:t>“</a:t>
                      </a:r>
                      <a:r>
                        <a:rPr lang="zh-CN" altLang="en-US" sz="1400" u="sng" kern="0" dirty="0" smtClean="0">
                          <a:solidFill>
                            <a:srgbClr val="FF0000"/>
                          </a:solidFill>
                          <a:latin typeface="Times New Roman" pitchFamily="65" charset="-122"/>
                          <a:ea typeface="宋体" pitchFamily="65" charset="-122"/>
                        </a:rPr>
                        <a:t>　世卿世禄制    </a:t>
                      </a:r>
                      <a:r>
                        <a:rPr lang="zh-CN" altLang="en-US" sz="1400" kern="0" dirty="0" smtClean="0">
                          <a:solidFill>
                            <a:srgbClr val="FF0000"/>
                          </a:solidFill>
                          <a:latin typeface="Times New Roman" pitchFamily="65" charset="-122"/>
                          <a:ea typeface="宋体" pitchFamily="65" charset="-122"/>
                        </a:rPr>
                        <a:t>”</a:t>
                      </a:r>
                      <a:r>
                        <a:rPr lang="zh-CN" altLang="en-US" sz="1400" kern="0" dirty="0" smtClean="0">
                          <a:solidFill>
                            <a:srgbClr val="000000"/>
                          </a:solidFill>
                          <a:latin typeface="Times New Roman" pitchFamily="65" charset="-122"/>
                          <a:ea typeface="宋体" pitchFamily="65" charset="-122"/>
                        </a:rPr>
                        <a:t>;奖励军功,实行二十等爵制,按军功大小授予爵位</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(3)废除分封制,普遍推行县制</a:t>
                      </a:r>
                    </a:p>
                  </a:txBody>
                  <a:tcPr marL="45720" marR="45720"/>
                </a:tc>
              </a:tr>
              <a:tr h="140887">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思想</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“燔诗书而明法令”。烧毁宣扬儒家思想等的诗书,制定秦律</a:t>
                      </a:r>
                    </a:p>
                  </a:txBody>
                  <a:tcPr marL="45720" marR="45720"/>
                </a:tc>
              </a:tr>
              <a:tr h="37332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习俗</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禁止父子兄弟共居,推行“分异令”</a:t>
                      </a:r>
                    </a:p>
                  </a:txBody>
                  <a:tcPr marL="45720" marR="45720"/>
                </a:tc>
              </a:tr>
            </a:tbl>
          </a:graphicData>
        </a:graphic>
      </p:graphicFrame>
      <p:grpSp>
        <p:nvGrpSpPr>
          <p:cNvPr id="5" name="组合 16"/>
          <p:cNvGrpSpPr/>
          <p:nvPr/>
        </p:nvGrpSpPr>
        <p:grpSpPr bwMode="auto">
          <a:xfrm>
            <a:off x="2560538" y="3172236"/>
            <a:ext cx="1507405" cy="248033"/>
            <a:chOff x="4881562" y="2969419"/>
            <a:chExt cx="783432" cy="219075"/>
          </a:xfrm>
        </p:grpSpPr>
        <p:sp>
          <p:nvSpPr>
            <p:cNvPr id="6"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7"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850448"/>
          <a:ext cx="7740000" cy="1874520"/>
        </p:xfrm>
        <a:graphic>
          <a:graphicData uri="http://schemas.openxmlformats.org/drawingml/2006/table">
            <a:tbl>
              <a:tblPr/>
              <a:tblGrid>
                <a:gridCol w="503608"/>
                <a:gridCol w="7236392"/>
              </a:tblGrid>
              <a:tr h="60264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政治</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“世卿世禄制”向“军功爵制”转变,使统治集团内部结构发生重大变化,军功地主成为秦统治阶级的支柱,逐步建立起中央集权政治体制</a:t>
                      </a:r>
                    </a:p>
                  </a:txBody>
                  <a:tcPr marL="45720" marR="45720"/>
                </a:tc>
              </a:tr>
              <a:tr h="37332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军事</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提高了秦军战斗力,为秦统一全国奠定了基础</a:t>
                      </a:r>
                    </a:p>
                  </a:txBody>
                  <a:tcPr marL="45720" marR="45720"/>
                </a:tc>
              </a:tr>
              <a:tr h="60264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经济</a:t>
                      </a:r>
                    </a:p>
                  </a:txBody>
                  <a:tcPr marL="45720" marR="45720"/>
                </a:tc>
                <a:tc>
                  <a:txBody>
                    <a:bodyPr/>
                    <a:lstStyle/>
                    <a:p>
                      <a:pPr eaLnBrk="0" latinLnBrk="1" hangingPunct="0">
                        <a:lnSpc>
                          <a:spcPct val="150000"/>
                        </a:lnSpc>
                        <a:spcBef>
                          <a:spcPts val="0"/>
                        </a:spcBef>
                      </a:pPr>
                      <a:r>
                        <a:rPr lang="zh-CN" altLang="en-US" sz="1400" u="sng" kern="0" dirty="0" smtClean="0">
                          <a:solidFill>
                            <a:srgbClr val="000000"/>
                          </a:solidFill>
                          <a:latin typeface="Times New Roman" pitchFamily="65" charset="-122"/>
                          <a:ea typeface="宋体" pitchFamily="65" charset="-122"/>
                        </a:rPr>
                        <a:t>从根本上改变了旧有的生产关系</a:t>
                      </a:r>
                      <a:r>
                        <a:rPr lang="zh-CN" altLang="en-US" sz="1400" kern="0" dirty="0" smtClean="0">
                          <a:solidFill>
                            <a:srgbClr val="000000"/>
                          </a:solidFill>
                          <a:latin typeface="Times New Roman" pitchFamily="65" charset="-122"/>
                          <a:ea typeface="宋体" pitchFamily="65" charset="-122"/>
                        </a:rPr>
                        <a:t>,确立了土地私有制,激发了劳动者的生产积极性,推动社会经济不断发展</a:t>
                      </a:r>
                    </a:p>
                  </a:txBody>
                  <a:tcPr marL="45720" marR="45720"/>
                </a:tc>
              </a:tr>
            </a:tbl>
          </a:graphicData>
        </a:graphic>
      </p:graphicFrame>
      <p:sp>
        <p:nvSpPr>
          <p:cNvPr id="3" name="TextBox 3"/>
          <p:cNvSpPr txBox="1"/>
          <p:nvPr/>
        </p:nvSpPr>
        <p:spPr>
          <a:xfrm>
            <a:off x="540000" y="849497"/>
            <a:ext cx="8127000" cy="92897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3.历史作用和局限性</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(1)历史作用</a:t>
            </a:r>
            <a:endParaRPr lang="zh-CN" altLang="en-US" dirty="0"/>
          </a:p>
        </p:txBody>
      </p:sp>
      <p:sp>
        <p:nvSpPr>
          <p:cNvPr id="4" name="TextBox 2"/>
          <p:cNvSpPr txBox="1"/>
          <p:nvPr/>
        </p:nvSpPr>
        <p:spPr>
          <a:xfrm>
            <a:off x="540000" y="3672072"/>
            <a:ext cx="8127000" cy="278691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(2)局限性</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a.轻视教化,鼓吹轻罪重罚,为秦的暴政埋下了祸根。</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b.在一定程度上加重了广大人民所受的剥削与压迫,特别是连坐法的推</a:t>
            </a:r>
            <a:r>
              <a:rPr dirty="0"/>
              <a:t/>
            </a:r>
            <a:br>
              <a:rPr dirty="0"/>
            </a:br>
            <a:r>
              <a:rPr lang="zh-CN" altLang="en-US" sz="2012" kern="0" dirty="0" smtClean="0">
                <a:solidFill>
                  <a:srgbClr val="000000"/>
                </a:solidFill>
                <a:latin typeface="Times New Roman" pitchFamily="65" charset="-122"/>
                <a:ea typeface="宋体" pitchFamily="65" charset="-122"/>
              </a:rPr>
              <a:t>行,给广大人民带来了巨大的痛苦。</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c.并未与旧的制度、文化、习俗彻底划清界限,保留了奴隶制的残余。</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d.重农抑商的措施不利于商品经济的发展。</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84110"/>
            <a:ext cx="8127000" cy="4180375"/>
          </a:xfrm>
          <a:prstGeom prst="rect">
            <a:avLst/>
          </a:prstGeom>
          <a:noFill/>
        </p:spPr>
        <p:txBody>
          <a:bodyPr wrap="square" lIns="0" tIns="0" rIns="0" bIns="0" rtlCol="0">
            <a:spAutoFit/>
          </a:bodyPr>
          <a:lstStyle/>
          <a:p>
            <a:pPr eaLnBrk="0" latinLnBrk="1" hangingPunct="0">
              <a:lnSpc>
                <a:spcPct val="150000"/>
              </a:lnSpc>
            </a:pPr>
            <a:r>
              <a:rPr lang="zh-CN" altLang="en-US" sz="2012" b="1" kern="0" dirty="0" smtClean="0">
                <a:solidFill>
                  <a:srgbClr val="000000"/>
                </a:solidFill>
                <a:latin typeface="Times New Roman" pitchFamily="65" charset="-122"/>
                <a:ea typeface="宋体" pitchFamily="65" charset="-122"/>
              </a:rPr>
              <a:t>二、北魏孝文帝改革</a:t>
            </a:r>
            <a:endParaRPr lang="zh-CN" altLang="en-US" sz="2400" b="1" dirty="0" smtClean="0"/>
          </a:p>
          <a:p>
            <a:pPr eaLnBrk="0" latinLnBrk="1" hangingPunct="0">
              <a:lnSpc>
                <a:spcPct val="150000"/>
              </a:lnSpc>
            </a:pPr>
            <a:r>
              <a:rPr lang="zh-CN" altLang="en-US" sz="2012" b="1" kern="0" dirty="0" smtClean="0">
                <a:solidFill>
                  <a:srgbClr val="000000"/>
                </a:solidFill>
                <a:latin typeface="Times New Roman" pitchFamily="65" charset="-122"/>
                <a:ea typeface="宋体" pitchFamily="65" charset="-122"/>
              </a:rPr>
              <a:t>1.背景</a:t>
            </a:r>
            <a:endParaRPr lang="zh-CN" altLang="en-US" sz="2400" b="1" dirty="0" smtClean="0"/>
          </a:p>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(1)社会矛盾</a:t>
            </a:r>
            <a:endParaRPr lang="zh-CN" altLang="en-US" sz="2400" dirty="0" smtClean="0"/>
          </a:p>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a.阶级矛盾:统治腐败,徭役、赋税繁重,人民起义不断,阶级矛盾尖锐。</a:t>
            </a:r>
            <a:endParaRPr lang="zh-CN" altLang="en-US" sz="2400" dirty="0" smtClean="0"/>
          </a:p>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b.民族矛盾:鲜卑贵族实行民族歧视政策,未处理好与经济文化相对先进</a:t>
            </a:r>
            <a:endParaRPr lang="zh-CN" altLang="en-US" sz="2400"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的汉族及其他少数民族的关系,民族矛盾激化。</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(2)有利条件</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a.统一黄河流域,初步结束了北方长期分裂割据的局面。</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b.冯太后的改革为孝文帝改革创造了条件。</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588641"/>
          <a:ext cx="7740000" cy="4297680"/>
        </p:xfrm>
        <a:graphic>
          <a:graphicData uri="http://schemas.openxmlformats.org/drawingml/2006/table">
            <a:tbl>
              <a:tblPr/>
              <a:tblGrid>
                <a:gridCol w="863648"/>
                <a:gridCol w="3456384"/>
                <a:gridCol w="3419968"/>
              </a:tblGrid>
              <a:tr h="37332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主要内容</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历史作用</a:t>
                      </a:r>
                    </a:p>
                  </a:txBody>
                  <a:tcPr marL="45720" marR="45720"/>
                </a:tc>
              </a:tr>
              <a:tr h="956701">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推行</a:t>
                      </a:r>
                    </a:p>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均田制</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将国家控制的土地分配给农民,农民要承担一定的徭役杂税</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限制了土地兼并,保证了政府的财政收入和劳役需要,促进了北方地区社会经济的恢复和发展</a:t>
                      </a:r>
                    </a:p>
                  </a:txBody>
                  <a:tcPr marL="45720" marR="45720"/>
                </a:tc>
              </a:tr>
              <a:tr h="625221">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整顿吏治</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实行②</a:t>
                      </a:r>
                      <a:r>
                        <a:rPr lang="zh-CN" altLang="en-US" sz="1400" u="sng" kern="0" dirty="0" smtClean="0">
                          <a:solidFill>
                            <a:srgbClr val="FF0000"/>
                          </a:solidFill>
                          <a:latin typeface="Times New Roman" pitchFamily="65" charset="-122"/>
                          <a:ea typeface="宋体" pitchFamily="65" charset="-122"/>
                        </a:rPr>
                        <a:t>　俸禄制    </a:t>
                      </a:r>
                      <a:r>
                        <a:rPr lang="zh-CN" altLang="en-US" sz="1400" kern="0" dirty="0" smtClean="0">
                          <a:solidFill>
                            <a:srgbClr val="000000"/>
                          </a:solidFill>
                          <a:latin typeface="Times New Roman" pitchFamily="65" charset="-122"/>
                          <a:ea typeface="宋体" pitchFamily="65" charset="-122"/>
                        </a:rPr>
                        <a:t>,考核官吏政绩决定任期,</a:t>
                      </a:r>
                      <a:r>
                        <a:rPr sz="1400" dirty="0"/>
                        <a:t/>
                      </a:r>
                      <a:br>
                        <a:rPr sz="1400" dirty="0"/>
                      </a:br>
                      <a:r>
                        <a:rPr lang="zh-CN" altLang="en-US" sz="1400" kern="0" dirty="0" smtClean="0">
                          <a:solidFill>
                            <a:srgbClr val="000000"/>
                          </a:solidFill>
                          <a:latin typeface="Times New Roman" pitchFamily="65" charset="-122"/>
                          <a:ea typeface="宋体" pitchFamily="65" charset="-122"/>
                        </a:rPr>
                        <a:t>制定惩治贪污的办法</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缓和了阶级矛盾和民族矛盾,减轻了官吏对百姓的掠夺,巩固了政权</a:t>
                      </a:r>
                    </a:p>
                  </a:txBody>
                  <a:tcPr marL="45720" marR="45720"/>
                </a:tc>
              </a:tr>
              <a:tr h="83196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迁都洛阳</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公元495年,正式将都城迁到洛阳</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为深化改革创造了条件,有利于中原地区的经济恢复和政治稳定,促进了洛阳的繁盛,使洛阳成为国际性商业城市</a:t>
                      </a:r>
                    </a:p>
                  </a:txBody>
                  <a:tcPr marL="45720" marR="45720"/>
                </a:tc>
              </a:tr>
              <a:tr h="83196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革除旧俗</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实行汉制和移风易俗,禁穿胡服,改穿汉服,讲</a:t>
                      </a:r>
                      <a:r>
                        <a:rPr sz="1400"/>
                        <a:t/>
                      </a:r>
                      <a:br>
                        <a:rPr sz="1400"/>
                      </a:br>
                      <a:r>
                        <a:rPr lang="zh-CN" altLang="en-US" sz="1400" kern="0" dirty="0" smtClean="0">
                          <a:solidFill>
                            <a:srgbClr val="000000"/>
                          </a:solidFill>
                          <a:latin typeface="Times New Roman" pitchFamily="65" charset="-122"/>
                          <a:ea typeface="宋体" pitchFamily="65" charset="-122"/>
                        </a:rPr>
                        <a:t>汉话,改汉姓,与汉族通婚</a:t>
                      </a:r>
                    </a:p>
                  </a:txBody>
                  <a:tcPr marL="45720" marR="45720"/>
                </a:tc>
                <a:tc>
                  <a:txBody>
                    <a:bodyPr/>
                    <a:lstStyle/>
                    <a:p>
                      <a:pPr eaLnBrk="0" latinLnBrk="1" hangingPunct="0">
                        <a:lnSpc>
                          <a:spcPct val="150000"/>
                        </a:lnSpc>
                        <a:spcBef>
                          <a:spcPts val="0"/>
                        </a:spcBef>
                      </a:pPr>
                      <a:r>
                        <a:rPr lang="zh-CN" altLang="en-US" sz="1400" u="sng" kern="0" dirty="0" smtClean="0">
                          <a:solidFill>
                            <a:srgbClr val="000000"/>
                          </a:solidFill>
                          <a:latin typeface="Times New Roman" pitchFamily="65" charset="-122"/>
                          <a:ea typeface="宋体" pitchFamily="65" charset="-122"/>
                        </a:rPr>
                        <a:t>促进了北魏政权的封建化进程,促进了北方民族的大融合,为隋唐大一统和经济文化的高度发展奠定了基础</a:t>
                      </a:r>
                    </a:p>
                  </a:txBody>
                  <a:tcPr marL="45720" marR="45720"/>
                </a:tc>
              </a:tr>
            </a:tbl>
          </a:graphicData>
        </a:graphic>
      </p:graphicFrame>
      <p:sp>
        <p:nvSpPr>
          <p:cNvPr id="3" name="矩形 2"/>
          <p:cNvSpPr/>
          <p:nvPr/>
        </p:nvSpPr>
        <p:spPr>
          <a:xfrm>
            <a:off x="504070" y="1012606"/>
            <a:ext cx="2699778" cy="497637"/>
          </a:xfrm>
          <a:prstGeom prst="rect">
            <a:avLst/>
          </a:prstGeom>
        </p:spPr>
        <p:txBody>
          <a:bodyPr wrap="none">
            <a:spAutoFit/>
          </a:bodyPr>
          <a:lstStyle/>
          <a:p>
            <a:pPr eaLnBrk="0" latinLnBrk="1" hangingPunct="0">
              <a:lnSpc>
                <a:spcPct val="150000"/>
              </a:lnSpc>
            </a:pPr>
            <a:r>
              <a:rPr lang="zh-CN" altLang="en-US" sz="2010" b="1" kern="0" dirty="0" smtClean="0">
                <a:solidFill>
                  <a:srgbClr val="000000"/>
                </a:solidFill>
                <a:latin typeface="Times New Roman" pitchFamily="65" charset="-122"/>
                <a:ea typeface="宋体" pitchFamily="65" charset="-122"/>
              </a:rPr>
              <a:t>2.主要内容和历史作用</a:t>
            </a:r>
            <a:endParaRPr lang="zh-CN" altLang="en-US" sz="2010" b="1" dirty="0"/>
          </a:p>
        </p:txBody>
      </p:sp>
      <p:grpSp>
        <p:nvGrpSpPr>
          <p:cNvPr id="4" name="组合 16"/>
          <p:cNvGrpSpPr/>
          <p:nvPr/>
        </p:nvGrpSpPr>
        <p:grpSpPr bwMode="auto">
          <a:xfrm>
            <a:off x="1977554" y="3063079"/>
            <a:ext cx="869429" cy="248033"/>
            <a:chOff x="4881562" y="2969419"/>
            <a:chExt cx="783432" cy="219075"/>
          </a:xfrm>
        </p:grpSpPr>
        <p:sp>
          <p:nvSpPr>
            <p:cNvPr id="5"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6"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51672"/>
            <a:ext cx="8127000" cy="464486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三、王安石变法</a:t>
            </a:r>
            <a:endParaRPr lang="zh-CN" altLang="en-US" b="1"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1.背景</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(1)社会危机</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a.财政危机:冗兵、冗费及给辽和西夏的“岁币”,使北宋国家财政面临</a:t>
            </a:r>
            <a:r>
              <a:rPr dirty="0"/>
              <a:t/>
            </a:r>
            <a:br>
              <a:rPr dirty="0"/>
            </a:br>
            <a:r>
              <a:rPr lang="zh-CN" altLang="en-US" sz="2012" kern="0" dirty="0" smtClean="0">
                <a:solidFill>
                  <a:srgbClr val="000000"/>
                </a:solidFill>
                <a:latin typeface="Times New Roman" pitchFamily="65" charset="-122"/>
                <a:ea typeface="宋体" pitchFamily="65" charset="-122"/>
              </a:rPr>
              <a:t>严重危机。</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b.边防危机:辽、西夏在边境侵扰,民族矛盾尖锐。</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c.政治危机:土地兼并严重,农民负担沉重,阶级矛盾尖锐。</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(2)有利条件</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a.庆历新政为王安石变法奠定了基础。</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b.宋神宗坚持变法,重用王安石。</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328060"/>
          <a:ext cx="7739998" cy="5244621"/>
        </p:xfrm>
        <a:graphic>
          <a:graphicData uri="http://schemas.openxmlformats.org/drawingml/2006/table">
            <a:tbl>
              <a:tblPr/>
              <a:tblGrid>
                <a:gridCol w="647624"/>
                <a:gridCol w="432048"/>
                <a:gridCol w="2237470"/>
                <a:gridCol w="71120"/>
                <a:gridCol w="2140308"/>
                <a:gridCol w="87606"/>
                <a:gridCol w="2123822"/>
              </a:tblGrid>
              <a:tr h="373320">
                <a:tc>
                  <a:txBody>
                    <a:bodyPr/>
                    <a:lstStyle/>
                    <a:p>
                      <a:pPr algn="ct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 </a:t>
                      </a:r>
                    </a:p>
                  </a:txBody>
                  <a:tcPr marL="45720" marR="45720"/>
                </a:tc>
                <a:tc>
                  <a:txBody>
                    <a:bodyPr/>
                    <a:lstStyle/>
                    <a:p>
                      <a:pPr algn="ct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目的</a:t>
                      </a:r>
                    </a:p>
                  </a:txBody>
                  <a:tcPr marL="45720" marR="45720"/>
                </a:tc>
                <a:tc gridSpan="2">
                  <a:txBody>
                    <a:bodyPr/>
                    <a:lstStyle/>
                    <a:p>
                      <a:pPr algn="ct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措施</a:t>
                      </a:r>
                    </a:p>
                  </a:txBody>
                  <a:tcPr marL="45720" marR="45720"/>
                </a:tc>
                <a:tc hMerge="1">
                  <a:txBody>
                    <a:bodyPr/>
                    <a:lstStyle/>
                    <a:p>
                      <a:pPr eaLnBrk="0" latinLnBrk="1" hangingPunct="0"/>
                      <a:r>
                        <a:t/>
                      </a:r>
                      <a:br/>
                      <a:endParaRPr/>
                    </a:p>
                  </a:txBody>
                  <a:tcPr marL="45720" marR="45720"/>
                </a:tc>
                <a:tc gridSpan="2">
                  <a:txBody>
                    <a:bodyPr/>
                    <a:lstStyle/>
                    <a:p>
                      <a:pPr algn="ct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内容</a:t>
                      </a:r>
                    </a:p>
                  </a:txBody>
                  <a:tcPr marL="45720" marR="45720"/>
                </a:tc>
                <a:tc hMerge="1">
                  <a:txBody>
                    <a:bodyPr/>
                    <a:lstStyle/>
                    <a:p>
                      <a:pPr eaLnBrk="0" latinLnBrk="1" hangingPunct="0"/>
                      <a:r>
                        <a:t/>
                      </a:r>
                      <a:br/>
                      <a:endParaRPr/>
                    </a:p>
                  </a:txBody>
                  <a:tcPr marL="45720" marR="45720"/>
                </a:tc>
                <a:tc>
                  <a:txBody>
                    <a:bodyPr/>
                    <a:lstStyle/>
                    <a:p>
                      <a:pPr algn="ct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作用</a:t>
                      </a:r>
                    </a:p>
                  </a:txBody>
                  <a:tcPr marL="45720" marR="45720"/>
                </a:tc>
              </a:tr>
              <a:tr h="1012843">
                <a:tc rowSpan="6">
                  <a:txBody>
                    <a:bodyPr/>
                    <a:lstStyle/>
                    <a:p>
                      <a:pPr eaLnBrk="0" latinLnBrk="1" hangingPunct="0">
                        <a:lnSpc>
                          <a:spcPct val="150000"/>
                        </a:lnSpc>
                        <a:spcBef>
                          <a:spcPts val="0"/>
                        </a:spcBef>
                      </a:pPr>
                      <a:r>
                        <a:rPr lang="zh-CN" altLang="en-US" sz="1300" kern="0" spc="-1944" dirty="0" smtClean="0">
                          <a:solidFill>
                            <a:srgbClr val="000000"/>
                          </a:solidFill>
                          <a:latin typeface="Times New Roman" pitchFamily="65" charset="-122"/>
                          <a:ea typeface="宋体" pitchFamily="65" charset="-122"/>
                        </a:rPr>
                        <a:t> </a:t>
                      </a:r>
                    </a:p>
                  </a:txBody>
                  <a:tcPr marL="45720" marR="45720"/>
                </a:tc>
                <a:tc rowSpan="6">
                  <a:txBody>
                    <a:bodyPr/>
                    <a:lstStyle/>
                    <a:p>
                      <a:pPr eaLnBrk="0" latinLnBrk="1" hangingPunct="0">
                        <a:lnSpc>
                          <a:spcPct val="150000"/>
                        </a:lnSpc>
                        <a:spcBef>
                          <a:spcPts val="0"/>
                        </a:spcBef>
                      </a:pPr>
                      <a:r>
                        <a:rPr lang="zh-CN" altLang="en-US" sz="1300" kern="0" spc="-1519" dirty="0" smtClean="0">
                          <a:solidFill>
                            <a:srgbClr val="000000"/>
                          </a:solidFill>
                          <a:latin typeface="Times New Roman" pitchFamily="65" charset="-122"/>
                          <a:ea typeface="宋体" pitchFamily="65" charset="-122"/>
                        </a:rPr>
                        <a:t> </a:t>
                      </a:r>
                    </a:p>
                  </a:txBody>
                  <a:tcPr marL="45720" marR="45720"/>
                </a:tc>
                <a:tc gridSpan="2">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均输法</a:t>
                      </a:r>
                    </a:p>
                  </a:txBody>
                  <a:tcPr marL="45720" marR="45720"/>
                </a:tc>
                <a:tc hMerge="1">
                  <a:txBody>
                    <a:bodyPr/>
                    <a:lstStyle/>
                    <a:p>
                      <a:pPr eaLnBrk="0" latinLnBrk="1" hangingPunct="0"/>
                      <a:r>
                        <a:t/>
                      </a:r>
                      <a:br/>
                      <a:endParaRPr/>
                    </a:p>
                  </a:txBody>
                  <a:tcPr marL="45720" marR="45720"/>
                </a:tc>
                <a:tc gridSpan="2">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按“徙贵就贱,用近易远”原则,采购</a:t>
                      </a:r>
                      <a:r>
                        <a:rPr sz="1300" dirty="0"/>
                        <a:t/>
                      </a:r>
                      <a:br>
                        <a:rPr sz="1300" dirty="0"/>
                      </a:br>
                      <a:r>
                        <a:rPr lang="zh-CN" altLang="en-US" sz="1300" kern="0" dirty="0" smtClean="0">
                          <a:solidFill>
                            <a:srgbClr val="000000"/>
                          </a:solidFill>
                          <a:latin typeface="Times New Roman" pitchFamily="65" charset="-122"/>
                          <a:ea typeface="宋体" pitchFamily="65" charset="-122"/>
                        </a:rPr>
                        <a:t>物资</a:t>
                      </a:r>
                    </a:p>
                  </a:txBody>
                  <a:tcPr marL="45720" marR="45720"/>
                </a:tc>
                <a:tc h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打破了大商人控制市场的局面,增加了政府收入</a:t>
                      </a:r>
                    </a:p>
                  </a:txBody>
                  <a:tcPr marL="45720" marR="45720"/>
                </a:tc>
              </a:tr>
              <a:tr h="831960">
                <a:tc vMerge="1">
                  <a:txBody>
                    <a:bodyPr/>
                    <a:lstStyle/>
                    <a:p>
                      <a:pPr eaLnBrk="0" latinLnBrk="1" hangingPunct="0"/>
                      <a:r>
                        <a:t/>
                      </a:r>
                      <a:br/>
                      <a:endParaRPr/>
                    </a:p>
                  </a:txBody>
                  <a:tcPr marL="45720" marR="45720"/>
                </a:tc>
                <a:tc vMerge="1">
                  <a:txBody>
                    <a:bodyPr/>
                    <a:lstStyle/>
                    <a:p>
                      <a:pPr eaLnBrk="0" latinLnBrk="1" hangingPunct="0"/>
                      <a:r>
                        <a:t/>
                      </a:r>
                      <a:br/>
                      <a:endParaRPr/>
                    </a:p>
                  </a:txBody>
                  <a:tcPr marL="45720" marR="45720"/>
                </a:tc>
                <a:tc gridSpan="2">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市易法</a:t>
                      </a:r>
                    </a:p>
                  </a:txBody>
                  <a:tcPr marL="45720" marR="45720"/>
                </a:tc>
                <a:tc hMerge="1">
                  <a:txBody>
                    <a:bodyPr/>
                    <a:lstStyle/>
                    <a:p>
                      <a:pPr eaLnBrk="0" latinLnBrk="1" hangingPunct="0"/>
                      <a:r>
                        <a:t/>
                      </a:r>
                      <a:br/>
                      <a:endParaRPr/>
                    </a:p>
                  </a:txBody>
                  <a:tcPr marL="45720" marR="45720"/>
                </a:tc>
                <a:tc gridSpan="2">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在东京设置市易务</a:t>
                      </a:r>
                    </a:p>
                  </a:txBody>
                  <a:tcPr marL="45720" marR="45720"/>
                </a:tc>
                <a:tc h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限制了大商人控制和操纵市场,增加了政府收入</a:t>
                      </a:r>
                    </a:p>
                  </a:txBody>
                  <a:tcPr marL="45720" marR="45720"/>
                </a:tc>
              </a:tr>
              <a:tr h="953798">
                <a:tc vMerge="1">
                  <a:txBody>
                    <a:bodyPr/>
                    <a:lstStyle/>
                    <a:p>
                      <a:pPr eaLnBrk="0" latinLnBrk="1" hangingPunct="0"/>
                      <a:r>
                        <a:t/>
                      </a:r>
                      <a:br/>
                      <a:endParaRPr/>
                    </a:p>
                  </a:txBody>
                  <a:tcPr marL="45720" marR="45720"/>
                </a:tc>
                <a:tc vMerge="1">
                  <a:txBody>
                    <a:bodyPr/>
                    <a:lstStyle/>
                    <a:p>
                      <a:pPr eaLnBrk="0" latinLnBrk="1" hangingPunct="0"/>
                      <a:r>
                        <a:t/>
                      </a:r>
                      <a:br/>
                      <a:endParaRPr/>
                    </a:p>
                  </a:txBody>
                  <a:tcPr marL="45720" marR="45720"/>
                </a:tc>
                <a:tc gridSpan="2">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青苗法</a:t>
                      </a:r>
                    </a:p>
                  </a:txBody>
                  <a:tcPr marL="45720" marR="45720"/>
                </a:tc>
                <a:tc hMerge="1">
                  <a:txBody>
                    <a:bodyPr/>
                    <a:lstStyle/>
                    <a:p>
                      <a:pPr eaLnBrk="0" latinLnBrk="1" hangingPunct="0"/>
                      <a:r>
                        <a:t/>
                      </a:r>
                      <a:br/>
                      <a:endParaRPr/>
                    </a:p>
                  </a:txBody>
                  <a:tcPr marL="45720" marR="45720"/>
                </a:tc>
                <a:tc gridSpan="2">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每年青黄不接之时,政府贷款或谷物给农民</a:t>
                      </a:r>
                    </a:p>
                  </a:txBody>
                  <a:tcPr marL="45720" marR="45720"/>
                </a:tc>
                <a:tc h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限制了高利贷对农民的剥削,增加了政府收入</a:t>
                      </a:r>
                    </a:p>
                  </a:txBody>
                  <a:tcPr marL="45720" marR="45720"/>
                </a:tc>
              </a:tr>
              <a:tr h="602640">
                <a:tc vMerge="1">
                  <a:txBody>
                    <a:bodyPr/>
                    <a:lstStyle/>
                    <a:p>
                      <a:pPr eaLnBrk="0" latinLnBrk="1" hangingPunct="0"/>
                      <a:r>
                        <a:t/>
                      </a:r>
                      <a:br/>
                      <a:endParaRPr/>
                    </a:p>
                  </a:txBody>
                  <a:tcPr marL="45720" marR="45720"/>
                </a:tc>
                <a:tc vMerge="1">
                  <a:txBody>
                    <a:bodyPr/>
                    <a:lstStyle/>
                    <a:p>
                      <a:pPr eaLnBrk="0" latinLnBrk="1" hangingPunct="0"/>
                      <a:r>
                        <a:t/>
                      </a:r>
                      <a:br/>
                      <a:endParaRPr/>
                    </a:p>
                  </a:txBody>
                  <a:tcPr marL="45720" marR="45720"/>
                </a:tc>
                <a:tc gridSpan="2">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免役(募役)法</a:t>
                      </a:r>
                    </a:p>
                  </a:txBody>
                  <a:tcPr marL="45720" marR="45720"/>
                </a:tc>
                <a:tc hMerge="1">
                  <a:txBody>
                    <a:bodyPr/>
                    <a:lstStyle/>
                    <a:p>
                      <a:pPr eaLnBrk="0" latinLnBrk="1" hangingPunct="0"/>
                      <a:r>
                        <a:t/>
                      </a:r>
                      <a:br/>
                      <a:endParaRPr/>
                    </a:p>
                  </a:txBody>
                  <a:tcPr marL="45720" marR="45720"/>
                </a:tc>
                <a:tc gridSpan="2">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纳钱代役</a:t>
                      </a:r>
                    </a:p>
                  </a:txBody>
                  <a:tcPr marL="45720" marR="45720"/>
                </a:tc>
                <a:tc h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有利于经济发展,增加了政府收入</a:t>
                      </a:r>
                    </a:p>
                  </a:txBody>
                  <a:tcPr marL="45720" marR="45720"/>
                </a:tc>
              </a:tr>
              <a:tr h="158005">
                <a:tc vMerge="1">
                  <a:txBody>
                    <a:bodyPr/>
                    <a:lstStyle/>
                    <a:p>
                      <a:pPr eaLnBrk="0" latinLnBrk="1" hangingPunct="0"/>
                      <a:r>
                        <a:t/>
                      </a:r>
                      <a:br/>
                      <a:endParaRPr/>
                    </a:p>
                  </a:txBody>
                  <a:tcPr marL="45720" marR="45720"/>
                </a:tc>
                <a:tc vMerge="1">
                  <a:txBody>
                    <a:bodyPr/>
                    <a:lstStyle/>
                    <a:p>
                      <a:pPr eaLnBrk="0" latinLnBrk="1" hangingPunct="0"/>
                      <a:r>
                        <a:t/>
                      </a:r>
                      <a:br/>
                      <a:endParaRPr/>
                    </a:p>
                  </a:txBody>
                  <a:tcPr marL="45720" marR="45720"/>
                </a:tc>
                <a:tc gridSpan="2">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农田水利法</a:t>
                      </a:r>
                    </a:p>
                  </a:txBody>
                  <a:tcPr marL="45720" marR="45720"/>
                </a:tc>
                <a:tc hMerge="1">
                  <a:txBody>
                    <a:bodyPr/>
                    <a:lstStyle/>
                    <a:p>
                      <a:pPr eaLnBrk="0" latinLnBrk="1" hangingPunct="0"/>
                      <a:r>
                        <a:t/>
                      </a:r>
                      <a:br/>
                      <a:endParaRPr/>
                    </a:p>
                  </a:txBody>
                  <a:tcPr marL="45720" marR="45720"/>
                </a:tc>
                <a:tc gridSpan="2">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鼓励开垦荒地和兴修水利工程</a:t>
                      </a:r>
                    </a:p>
                  </a:txBody>
                  <a:tcPr marL="45720" marR="45720"/>
                </a:tc>
                <a:tc h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促进了农业生产的发展</a:t>
                      </a:r>
                    </a:p>
                  </a:txBody>
                  <a:tcPr marL="45720" marR="45720"/>
                </a:tc>
              </a:tr>
              <a:tr h="287037">
                <a:tc vMerge="1">
                  <a:txBody>
                    <a:bodyPr/>
                    <a:lstStyle/>
                    <a:p>
                      <a:pPr eaLnBrk="0" latinLnBrk="1" hangingPunct="0"/>
                      <a:r>
                        <a:t/>
                      </a:r>
                      <a:br/>
                      <a:endParaRPr/>
                    </a:p>
                  </a:txBody>
                  <a:tcPr marL="45720" marR="45720"/>
                </a:tc>
                <a:tc vMerge="1">
                  <a:txBody>
                    <a:bodyPr/>
                    <a:lstStyle/>
                    <a:p>
                      <a:pPr eaLnBrk="0" latinLnBrk="1" hangingPunct="0"/>
                      <a:r>
                        <a:t/>
                      </a:r>
                      <a:br/>
                      <a:endParaRPr/>
                    </a:p>
                  </a:txBody>
                  <a:tcPr marL="45720" marR="45720"/>
                </a:tc>
                <a:tc gridSpan="2">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③</a:t>
                      </a:r>
                      <a:r>
                        <a:rPr lang="zh-CN" altLang="en-US" sz="1300" u="sng" kern="0" dirty="0" smtClean="0">
                          <a:solidFill>
                            <a:srgbClr val="FF0000"/>
                          </a:solidFill>
                          <a:latin typeface="Times New Roman" pitchFamily="65" charset="-122"/>
                          <a:ea typeface="宋体" pitchFamily="65" charset="-122"/>
                        </a:rPr>
                        <a:t>　方田均税法    </a:t>
                      </a:r>
                    </a:p>
                  </a:txBody>
                  <a:tcPr marL="45720" marR="45720"/>
                </a:tc>
                <a:tc hMerge="1">
                  <a:txBody>
                    <a:bodyPr/>
                    <a:lstStyle/>
                    <a:p>
                      <a:pPr eaLnBrk="0" latinLnBrk="1" hangingPunct="0"/>
                      <a:r>
                        <a:t/>
                      </a:r>
                      <a:br/>
                      <a:endParaRPr/>
                    </a:p>
                  </a:txBody>
                  <a:tcPr marL="45720" marR="45720"/>
                </a:tc>
                <a:tc gridSpan="2">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清丈土地,收取赋税</a:t>
                      </a:r>
                    </a:p>
                  </a:txBody>
                  <a:tcPr marL="45720" marR="45720"/>
                </a:tc>
                <a:tc h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抑制了隐田漏税行为,增加了政府收入</a:t>
                      </a:r>
                    </a:p>
                  </a:txBody>
                  <a:tcPr marL="45720" marR="45720"/>
                </a:tc>
              </a:tr>
            </a:tbl>
          </a:graphicData>
        </a:graphic>
      </p:graphicFrame>
      <p:pic>
        <p:nvPicPr>
          <p:cNvPr id="3" name="图片 3" descr="textimage1.jpeg"/>
          <p:cNvPicPr>
            <a:picLocks noChangeAspect="1"/>
          </p:cNvPicPr>
          <p:nvPr/>
        </p:nvPicPr>
        <p:blipFill>
          <a:blip r:embed="rId4" cstate="print"/>
          <a:stretch>
            <a:fillRect/>
          </a:stretch>
        </p:blipFill>
        <p:spPr>
          <a:xfrm>
            <a:off x="899592" y="2981325"/>
            <a:ext cx="142875" cy="895350"/>
          </a:xfrm>
          <a:prstGeom prst="rect">
            <a:avLst/>
          </a:prstGeom>
        </p:spPr>
      </p:pic>
      <p:pic>
        <p:nvPicPr>
          <p:cNvPr id="4" name="图片 4" descr="textimage2.jpeg"/>
          <p:cNvPicPr>
            <a:picLocks noChangeAspect="1"/>
          </p:cNvPicPr>
          <p:nvPr/>
        </p:nvPicPr>
        <p:blipFill>
          <a:blip r:embed="rId5" cstate="print"/>
          <a:stretch>
            <a:fillRect/>
          </a:stretch>
        </p:blipFill>
        <p:spPr>
          <a:xfrm>
            <a:off x="1331640" y="3043237"/>
            <a:ext cx="142875" cy="771525"/>
          </a:xfrm>
          <a:prstGeom prst="rect">
            <a:avLst/>
          </a:prstGeom>
        </p:spPr>
      </p:pic>
      <p:sp>
        <p:nvSpPr>
          <p:cNvPr id="5" name="矩形 4"/>
          <p:cNvSpPr/>
          <p:nvPr/>
        </p:nvSpPr>
        <p:spPr>
          <a:xfrm>
            <a:off x="539552" y="755973"/>
            <a:ext cx="1409360" cy="497637"/>
          </a:xfrm>
          <a:prstGeom prst="rect">
            <a:avLst/>
          </a:prstGeom>
        </p:spPr>
        <p:txBody>
          <a:bodyPr wrap="none">
            <a:spAutoFit/>
          </a:bodyPr>
          <a:lstStyle/>
          <a:p>
            <a:pPr eaLnBrk="0" latinLnBrk="1" hangingPunct="0">
              <a:lnSpc>
                <a:spcPct val="150000"/>
              </a:lnSpc>
            </a:pPr>
            <a:r>
              <a:rPr lang="zh-CN" altLang="en-US" sz="2010" b="1" kern="0" dirty="0" smtClean="0">
                <a:solidFill>
                  <a:srgbClr val="000000"/>
                </a:solidFill>
                <a:latin typeface="Times New Roman" pitchFamily="65" charset="-122"/>
                <a:ea typeface="宋体" pitchFamily="65" charset="-122"/>
              </a:rPr>
              <a:t>2.主要内容</a:t>
            </a:r>
            <a:endParaRPr lang="zh-CN" altLang="en-US" sz="2010" b="1" dirty="0"/>
          </a:p>
        </p:txBody>
      </p:sp>
      <p:grpSp>
        <p:nvGrpSpPr>
          <p:cNvPr id="6" name="组合 16"/>
          <p:cNvGrpSpPr/>
          <p:nvPr/>
        </p:nvGrpSpPr>
        <p:grpSpPr bwMode="auto">
          <a:xfrm>
            <a:off x="1911904" y="5980548"/>
            <a:ext cx="1219936" cy="248033"/>
            <a:chOff x="4881562" y="2969419"/>
            <a:chExt cx="783432" cy="219075"/>
          </a:xfrm>
        </p:grpSpPr>
        <p:sp>
          <p:nvSpPr>
            <p:cNvPr id="7"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8"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760384"/>
          <a:ext cx="7739998" cy="4480560"/>
        </p:xfrm>
        <a:graphic>
          <a:graphicData uri="http://schemas.openxmlformats.org/drawingml/2006/table">
            <a:tbl>
              <a:tblPr/>
              <a:tblGrid>
                <a:gridCol w="503608"/>
                <a:gridCol w="648072"/>
                <a:gridCol w="1296144"/>
                <a:gridCol w="3197586"/>
                <a:gridCol w="2094588"/>
              </a:tblGrid>
              <a:tr h="0">
                <a:tc rowSpan="4">
                  <a:txBody>
                    <a:bodyPr/>
                    <a:lstStyle/>
                    <a:p>
                      <a:pPr eaLnBrk="0" latinLnBrk="1" hangingPunct="0">
                        <a:lnSpc>
                          <a:spcPct val="150000"/>
                        </a:lnSpc>
                        <a:spcBef>
                          <a:spcPts val="0"/>
                        </a:spcBef>
                      </a:pPr>
                      <a:r>
                        <a:rPr lang="zh-CN" altLang="en-US" sz="1400" kern="0" spc="-1168" dirty="0" smtClean="0">
                          <a:solidFill>
                            <a:srgbClr val="000000"/>
                          </a:solidFill>
                          <a:latin typeface="Times New Roman" pitchFamily="65" charset="-122"/>
                          <a:ea typeface="宋体" pitchFamily="65" charset="-122"/>
                        </a:rPr>
                        <a:t> </a:t>
                      </a:r>
                    </a:p>
                  </a:txBody>
                  <a:tcPr marL="45720" marR="45720"/>
                </a:tc>
                <a:tc rowSpan="4">
                  <a:txBody>
                    <a:bodyPr/>
                    <a:lstStyle/>
                    <a:p>
                      <a:pPr eaLnBrk="0" latinLnBrk="1" hangingPunct="0">
                        <a:lnSpc>
                          <a:spcPct val="150000"/>
                        </a:lnSpc>
                        <a:spcBef>
                          <a:spcPts val="0"/>
                        </a:spcBef>
                      </a:pPr>
                      <a:r>
                        <a:rPr lang="zh-CN" altLang="en-US" sz="1400" kern="0" spc="-832"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将兵法</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在各路设负责操练军队的“将官”</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提高了军队战斗力</a:t>
                      </a:r>
                    </a:p>
                  </a:txBody>
                  <a:tcPr marL="45720" marR="45720"/>
                </a:tc>
              </a:tr>
              <a:tr h="237144">
                <a:tc vMerge="1">
                  <a:txBody>
                    <a:bodyPr/>
                    <a:lstStyle/>
                    <a:p>
                      <a:pPr eaLnBrk="0" latinLnBrk="1" hangingPunct="0"/>
                      <a:r>
                        <a:t/>
                      </a:r>
                      <a:br/>
                      <a:endParaRPr/>
                    </a:p>
                  </a:txBody>
                  <a:tcPr marL="45720" marR="45720"/>
                </a:tc>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保甲法</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把农民编为保甲,进行军事训练</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维护了社会秩序,兵农合一</a:t>
                      </a:r>
                    </a:p>
                  </a:txBody>
                  <a:tcPr marL="45720" marR="45720"/>
                </a:tc>
              </a:tr>
              <a:tr h="0">
                <a:tc vMerge="1">
                  <a:txBody>
                    <a:bodyPr/>
                    <a:lstStyle/>
                    <a:p>
                      <a:pPr eaLnBrk="0" latinLnBrk="1" hangingPunct="0"/>
                      <a:r>
                        <a:t/>
                      </a:r>
                      <a:br/>
                      <a:endParaRPr/>
                    </a:p>
                  </a:txBody>
                  <a:tcPr marL="45720" marR="45720"/>
                </a:tc>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保马法</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鼓励百姓养马</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节约了政府开支,提高了马匹质量和数量</a:t>
                      </a:r>
                    </a:p>
                  </a:txBody>
                  <a:tcPr marL="45720" marR="45720"/>
                </a:tc>
              </a:tr>
              <a:tr h="602640">
                <a:tc vMerge="1">
                  <a:txBody>
                    <a:bodyPr/>
                    <a:lstStyle/>
                    <a:p>
                      <a:pPr eaLnBrk="0" latinLnBrk="1" hangingPunct="0"/>
                      <a:r>
                        <a:t/>
                      </a:r>
                      <a:br/>
                      <a:endParaRPr/>
                    </a:p>
                  </a:txBody>
                  <a:tcPr marL="45720" marR="45720"/>
                </a:tc>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设军器监</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监督制造兵器</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武器的产量、质量得到提高</a:t>
                      </a:r>
                    </a:p>
                  </a:txBody>
                  <a:tcPr marL="45720" marR="45720"/>
                </a:tc>
              </a:tr>
              <a:tr h="391423">
                <a:tc rowSpan="3">
                  <a:txBody>
                    <a:bodyPr/>
                    <a:lstStyle/>
                    <a:p>
                      <a:pPr eaLnBrk="0" latinLnBrk="1" hangingPunct="0">
                        <a:lnSpc>
                          <a:spcPct val="150000"/>
                        </a:lnSpc>
                        <a:spcBef>
                          <a:spcPts val="0"/>
                        </a:spcBef>
                      </a:pPr>
                      <a:r>
                        <a:rPr lang="zh-CN" altLang="en-US" sz="1400" kern="0" spc="-1168" dirty="0" smtClean="0">
                          <a:solidFill>
                            <a:srgbClr val="000000"/>
                          </a:solidFill>
                          <a:latin typeface="Times New Roman" pitchFamily="65" charset="-122"/>
                          <a:ea typeface="宋体" pitchFamily="65" charset="-122"/>
                        </a:rPr>
                        <a:t> </a:t>
                      </a:r>
                    </a:p>
                  </a:txBody>
                  <a:tcPr marL="45720" marR="45720"/>
                </a:tc>
                <a:tc rowSpan="3">
                  <a:txBody>
                    <a:bodyPr/>
                    <a:lstStyle/>
                    <a:p>
                      <a:pPr eaLnBrk="0" latinLnBrk="1" hangingPunct="0">
                        <a:lnSpc>
                          <a:spcPct val="150000"/>
                        </a:lnSpc>
                        <a:spcBef>
                          <a:spcPts val="0"/>
                        </a:spcBef>
                      </a:pPr>
                      <a:r>
                        <a:rPr lang="zh-CN" altLang="en-US" sz="1400" kern="0" spc="-832"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改革科举</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专考经义和时务策</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 </a:t>
                      </a:r>
                    </a:p>
                  </a:txBody>
                  <a:tcPr marL="45720" marR="45720"/>
                </a:tc>
                <a:tc rowSpan="3">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使王安石革新思想得到广泛传播,培养了改革人才</a:t>
                      </a:r>
                    </a:p>
                  </a:txBody>
                  <a:tcPr marL="45720" marR="45720"/>
                </a:tc>
              </a:tr>
              <a:tr h="130241">
                <a:tc vMerge="1">
                  <a:txBody>
                    <a:bodyPr/>
                    <a:lstStyle/>
                    <a:p>
                      <a:pPr eaLnBrk="0" latinLnBrk="1" hangingPunct="0"/>
                      <a:r>
                        <a:t/>
                      </a:r>
                      <a:br/>
                      <a:endParaRPr/>
                    </a:p>
                  </a:txBody>
                  <a:tcPr marL="45720" marR="45720"/>
                </a:tc>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整顿太学</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改组太学,重新编纂教科书</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 </a:t>
                      </a:r>
                    </a:p>
                  </a:txBody>
                  <a:tcPr marL="45720" marR="45720"/>
                </a:tc>
                <a:tc vMerge="1">
                  <a:txBody>
                    <a:bodyPr/>
                    <a:lstStyle/>
                    <a:p>
                      <a:pPr eaLnBrk="0" latinLnBrk="1" hangingPunct="0"/>
                      <a:r>
                        <a:t/>
                      </a:r>
                      <a:br/>
                      <a:endParaRPr/>
                    </a:p>
                  </a:txBody>
                  <a:tcPr marL="45720" marR="45720"/>
                </a:tc>
              </a:tr>
              <a:tr h="157091">
                <a:tc vMerge="1">
                  <a:txBody>
                    <a:bodyPr/>
                    <a:lstStyle/>
                    <a:p>
                      <a:pPr eaLnBrk="0" latinLnBrk="1" hangingPunct="0"/>
                      <a:r>
                        <a:t/>
                      </a:r>
                      <a:br/>
                      <a:endParaRPr/>
                    </a:p>
                  </a:txBody>
                  <a:tcPr marL="45720" marR="45720"/>
                </a:tc>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唯才用人</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任用改革官员</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 </a:t>
                      </a:r>
                    </a:p>
                  </a:txBody>
                  <a:tcPr marL="45720" marR="45720"/>
                </a:tc>
                <a:tc vMerge="1">
                  <a:txBody>
                    <a:bodyPr/>
                    <a:lstStyle/>
                    <a:p>
                      <a:pPr eaLnBrk="0" latinLnBrk="1" hangingPunct="0"/>
                      <a:r>
                        <a:t/>
                      </a:r>
                      <a:br/>
                      <a:endParaRPr/>
                    </a:p>
                  </a:txBody>
                  <a:tcPr marL="45720" marR="45720"/>
                </a:tc>
              </a:tr>
            </a:tbl>
          </a:graphicData>
        </a:graphic>
      </p:graphicFrame>
      <p:pic>
        <p:nvPicPr>
          <p:cNvPr id="3" name="图片 3" descr="textimage3.jpeg"/>
          <p:cNvPicPr>
            <a:picLocks noChangeAspect="1"/>
          </p:cNvPicPr>
          <p:nvPr/>
        </p:nvPicPr>
        <p:blipFill>
          <a:blip r:embed="rId4" cstate="print"/>
          <a:stretch>
            <a:fillRect/>
          </a:stretch>
        </p:blipFill>
        <p:spPr>
          <a:xfrm>
            <a:off x="755576" y="2381804"/>
            <a:ext cx="142875" cy="895350"/>
          </a:xfrm>
          <a:prstGeom prst="rect">
            <a:avLst/>
          </a:prstGeom>
        </p:spPr>
      </p:pic>
      <p:pic>
        <p:nvPicPr>
          <p:cNvPr id="4" name="图片 4" descr="textimage4.jpeg"/>
          <p:cNvPicPr>
            <a:picLocks noChangeAspect="1"/>
          </p:cNvPicPr>
          <p:nvPr/>
        </p:nvPicPr>
        <p:blipFill>
          <a:blip r:embed="rId5" cstate="print"/>
          <a:stretch>
            <a:fillRect/>
          </a:stretch>
        </p:blipFill>
        <p:spPr>
          <a:xfrm>
            <a:off x="1331640" y="2505629"/>
            <a:ext cx="142875" cy="771525"/>
          </a:xfrm>
          <a:prstGeom prst="rect">
            <a:avLst/>
          </a:prstGeom>
        </p:spPr>
      </p:pic>
      <p:pic>
        <p:nvPicPr>
          <p:cNvPr id="5" name="图片 5" descr="textimage5.jpeg"/>
          <p:cNvPicPr>
            <a:picLocks noChangeAspect="1"/>
          </p:cNvPicPr>
          <p:nvPr/>
        </p:nvPicPr>
        <p:blipFill>
          <a:blip r:embed="rId6" cstate="print"/>
          <a:stretch>
            <a:fillRect/>
          </a:stretch>
        </p:blipFill>
        <p:spPr>
          <a:xfrm>
            <a:off x="755576" y="4564567"/>
            <a:ext cx="144016" cy="895350"/>
          </a:xfrm>
          <a:prstGeom prst="rect">
            <a:avLst/>
          </a:prstGeom>
        </p:spPr>
      </p:pic>
      <p:pic>
        <p:nvPicPr>
          <p:cNvPr id="6" name="图片 6" descr="textimage6.jpeg"/>
          <p:cNvPicPr>
            <a:picLocks noChangeAspect="1"/>
          </p:cNvPicPr>
          <p:nvPr/>
        </p:nvPicPr>
        <p:blipFill>
          <a:blip r:embed="rId7" cstate="print"/>
          <a:stretch>
            <a:fillRect/>
          </a:stretch>
        </p:blipFill>
        <p:spPr>
          <a:xfrm>
            <a:off x="1331640" y="4636575"/>
            <a:ext cx="142875" cy="771524"/>
          </a:xfrm>
          <a:prstGeom prst="rect">
            <a:avLst/>
          </a:prstGeom>
        </p:spPr>
      </p:pic>
      <p:sp>
        <p:nvSpPr>
          <p:cNvPr id="7" name="矩形 6"/>
          <p:cNvSpPr/>
          <p:nvPr/>
        </p:nvSpPr>
        <p:spPr>
          <a:xfrm>
            <a:off x="7471567" y="1116013"/>
            <a:ext cx="700833" cy="496226"/>
          </a:xfrm>
          <a:prstGeom prst="rect">
            <a:avLst/>
          </a:prstGeom>
        </p:spPr>
        <p:txBody>
          <a:bodyPr wrap="none">
            <a:spAutoFit/>
          </a:bodyPr>
          <a:lstStyle/>
          <a:p>
            <a:pPr eaLnBrk="0" latinLnBrk="1" hangingPunct="0">
              <a:lnSpc>
                <a:spcPct val="150000"/>
              </a:lnSpc>
            </a:pPr>
            <a:r>
              <a:rPr lang="zh-CN" altLang="en-US" sz="2010" dirty="0" smtClean="0"/>
              <a:t>续表</a:t>
            </a:r>
            <a:endParaRPr lang="zh-CN" altLang="en-US" sz="2010" dirty="0"/>
          </a:p>
        </p:txBody>
      </p:sp>
    </p:spTree>
    <p:custDataLst>
      <p:custData r:id="rId1"/>
    </p:custDataLst>
  </p:cSld>
  <p:clrMapOvr>
    <a:masterClrMapping/>
  </p:clrMapOvr>
  <p:timing>
    <p:tnLst>
      <p:par>
        <p:cTn id="1" dur="indefinite" restart="never" nodeType="tmRoot"/>
      </p:par>
    </p:tn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CustomerInfo>
  <UserName>Administrator</UserName>
  <CompanyName>www.xjghost.com</CompanyName>
  <MachineID>A888</MachineID>
  <ToolID>ljRTAAAAKGU=</ToolID>
  <Data><![CDATA[bGpSVEFBQUFLR1U9]]></Data>
</CustomerInfo>
</file>

<file path=customXml/item10.xml><?xml version="1.0" encoding="utf-8"?>
<CustomerInfo>
  <UserName>Administrator</UserName>
  <CompanyName>www.xjghost.com</CompanyName>
  <MachineID>A888</MachineID>
  <ToolID>ljRTAAAAKGU=</ToolID>
  <Data><![CDATA[bGpSVEFBQUFLR1U9]]></Data>
</CustomerInfo>
</file>

<file path=customXml/item11.xml><?xml version="1.0" encoding="utf-8"?>
<CustomerInfo>
  <UserName>Administrator</UserName>
  <CompanyName>www.xjghost.com</CompanyName>
  <MachineID>A888</MachineID>
  <ToolID>ljRTAAAAKGU=</ToolID>
  <Data><![CDATA[bGpSVEFBQUFLR1U9]]></Data>
</CustomerInfo>
</file>

<file path=customXml/item12.xml><?xml version="1.0" encoding="utf-8"?>
<CustomerInfo>
  <UserName>Administrator</UserName>
  <CompanyName>www.xjghost.com</CompanyName>
  <MachineID>A888</MachineID>
  <ToolID>ljRTAAAAKGU=</ToolID>
  <Data><![CDATA[bGpSVEFBQUFLR1U9]]></Data>
</CustomerInfo>
</file>

<file path=customXml/item13.xml><?xml version="1.0" encoding="utf-8"?>
<CustomerInfo>
  <UserName>Administrator</UserName>
  <CompanyName>www.xjghost.com</CompanyName>
  <MachineID>A888</MachineID>
  <ToolID>ljRTAAAAKGU=</ToolID>
  <Data><![CDATA[bGpSVEFBQUFLR1U9]]></Data>
</CustomerInfo>
</file>

<file path=customXml/item14.xml><?xml version="1.0" encoding="utf-8"?>
<CustomerInfo>
  <UserName>Administrator</UserName>
  <CompanyName>www.xjghost.com</CompanyName>
  <MachineID>A888</MachineID>
  <ToolID>ljRTAAAAKGU=</ToolID>
  <Data><![CDATA[bGpSVEFBQUFLR1U9]]></Data>
</CustomerInfo>
</file>

<file path=customXml/item15.xml><?xml version="1.0" encoding="utf-8"?>
<CustomerInfo>
  <UserName>Administrator</UserName>
  <CompanyName>www.xjghost.com</CompanyName>
  <MachineID>A888</MachineID>
  <ToolID>ljRTAAAAKGU=</ToolID>
  <Data><![CDATA[bGpSVEFBQUFLR1U9]]></Data>
</CustomerInfo>
</file>

<file path=customXml/item16.xml><?xml version="1.0" encoding="utf-8"?>
<CustomerInfo>
  <UserName>Administrator</UserName>
  <CompanyName>www.xjghost.com</CompanyName>
  <MachineID>A888</MachineID>
  <ToolID>ljRTAAAAKGU=</ToolID>
  <Data><![CDATA[bGpSVEFBQUFLR1U9]]></Data>
</CustomerInfo>
</file>

<file path=customXml/item17.xml><?xml version="1.0" encoding="utf-8"?>
<CustomerInfo>
  <UserName>Administrator</UserName>
  <CompanyName>www.xjghost.com</CompanyName>
  <MachineID>A888</MachineID>
  <ToolID>ljRTAAAAKGU=</ToolID>
  <Data><![CDATA[bGpSVEFBQUFLR1U9]]></Data>
</CustomerInfo>
</file>

<file path=customXml/item18.xml><?xml version="1.0" encoding="utf-8"?>
<CustomerInfo>
  <UserName>Administrator</UserName>
  <CompanyName>www.xjghost.com</CompanyName>
  <MachineID>A888</MachineID>
  <ToolID>ljRTAAAAKGU=</ToolID>
  <Data><![CDATA[bGpSVEFBQUFLR1U9]]></Data>
</CustomerInfo>
</file>

<file path=customXml/item19.xml><?xml version="1.0" encoding="utf-8"?>
<CustomerInfo>
  <UserName>Administrator</UserName>
  <CompanyName>www.xjghost.com</CompanyName>
  <MachineID>A888</MachineID>
  <ToolID>ljRTAAAAKGU=</ToolID>
  <Data><![CDATA[bGpSVEFBQUFLR1U9]]></Data>
</CustomerInfo>
</file>

<file path=customXml/item2.xml><?xml version="1.0" encoding="utf-8"?>
<CustomerInfo>
  <UserName>Administrator</UserName>
  <CompanyName>www.xjghost.com</CompanyName>
  <MachineID>A888</MachineID>
  <ToolID>ljRTAAAAKGU=</ToolID>
  <Data><![CDATA[bGpSVEFBQUFLR1U9]]></Data>
</CustomerInfo>
</file>

<file path=customXml/item20.xml><?xml version="1.0" encoding="utf-8"?>
<CustomerInfo>
  <UserName>Administrator</UserName>
  <CompanyName>www.xjghost.com</CompanyName>
  <MachineID>A888</MachineID>
  <ToolID>ljRTAAAAKGU=</ToolID>
  <Data><![CDATA[bGpSVEFBQUFLR1U9]]></Data>
</CustomerInfo>
</file>

<file path=customXml/item21.xml><?xml version="1.0" encoding="utf-8"?>
<CustomerInfo>
  <UserName>Administrator</UserName>
  <CompanyName>www.xjghost.com</CompanyName>
  <MachineID>A888</MachineID>
  <ToolID>ljRTAAAAKGU=</ToolID>
  <Data><![CDATA[bGpSVEFBQUFLR1U9]]></Data>
</CustomerInfo>
</file>

<file path=customXml/item22.xml><?xml version="1.0" encoding="utf-8"?>
<CustomerInfo>
  <UserName>Administrator</UserName>
  <CompanyName>www.xjghost.com</CompanyName>
  <MachineID>A888</MachineID>
  <ToolID>ljRTAAAAKGU=</ToolID>
  <Data><![CDATA[bGpSVEFBQUFLR1U9]]></Data>
</CustomerInfo>
</file>

<file path=customXml/item23.xml><?xml version="1.0" encoding="utf-8"?>
<CustomerInfo>
  <UserName>Administrator</UserName>
  <CompanyName>www.xjghost.com</CompanyName>
  <MachineID>A888</MachineID>
  <ToolID>ljRTAAAAKGU=</ToolID>
  <Data><![CDATA[bGpSVEFBQUFLR1U9]]></Data>
</CustomerInfo>
</file>

<file path=customXml/item3.xml><?xml version="1.0" encoding="utf-8"?>
<CustomerInfo>
  <UserName>Administrator</UserName>
  <CompanyName>www.xjghost.com</CompanyName>
  <MachineID>A888</MachineID>
  <ToolID>ljRTAAAAKGU=</ToolID>
  <Data><![CDATA[bGpSVEFBQUFLR1U9]]></Data>
</CustomerInfo>
</file>

<file path=customXml/item4.xml><?xml version="1.0" encoding="utf-8"?>
<CustomerInfo>
  <UserName>Administrator</UserName>
  <CompanyName>www.xjghost.com</CompanyName>
  <MachineID>A888</MachineID>
  <ToolID>ljRTAAAAKGU=</ToolID>
  <Data><![CDATA[bGpSVEFBQUFLR1U9]]></Data>
</CustomerInfo>
</file>

<file path=customXml/item5.xml><?xml version="1.0" encoding="utf-8"?>
<CustomerInfo>
  <UserName>Administrator</UserName>
  <CompanyName>www.xjghost.com</CompanyName>
  <MachineID>A888</MachineID>
  <ToolID>ljRTAAAAKGU=</ToolID>
  <Data><![CDATA[bGpSVEFBQUFLR1U9]]></Data>
</CustomerInfo>
</file>

<file path=customXml/item6.xml><?xml version="1.0" encoding="utf-8"?>
<CustomerInfo>
  <UserName>Administrator</UserName>
  <CompanyName>www.xjghost.com</CompanyName>
  <MachineID>A888</MachineID>
  <ToolID>ljRTAAAAKGU=</ToolID>
  <Data><![CDATA[bGpSVEFBQUFLR1U9]]></Data>
</CustomerInfo>
</file>

<file path=customXml/item7.xml><?xml version="1.0" encoding="utf-8"?>
<CustomerInfo>
  <UserName>Administrator</UserName>
  <CompanyName>www.xjghost.com</CompanyName>
  <MachineID>A888</MachineID>
  <ToolID>ljRTAAAAKGU=</ToolID>
  <Data><![CDATA[bGpSVEFBQUFLR1U9]]></Data>
</CustomerInfo>
</file>

<file path=customXml/item8.xml><?xml version="1.0" encoding="utf-8"?>
<CustomerInfo>
  <UserName>Administrator</UserName>
  <CompanyName>www.xjghost.com</CompanyName>
  <MachineID>A888</MachineID>
  <ToolID>ljRTAAAAKGU=</ToolID>
  <Data><![CDATA[bGpSVEFBQUFLR1U9]]></Data>
</CustomerInfo>
</file>

<file path=customXml/item9.xml><?xml version="1.0" encoding="utf-8"?>
<CustomerInfo>
  <UserName>Administrator</UserName>
  <CompanyName>www.xjghost.com</CompanyName>
  <MachineID>A888</MachineID>
  <ToolID>ljRTAAAAKGU=</ToolID>
  <Data><![CDATA[bGpSVEFBQUFLR1U9]]></Data>
</CustomerInfo>
</file>

<file path=customXml/itemProps1.xml><?xml version="1.0" encoding="utf-8"?>
<ds:datastoreItem xmlns:ds="http://schemas.openxmlformats.org/officeDocument/2006/customXml" ds:itemID="{03F7C887-73AC-46F6-834C-5991EAA44101}">
  <ds:schemaRefs/>
</ds:datastoreItem>
</file>

<file path=customXml/itemProps10.xml><?xml version="1.0" encoding="utf-8"?>
<ds:datastoreItem xmlns:ds="http://schemas.openxmlformats.org/officeDocument/2006/customXml" ds:itemID="{9A97E5A3-CB05-4D9B-867F-6D334D1C5763}">
  <ds:schemaRefs/>
</ds:datastoreItem>
</file>

<file path=customXml/itemProps11.xml><?xml version="1.0" encoding="utf-8"?>
<ds:datastoreItem xmlns:ds="http://schemas.openxmlformats.org/officeDocument/2006/customXml" ds:itemID="{9FEB5F1E-C8B9-4861-9562-0DABB58979CE}">
  <ds:schemaRefs/>
</ds:datastoreItem>
</file>

<file path=customXml/itemProps12.xml><?xml version="1.0" encoding="utf-8"?>
<ds:datastoreItem xmlns:ds="http://schemas.openxmlformats.org/officeDocument/2006/customXml" ds:itemID="{EDAB7442-44A2-4C6B-A5B4-90CED500D2A9}">
  <ds:schemaRefs/>
</ds:datastoreItem>
</file>

<file path=customXml/itemProps13.xml><?xml version="1.0" encoding="utf-8"?>
<ds:datastoreItem xmlns:ds="http://schemas.openxmlformats.org/officeDocument/2006/customXml" ds:itemID="{7E7E9BF5-9140-4465-889A-5AF1A795000F}">
  <ds:schemaRefs/>
</ds:datastoreItem>
</file>

<file path=customXml/itemProps14.xml><?xml version="1.0" encoding="utf-8"?>
<ds:datastoreItem xmlns:ds="http://schemas.openxmlformats.org/officeDocument/2006/customXml" ds:itemID="{C8530AC1-6E9B-490B-A393-F28BA39C646C}">
  <ds:schemaRefs/>
</ds:datastoreItem>
</file>

<file path=customXml/itemProps15.xml><?xml version="1.0" encoding="utf-8"?>
<ds:datastoreItem xmlns:ds="http://schemas.openxmlformats.org/officeDocument/2006/customXml" ds:itemID="{7CAD6722-28AC-4E6C-8CC2-A1190FCCF593}">
  <ds:schemaRefs/>
</ds:datastoreItem>
</file>

<file path=customXml/itemProps16.xml><?xml version="1.0" encoding="utf-8"?>
<ds:datastoreItem xmlns:ds="http://schemas.openxmlformats.org/officeDocument/2006/customXml" ds:itemID="{28426AA4-DC33-40F7-B7BC-6FC0554B52D1}">
  <ds:schemaRefs/>
</ds:datastoreItem>
</file>

<file path=customXml/itemProps17.xml><?xml version="1.0" encoding="utf-8"?>
<ds:datastoreItem xmlns:ds="http://schemas.openxmlformats.org/officeDocument/2006/customXml" ds:itemID="{0397F78C-9D5A-41E7-AF78-6938D063F7B9}">
  <ds:schemaRefs/>
</ds:datastoreItem>
</file>

<file path=customXml/itemProps18.xml><?xml version="1.0" encoding="utf-8"?>
<ds:datastoreItem xmlns:ds="http://schemas.openxmlformats.org/officeDocument/2006/customXml" ds:itemID="{048AB7D5-8E03-416C-9662-61F935332C49}">
  <ds:schemaRefs/>
</ds:datastoreItem>
</file>

<file path=customXml/itemProps19.xml><?xml version="1.0" encoding="utf-8"?>
<ds:datastoreItem xmlns:ds="http://schemas.openxmlformats.org/officeDocument/2006/customXml" ds:itemID="{307F5B5E-51CC-46C5-B9B1-DE9B51A9D866}">
  <ds:schemaRefs/>
</ds:datastoreItem>
</file>

<file path=customXml/itemProps2.xml><?xml version="1.0" encoding="utf-8"?>
<ds:datastoreItem xmlns:ds="http://schemas.openxmlformats.org/officeDocument/2006/customXml" ds:itemID="{C7BCAB5E-06C8-49BD-AC8D-6C4765068E20}">
  <ds:schemaRefs/>
</ds:datastoreItem>
</file>

<file path=customXml/itemProps20.xml><?xml version="1.0" encoding="utf-8"?>
<ds:datastoreItem xmlns:ds="http://schemas.openxmlformats.org/officeDocument/2006/customXml" ds:itemID="{59E5018A-0A29-49B1-976D-903CA01F7928}">
  <ds:schemaRefs/>
</ds:datastoreItem>
</file>

<file path=customXml/itemProps21.xml><?xml version="1.0" encoding="utf-8"?>
<ds:datastoreItem xmlns:ds="http://schemas.openxmlformats.org/officeDocument/2006/customXml" ds:itemID="{914EB7DD-DF8B-4D8F-BAFF-E46FEBE08048}">
  <ds:schemaRefs/>
</ds:datastoreItem>
</file>

<file path=customXml/itemProps22.xml><?xml version="1.0" encoding="utf-8"?>
<ds:datastoreItem xmlns:ds="http://schemas.openxmlformats.org/officeDocument/2006/customXml" ds:itemID="{AB371B21-1FEF-495B-A4FC-45B9DFB8B04D}">
  <ds:schemaRefs/>
</ds:datastoreItem>
</file>

<file path=customXml/itemProps23.xml><?xml version="1.0" encoding="utf-8"?>
<ds:datastoreItem xmlns:ds="http://schemas.openxmlformats.org/officeDocument/2006/customXml" ds:itemID="{13477E95-FB21-4F9E-B851-EDA2C242A0BC}">
  <ds:schemaRefs/>
</ds:datastoreItem>
</file>

<file path=customXml/itemProps3.xml><?xml version="1.0" encoding="utf-8"?>
<ds:datastoreItem xmlns:ds="http://schemas.openxmlformats.org/officeDocument/2006/customXml" ds:itemID="{547B063B-9BDF-473B-85F5-9296A711C6E3}">
  <ds:schemaRefs/>
</ds:datastoreItem>
</file>

<file path=customXml/itemProps4.xml><?xml version="1.0" encoding="utf-8"?>
<ds:datastoreItem xmlns:ds="http://schemas.openxmlformats.org/officeDocument/2006/customXml" ds:itemID="{4826387D-4694-4B9B-8E30-9B128259DE3A}">
  <ds:schemaRefs/>
</ds:datastoreItem>
</file>

<file path=customXml/itemProps5.xml><?xml version="1.0" encoding="utf-8"?>
<ds:datastoreItem xmlns:ds="http://schemas.openxmlformats.org/officeDocument/2006/customXml" ds:itemID="{3F07B398-75E2-4E13-8072-C54FBFA1ABC4}">
  <ds:schemaRefs/>
</ds:datastoreItem>
</file>

<file path=customXml/itemProps6.xml><?xml version="1.0" encoding="utf-8"?>
<ds:datastoreItem xmlns:ds="http://schemas.openxmlformats.org/officeDocument/2006/customXml" ds:itemID="{04F253DB-5588-49F3-920E-10125431207F}">
  <ds:schemaRefs/>
</ds:datastoreItem>
</file>

<file path=customXml/itemProps7.xml><?xml version="1.0" encoding="utf-8"?>
<ds:datastoreItem xmlns:ds="http://schemas.openxmlformats.org/officeDocument/2006/customXml" ds:itemID="{6C548059-2D66-4546-A200-7E5408000BD4}">
  <ds:schemaRefs/>
</ds:datastoreItem>
</file>

<file path=customXml/itemProps8.xml><?xml version="1.0" encoding="utf-8"?>
<ds:datastoreItem xmlns:ds="http://schemas.openxmlformats.org/officeDocument/2006/customXml" ds:itemID="{CFAA93C8-7C5C-4D8E-8E48-0B3274A86A30}">
  <ds:schemaRefs/>
</ds:datastoreItem>
</file>

<file path=customXml/itemProps9.xml><?xml version="1.0" encoding="utf-8"?>
<ds:datastoreItem xmlns:ds="http://schemas.openxmlformats.org/officeDocument/2006/customXml" ds:itemID="{042BAAAF-2EA5-48E6-8769-8C39715B97FD}">
  <ds:schemaRefs/>
</ds:datastoreItem>
</file>

<file path=docProps/app.xml><?xml version="1.0" encoding="utf-8"?>
<Properties xmlns="http://schemas.openxmlformats.org/officeDocument/2006/extended-properties" xmlns:vt="http://schemas.openxmlformats.org/officeDocument/2006/docPropsVTypes">
  <Template/>
  <TotalTime>34</TotalTime>
  <Words>3029</Words>
  <Application>Microsoft Office PowerPoint</Application>
  <PresentationFormat>Custom</PresentationFormat>
  <Paragraphs>284</Paragraphs>
  <Slides>25</Slides>
  <Notes>24</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自定义设计方案</vt:lpstr>
      <vt:lpstr>高考历史（课标专用）</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高考历史（课标专用）</dc:title>
  <cp:lastModifiedBy>xbany</cp:lastModifiedBy>
  <cp:revision>1</cp:revision>
  <dcterms:modified xsi:type="dcterms:W3CDTF">2019-07-12T05:09:09Z</dcterms:modified>
</cp:coreProperties>
</file>