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84" r:id="rId2"/>
  </p:sldMasterIdLst>
  <p:sldIdLst>
    <p:sldId id="262" r:id="rId3"/>
    <p:sldId id="260" r:id="rId4"/>
    <p:sldId id="264" r:id="rId5"/>
    <p:sldId id="265" r:id="rId6"/>
    <p:sldId id="263" r:id="rId7"/>
    <p:sldId id="257" r:id="rId8"/>
    <p:sldId id="266" r:id="rId9"/>
    <p:sldId id="267" r:id="rId10"/>
    <p:sldId id="261" r:id="rId11"/>
    <p:sldId id="268" r:id="rId12"/>
    <p:sldId id="270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599"/>
    <a:srgbClr val="9B0483"/>
    <a:srgbClr val="C9C7C7"/>
    <a:srgbClr val="F9F9F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F7233DF-2F00-47CA-A86A-9AA690FC60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0697" y="1876868"/>
            <a:ext cx="4475389" cy="219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135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428802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241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8C3CDB84-145E-4112-B944-10FE3EA06255}"/>
              </a:ext>
            </a:extLst>
          </p:cNvPr>
          <p:cNvSpPr/>
          <p:nvPr userDrawn="1"/>
        </p:nvSpPr>
        <p:spPr>
          <a:xfrm>
            <a:off x="585506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xmlns="" val="2287734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B8C26CAA-4644-49C0-A802-BE29DA561B2E}"/>
              </a:ext>
            </a:extLst>
          </p:cNvPr>
          <p:cNvSpPr/>
          <p:nvPr userDrawn="1"/>
        </p:nvSpPr>
        <p:spPr>
          <a:xfrm>
            <a:off x="7438957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18959462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" Target="../slides/slide5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" Target="../slides/slide9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" Target="../slides/slide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" Target="../slides/slide2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EEA86A7-918D-4ADE-8A99-3D830F4A8376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630" y="232917"/>
            <a:ext cx="1430374" cy="692116"/>
          </a:xfrm>
          <a:prstGeom prst="rect">
            <a:avLst/>
          </a:prstGeom>
        </p:spPr>
      </p:pic>
      <p:sp>
        <p:nvSpPr>
          <p:cNvPr id="9" name="矩形: 圆角 10">
            <a:hlinkClick r:id="rId23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2716077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  <p:sp>
        <p:nvSpPr>
          <p:cNvPr id="10" name="矩形: 圆角 11">
            <a:hlinkClick r:id="rId24" action="ppaction://hlinksldjump"/>
            <a:extLst>
              <a:ext uri="{FF2B5EF4-FFF2-40B4-BE49-F238E27FC236}">
                <a16:creationId xmlns="" xmlns:a16="http://schemas.microsoft.com/office/drawing/2014/main" id="{8A2BC965-868C-43A1-B481-0147999F22D5}"/>
              </a:ext>
            </a:extLst>
          </p:cNvPr>
          <p:cNvSpPr/>
          <p:nvPr userDrawn="1"/>
        </p:nvSpPr>
        <p:spPr>
          <a:xfrm>
            <a:off x="5852679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  <p:sp>
        <p:nvSpPr>
          <p:cNvPr id="11" name="矩形: 圆角 12">
            <a:hlinkClick r:id="rId25" action="ppaction://hlinksldjump"/>
            <a:extLst>
              <a:ext uri="{FF2B5EF4-FFF2-40B4-BE49-F238E27FC236}">
                <a16:creationId xmlns="" xmlns:a16="http://schemas.microsoft.com/office/drawing/2014/main" id="{9FEDF766-3B45-4992-BD42-E96DB1050301}"/>
              </a:ext>
            </a:extLst>
          </p:cNvPr>
          <p:cNvSpPr/>
          <p:nvPr userDrawn="1"/>
        </p:nvSpPr>
        <p:spPr>
          <a:xfrm>
            <a:off x="7420980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  <p:sp>
        <p:nvSpPr>
          <p:cNvPr id="12" name="矩形: 圆角 10">
            <a:hlinkClick r:id="rId26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4284378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67" r:id="rId16"/>
    <p:sldLayoutId id="2147483665" r:id="rId17"/>
    <p:sldLayoutId id="2147483664" r:id="rId1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367E70E-1E8A-4F9E-822D-CFE106D82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6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北宋的</a:t>
            </a:r>
            <a:r>
              <a:rPr lang="zh-CN" altLang="zh-CN" b="1" dirty="0" smtClean="0"/>
              <a:t>政治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48147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1456374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北宋初年出现了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兵不识将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将不专兵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军队战斗力大为削弱。造成这一局面的直接原因是统治者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实行养兵政策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</a:t>
            </a: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解除禁军将领的兵权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经常调换军队将领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定期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换防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控制对军队的调动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下列不属于北宋初期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加强对地方控制的措施的是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派文臣做地方知州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设置通判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设置转运使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削弱相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508104" y="1864879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113062" y="3865381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913326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508000" y="162466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以下对右图所示人物评价准确的有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发动陈桥驿兵变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建立了北宋王朝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杯酒释兵权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加强了中央集权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创立科举考试制度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完善了人才选拔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崇文抑武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策略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提高了士人地位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DL7TR02.eps" descr="id:214749155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922558" y="1702336"/>
            <a:ext cx="2494078" cy="2785783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5169962" y="1624668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447381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图片是宋太祖像。科举制是隋朝时创立的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不是宋朝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说法不正确。故选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90920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508000" y="141277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二、判断题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判断下列表述中的错误并改正。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(1)960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赵匡胤改国号为宋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以洛阳为都城。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宋太宗采取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杯酒释兵权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解除了石守信等将领的兵权。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北宋在地方设节度使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从而消除地方割据的经济基础。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北宋采取重武轻文的国策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各级官员俸禄丰厚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生活十分优裕。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403648" y="2610789"/>
            <a:ext cx="4104456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洛阳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宋太宗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			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宋太祖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节度使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			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转运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武轻文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文轻武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326481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62533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一、宋太祖强化中央集权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北宋的建立和统一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6686563"/>
              </p:ext>
            </p:extLst>
          </p:nvPr>
        </p:nvGraphicFramePr>
        <p:xfrm>
          <a:off x="506413" y="2566988"/>
          <a:ext cx="8120062" cy="2809875"/>
        </p:xfrm>
        <a:graphic>
          <a:graphicData uri="http://schemas.openxmlformats.org/presentationml/2006/ole">
            <p:oleObj spid="_x0000_s1029" name="文档" r:id="rId3" imgW="3947136" imgH="1367297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441575" y="2924944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赵匡胤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364088" y="2924944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陈桥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528409" y="366580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830040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1206414"/>
            <a:ext cx="328455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宋太祖强化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中央集权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45899957"/>
              </p:ext>
            </p:extLst>
          </p:nvPr>
        </p:nvGraphicFramePr>
        <p:xfrm>
          <a:off x="508000" y="1704183"/>
          <a:ext cx="8128000" cy="4645972"/>
        </p:xfrm>
        <a:graphic>
          <a:graphicData uri="http://schemas.openxmlformats.org/presentationml/2006/ole">
            <p:oleObj spid="_x0000_s2053" name="文档" r:id="rId3" imgW="3946425" imgH="2255320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2429771" y="1677600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禁军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030663" y="2039337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129495" y="239675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880731" y="313900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627784" y="387185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880730" y="4253179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960945" y="4634522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转运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515474" y="502283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19777912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spect="1"/>
          </p:cNvSpPr>
          <p:nvPr/>
        </p:nvSpPr>
        <p:spPr>
          <a:xfrm>
            <a:off x="508000" y="1216805"/>
            <a:ext cx="280237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二、重文轻武的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政策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37729582"/>
              </p:ext>
            </p:extLst>
          </p:nvPr>
        </p:nvGraphicFramePr>
        <p:xfrm>
          <a:off x="506413" y="1732395"/>
          <a:ext cx="8120062" cy="4583113"/>
        </p:xfrm>
        <a:graphic>
          <a:graphicData uri="http://schemas.openxmlformats.org/presentationml/2006/ole">
            <p:oleObj spid="_x0000_s3077" name="文档" r:id="rId3" imgW="3947136" imgH="2234118" progId="Word.Document.12">
              <p:embed/>
            </p:oleObj>
          </a:graphicData>
        </a:graphic>
      </p:graphicFrame>
      <p:sp>
        <p:nvSpPr>
          <p:cNvPr id="19" name="矩形 18"/>
          <p:cNvSpPr>
            <a:spLocks noChangeAspect="1"/>
          </p:cNvSpPr>
          <p:nvPr/>
        </p:nvSpPr>
        <p:spPr>
          <a:xfrm>
            <a:off x="1043608" y="1909529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037734" y="225774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020349" y="171804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4020349" y="207349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文臣统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兵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2653703" y="242856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944216" y="336665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文教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984423" y="371585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科举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7415173" y="282649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进士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4471640" y="355606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7415173" y="3556062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素养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3739441" y="425601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5393670" y="4652407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尚武轻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4768449" y="499854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兵变政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022394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41.eps" descr="id:214749153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78090" y="1107786"/>
            <a:ext cx="7330728" cy="4947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3852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北宋加强中央集权的主要措施和影响。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集中军权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解除禁军将领的兵权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控制对军队的调动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使禁军将领有握兵之重而无发兵之权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经常调换军队将领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定期换防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割断将领与士兵和地方的联系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使兵不识将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将不专兵。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集中行政权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在中央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采取分化事权的办法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削弱相权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设立多重机构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分割宰相的军政、财政大权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派文臣担任各地州县的长官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实施知州三年一换的制度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在各州府设置通判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以分知州的权力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在地方设置转运使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取消节度使收税的权力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除各州留一部分用作地方的必要支出外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其余一切税收由转运使运送中央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把地方财赋收归中央。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011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通过上述措施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宋朝把中央集权强化到前所未有的程度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皇权大大加强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藩镇割据的基础得以铲除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维护了社会的安定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有利于社会经济的发展。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消极方面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兵将分离政策使军队作战指挥不灵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战斗力下降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政府机构重叠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官吏冗余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效率低下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财政开支庞大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地方上财政困难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给北宋种下了积贫积弱的祸根。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5446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6745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宋朝为什么实行重文轻武的政策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带来了什么影响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宋太祖赵匡胤本是后周禁军统帅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靠部下将领的拥护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发动陈桥驿兵变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夺得后周政权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建立宋朝。因为赵匡胤以武力夺位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再加上五代时期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武将夺权的情况特别多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所以他特别害怕部下掌握兵权的将领效法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不信任武将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重文轻武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压制武将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防止武将篡位。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宋朝重文轻武的政策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扭转了五代十国时期尚武轻文的风气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杜绝了武将跋扈和兵变政移的情况发生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有利于政权的稳固和社会的安定。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消极影响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文臣掌兵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不熟悉军务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而将不专兵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兵无常帅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导致军队的战斗力减弱。文官得到重用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逐渐形成以士大夫为主体的官僚集团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但政治机构重叠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相互牵制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官吏冗余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人浮于事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既导致办事效率下降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又增加了朝廷的财政支出。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7005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66308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河南省新乡市封丘县陈桥镇是宋太祖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黄袍加身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之地。与此地点有关的历史事件是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玄武门之变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陈桥驿兵变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澶渊之盟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郾城大捷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惜秦皇汉武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略输文采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唐宗宋祖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稍逊风骚。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此诗词中涉及的古代开国帝王有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秦皇、汉武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唐宗、宋祖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秦皇、宋祖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汉武、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86247" y="1958396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453324" y="3567222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482641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秦皇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指秦始皇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汉武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指汉武帝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唐宗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指唐太宗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宋祖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指宋太祖。其中属于开国帝王的是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秦皇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宋祖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FF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6136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9</TotalTime>
  <Words>1110</Words>
  <Application>Microsoft Office PowerPoint</Application>
  <PresentationFormat>全屏显示(4:3)</PresentationFormat>
  <Paragraphs>87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主题2</vt:lpstr>
      <vt:lpstr>海阔天空</vt:lpstr>
      <vt:lpstr>文档</vt:lpstr>
      <vt:lpstr>第6课　北宋的政治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2019-03-06T03:14:41Z</dcterms:created>
  <dcterms:modified xsi:type="dcterms:W3CDTF">2019-03-28T03:42:40Z</dcterms:modified>
</cp:coreProperties>
</file>