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317" r:id="rId2"/>
    <p:sldId id="328" r:id="rId3"/>
    <p:sldId id="318" r:id="rId4"/>
    <p:sldId id="319" r:id="rId5"/>
    <p:sldId id="315" r:id="rId6"/>
    <p:sldId id="320" r:id="rId7"/>
    <p:sldId id="329" r:id="rId8"/>
    <p:sldId id="321" r:id="rId9"/>
    <p:sldId id="322" r:id="rId10"/>
    <p:sldId id="323" r:id="rId11"/>
    <p:sldId id="324" r:id="rId12"/>
    <p:sldId id="325" r:id="rId13"/>
    <p:sldId id="330" r:id="rId14"/>
    <p:sldId id="326" r:id="rId15"/>
    <p:sldId id="331" r:id="rId16"/>
    <p:sldId id="327" r:id="rId17"/>
    <p:sldId id="332" r:id="rId18"/>
    <p:sldId id="333" r:id="rId19"/>
    <p:sldId id="334" r:id="rId20"/>
    <p:sldId id="335" r:id="rId21"/>
    <p:sldId id="336" r:id="rId22"/>
    <p:sldId id="337" r:id="rId23"/>
    <p:sldId id="338" r:id="rId24"/>
    <p:sldId id="340" r:id="rId25"/>
    <p:sldId id="341" r:id="rId26"/>
    <p:sldId id="342" r:id="rId27"/>
    <p:sldId id="339" r:id="rId28"/>
    <p:sldId id="343" r:id="rId29"/>
    <p:sldId id="350" r:id="rId30"/>
    <p:sldId id="344" r:id="rId31"/>
    <p:sldId id="345" r:id="rId32"/>
    <p:sldId id="347" r:id="rId33"/>
    <p:sldId id="351" r:id="rId34"/>
    <p:sldId id="357" r:id="rId35"/>
    <p:sldId id="358" r:id="rId36"/>
    <p:sldId id="352" r:id="rId37"/>
    <p:sldId id="353" r:id="rId38"/>
    <p:sldId id="359" r:id="rId39"/>
    <p:sldId id="354" r:id="rId40"/>
    <p:sldId id="360" r:id="rId41"/>
    <p:sldId id="362" r:id="rId42"/>
    <p:sldId id="361" r:id="rId43"/>
    <p:sldId id="355" r:id="rId44"/>
    <p:sldId id="356" r:id="rId45"/>
    <p:sldId id="316" r:id="rId46"/>
    <p:sldId id="363" r:id="rId4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7538"/>
    <a:srgbClr val="C00000"/>
    <a:srgbClr val="A73904"/>
    <a:srgbClr val="D83657"/>
    <a:srgbClr val="0FA096"/>
    <a:srgbClr val="006762"/>
    <a:srgbClr val="A2003A"/>
    <a:srgbClr val="008D3F"/>
    <a:srgbClr val="66A96A"/>
    <a:srgbClr val="005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258"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404593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965758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433263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79029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305202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473548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231844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585247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470649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430440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780220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7A866C-455C-43CF-9D48-F7E46E967483}" type="datetimeFigureOut">
              <a:rPr lang="zh-CN" altLang="en-US" smtClean="0"/>
              <a:t>2018/12/29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2961470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p:nvPr/>
        </p:nvGrpSpPr>
        <p:grpSpPr>
          <a:xfrm>
            <a:off x="825500" y="1315325"/>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热点导入</a:t>
              </a:r>
            </a:p>
          </p:txBody>
        </p:sp>
      </p:grpSp>
      <p:sp>
        <p:nvSpPr>
          <p:cNvPr id="7" name="文本框 6"/>
          <p:cNvSpPr txBox="1"/>
          <p:nvPr/>
        </p:nvSpPr>
        <p:spPr>
          <a:xfrm>
            <a:off x="825500" y="1753574"/>
            <a:ext cx="7569200" cy="1973608"/>
          </a:xfrm>
          <a:prstGeom prst="rect">
            <a:avLst/>
          </a:prstGeom>
          <a:noFill/>
        </p:spPr>
        <p:txBody>
          <a:bodyPr wrap="square" lIns="36000" tIns="36000" rIns="36000" bIns="36000" rtlCol="0">
            <a:spAutoFit/>
          </a:bodyPr>
          <a:lstStyle/>
          <a:p>
            <a:pPr>
              <a:lnSpc>
                <a:spcPct val="150000"/>
              </a:lnSpc>
            </a:pPr>
            <a:r>
              <a:rPr lang="zh-CN" altLang="en-US" sz="1400" dirty="0"/>
              <a:t>　　材料一　</a:t>
            </a:r>
            <a:r>
              <a:rPr lang="en-US" sz="1400" dirty="0"/>
              <a:t>2018</a:t>
            </a:r>
            <a:r>
              <a:rPr lang="zh-CN" altLang="en-US" sz="1400" dirty="0"/>
              <a:t>年</a:t>
            </a:r>
            <a:r>
              <a:rPr lang="en-US" sz="1400" dirty="0"/>
              <a:t>6</a:t>
            </a:r>
            <a:r>
              <a:rPr lang="zh-CN" altLang="en-US" sz="1400" dirty="0"/>
              <a:t>月</a:t>
            </a:r>
            <a:r>
              <a:rPr lang="en-US" sz="1400" dirty="0"/>
              <a:t>8</a:t>
            </a:r>
            <a:r>
              <a:rPr lang="zh-CN" altLang="en-US" sz="1400" dirty="0"/>
              <a:t>日</a:t>
            </a:r>
            <a:r>
              <a:rPr lang="en-US" sz="1400" dirty="0"/>
              <a:t>,</a:t>
            </a:r>
            <a:r>
              <a:rPr lang="zh-CN" altLang="en-US" sz="1400" dirty="0"/>
              <a:t>中国国家主席习近平在人民大会堂同俄罗斯总统普京举行会谈。两国元首一致同意</a:t>
            </a:r>
            <a:r>
              <a:rPr lang="en-US" sz="1400" dirty="0"/>
              <a:t>,</a:t>
            </a:r>
            <a:r>
              <a:rPr lang="zh-CN" altLang="en-US" sz="1400" dirty="0"/>
              <a:t>秉持世代友好理念和战略协作精神</a:t>
            </a:r>
            <a:r>
              <a:rPr lang="en-US" sz="1400" dirty="0"/>
              <a:t>,</a:t>
            </a:r>
            <a:r>
              <a:rPr lang="zh-CN" altLang="en-US" sz="1400" dirty="0"/>
              <a:t>拓展和深化各领域合作</a:t>
            </a:r>
            <a:r>
              <a:rPr lang="en-US" sz="1400" dirty="0"/>
              <a:t>,</a:t>
            </a:r>
            <a:r>
              <a:rPr lang="zh-CN" altLang="en-US" sz="1400" dirty="0"/>
              <a:t>推动新时代中俄关系在高水平上实现更大发展。习近平指出</a:t>
            </a:r>
            <a:r>
              <a:rPr lang="en-US" sz="1400" dirty="0"/>
              <a:t>,</a:t>
            </a:r>
            <a:r>
              <a:rPr lang="zh-CN" altLang="en-US" sz="1400" dirty="0"/>
              <a:t>中俄同为联合国安理会常任理事国</a:t>
            </a:r>
            <a:r>
              <a:rPr lang="en-US" sz="1400" dirty="0"/>
              <a:t>,</a:t>
            </a:r>
            <a:r>
              <a:rPr lang="zh-CN" altLang="en-US" sz="1400" dirty="0"/>
              <a:t>坚定维护以联合国宪章宗旨和原则为核心的国际秩序和国际体系</a:t>
            </a:r>
            <a:r>
              <a:rPr lang="en-US" sz="1400" dirty="0"/>
              <a:t>,</a:t>
            </a:r>
            <a:r>
              <a:rPr lang="zh-CN" altLang="en-US" sz="1400" dirty="0"/>
              <a:t>倡导国际关系民主化</a:t>
            </a:r>
            <a:r>
              <a:rPr lang="en-US" sz="1400" dirty="0"/>
              <a:t>,</a:t>
            </a:r>
            <a:r>
              <a:rPr lang="zh-CN" altLang="en-US" sz="1400" dirty="0"/>
              <a:t>促进热点问题政治解决进程</a:t>
            </a:r>
            <a:r>
              <a:rPr lang="en-US" sz="1400" dirty="0"/>
              <a:t>,</a:t>
            </a:r>
            <a:r>
              <a:rPr lang="zh-CN" altLang="en-US" sz="1400" dirty="0"/>
              <a:t>继续为维护世界和平和国际战略稳定发挥积极作用。中方愿同包括俄方在内的上海合作组织各成员国一道</a:t>
            </a:r>
            <a:r>
              <a:rPr lang="en-US" sz="1400" dirty="0"/>
              <a:t>,</a:t>
            </a:r>
            <a:r>
              <a:rPr lang="zh-CN" altLang="en-US" sz="1400" dirty="0"/>
              <a:t>以青岛峰会为契机</a:t>
            </a:r>
            <a:r>
              <a:rPr lang="en-US" sz="1400" dirty="0"/>
              <a:t>,</a:t>
            </a:r>
            <a:r>
              <a:rPr lang="zh-CN" altLang="en-US" sz="1400" dirty="0"/>
              <a:t>进一步弘扬“上海精神”</a:t>
            </a:r>
            <a:r>
              <a:rPr lang="en-US" sz="1400" dirty="0"/>
              <a:t>,</a:t>
            </a:r>
            <a:r>
              <a:rPr lang="zh-CN" altLang="en-US" sz="1400" dirty="0"/>
              <a:t>确保上海合作组织继续健康稳定发展。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62709" y="1337310"/>
          <a:ext cx="8004516" cy="1600200"/>
        </p:xfrm>
        <a:graphic>
          <a:graphicData uri="http://schemas.openxmlformats.org/drawingml/2006/table">
            <a:tbl>
              <a:tblPr/>
              <a:tblGrid>
                <a:gridCol w="997584">
                  <a:extLst>
                    <a:ext uri="{9D8B030D-6E8A-4147-A177-3AD203B41FA5}">
                      <a16:colId xmlns:a16="http://schemas.microsoft.com/office/drawing/2014/main" val="20000"/>
                    </a:ext>
                  </a:extLst>
                </a:gridCol>
                <a:gridCol w="7006932">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第二次世界</a:t>
                      </a:r>
                      <a:endParaRPr lang="zh-CN" sz="105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大战时期</a:t>
                      </a:r>
                      <a:endParaRPr lang="zh-CN" sz="105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a:t>
                      </a:r>
                      <a:r>
                        <a:rPr lang="en-US" sz="1400" kern="100" dirty="0">
                          <a:solidFill>
                            <a:srgbClr val="000000"/>
                          </a:solidFill>
                          <a:latin typeface="+mj-ea"/>
                          <a:ea typeface="+mj-ea"/>
                          <a:cs typeface="Times New Roman" panose="02020603050405020304"/>
                        </a:rPr>
                        <a:t>1942</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1</a:t>
                      </a:r>
                      <a:r>
                        <a:rPr lang="zh-CN" sz="1400" kern="100" dirty="0">
                          <a:solidFill>
                            <a:srgbClr val="000000"/>
                          </a:solidFill>
                          <a:latin typeface="+mj-ea"/>
                          <a:ea typeface="+mj-ea"/>
                          <a:cs typeface="Times New Roman" panose="02020603050405020304"/>
                        </a:rPr>
                        <a:t>月</a:t>
                      </a:r>
                      <a:r>
                        <a:rPr lang="en-US" sz="1400" kern="100" dirty="0">
                          <a:solidFill>
                            <a:srgbClr val="000000"/>
                          </a:solidFill>
                          <a:latin typeface="+mj-ea"/>
                          <a:ea typeface="+mj-ea"/>
                          <a:cs typeface="Times New Roman" panose="02020603050405020304"/>
                        </a:rPr>
                        <a:t>1</a:t>
                      </a:r>
                      <a:r>
                        <a:rPr lang="zh-CN" sz="1400" kern="100" dirty="0">
                          <a:solidFill>
                            <a:srgbClr val="000000"/>
                          </a:solidFill>
                          <a:latin typeface="+mj-ea"/>
                          <a:ea typeface="+mj-ea"/>
                          <a:cs typeface="Times New Roman" panose="02020603050405020304"/>
                        </a:rPr>
                        <a:t>日</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中、苏、美、英等国发表《联合国家宣言》</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建立世界反法西斯联盟</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协同作战</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共同抗击法西斯侵略</a:t>
                      </a:r>
                      <a:endParaRPr lang="zh-CN" sz="1050" kern="100" dirty="0">
                        <a:solidFill>
                          <a:srgbClr val="000000"/>
                        </a:solidFill>
                        <a:latin typeface="+mj-ea"/>
                        <a:ea typeface="+mj-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第二次世界</a:t>
                      </a:r>
                      <a:endParaRPr lang="zh-CN" sz="105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大战后到</a:t>
                      </a:r>
                      <a:endParaRPr lang="zh-CN" sz="105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新中国成立</a:t>
                      </a:r>
                      <a:endParaRPr lang="zh-CN" sz="105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抗日战争胜利后</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为了达到控制中国的目的</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美国实行“扶蒋反共”政策</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支持蒋介石发动反共反人民的内战</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结果失败</a:t>
                      </a:r>
                      <a:endParaRPr lang="zh-CN" sz="1050" kern="100" dirty="0">
                        <a:solidFill>
                          <a:srgbClr val="000000"/>
                        </a:solidFill>
                        <a:latin typeface="+mj-ea"/>
                        <a:ea typeface="+mj-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7169"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6145" name="Rectangle 1"/>
          <p:cNvSpPr>
            <a:spLocks noChangeArrowheads="1"/>
          </p:cNvSpPr>
          <p:nvPr/>
        </p:nvSpPr>
        <p:spPr bwMode="auto">
          <a:xfrm>
            <a:off x="485334" y="1216855"/>
            <a:ext cx="1513556"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现代中美关系</a:t>
            </a: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90843" y="1559754"/>
          <a:ext cx="7941211" cy="3200400"/>
        </p:xfrm>
        <a:graphic>
          <a:graphicData uri="http://schemas.openxmlformats.org/drawingml/2006/table">
            <a:tbl>
              <a:tblPr/>
              <a:tblGrid>
                <a:gridCol w="1048043">
                  <a:extLst>
                    <a:ext uri="{9D8B030D-6E8A-4147-A177-3AD203B41FA5}">
                      <a16:colId xmlns:a16="http://schemas.microsoft.com/office/drawing/2014/main" val="20000"/>
                    </a:ext>
                  </a:extLst>
                </a:gridCol>
                <a:gridCol w="6893168">
                  <a:extLst>
                    <a:ext uri="{9D8B030D-6E8A-4147-A177-3AD203B41FA5}">
                      <a16:colId xmlns:a16="http://schemas.microsoft.com/office/drawing/2014/main" val="20001"/>
                    </a:ext>
                  </a:extLst>
                </a:gridCol>
              </a:tblGrid>
              <a:tr h="204061">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时期</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1224369">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新中国成立</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后至</a:t>
                      </a:r>
                      <a:r>
                        <a:rPr lang="en-US" sz="1400" kern="100">
                          <a:solidFill>
                            <a:srgbClr val="000000"/>
                          </a:solidFill>
                          <a:latin typeface="+mn-lt"/>
                          <a:ea typeface="微软雅黑" panose="020B0503020204020204" pitchFamily="34" charset="-122"/>
                          <a:cs typeface="Times New Roman" panose="02020603050405020304"/>
                        </a:rPr>
                        <a:t>1972</a:t>
                      </a:r>
                      <a:r>
                        <a:rPr lang="zh-CN" sz="1400" kern="100">
                          <a:solidFill>
                            <a:srgbClr val="000000"/>
                          </a:solidFill>
                          <a:latin typeface="+mn-lt"/>
                          <a:ea typeface="微软雅黑" panose="020B0503020204020204" pitchFamily="34" charset="-122"/>
                          <a:cs typeface="Times New Roman" panose="02020603050405020304"/>
                        </a:rPr>
                        <a:t>年</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①</a:t>
                      </a:r>
                      <a:r>
                        <a:rPr lang="zh-CN" sz="1400" kern="100" dirty="0">
                          <a:solidFill>
                            <a:srgbClr val="000000"/>
                          </a:solidFill>
                          <a:latin typeface="+mn-lt"/>
                          <a:ea typeface="微软雅黑" panose="020B0503020204020204" pitchFamily="34" charset="-122"/>
                          <a:cs typeface="Times New Roman" panose="02020603050405020304"/>
                        </a:rPr>
                        <a:t>新中国成立后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美国政府敌视新中国</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对新中国实行封锁禁运、包围威胁的政策</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双方敌对的状态长达</a:t>
                      </a:r>
                      <a:r>
                        <a:rPr lang="en-US" sz="1400" kern="100" dirty="0">
                          <a:solidFill>
                            <a:srgbClr val="000000"/>
                          </a:solidFill>
                          <a:latin typeface="+mn-lt"/>
                          <a:ea typeface="微软雅黑" panose="020B0503020204020204" pitchFamily="34" charset="-122"/>
                          <a:cs typeface="Times New Roman" panose="02020603050405020304"/>
                        </a:rPr>
                        <a:t>20</a:t>
                      </a:r>
                      <a:r>
                        <a:rPr lang="zh-CN" sz="1400" kern="100" dirty="0">
                          <a:solidFill>
                            <a:srgbClr val="000000"/>
                          </a:solidFill>
                          <a:latin typeface="+mn-lt"/>
                          <a:ea typeface="微软雅黑" panose="020B0503020204020204" pitchFamily="34" charset="-122"/>
                          <a:cs typeface="Times New Roman" panose="02020603050405020304"/>
                        </a:rPr>
                        <a:t>多年</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②1950</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美国派兵侵略朝鲜</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把战火烧到中国边境</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派第七舰队进入台湾海峡</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阻止中国人民解放军解放台湾</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③</a:t>
                      </a:r>
                      <a:r>
                        <a:rPr lang="zh-CN" sz="1400" kern="100" dirty="0">
                          <a:solidFill>
                            <a:srgbClr val="000000"/>
                          </a:solidFill>
                          <a:latin typeface="+mn-lt"/>
                          <a:ea typeface="微软雅黑" panose="020B0503020204020204" pitchFamily="34" charset="-122"/>
                          <a:cs typeface="Times New Roman" panose="02020603050405020304"/>
                        </a:rPr>
                        <a:t>在美国等国的操纵下</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联合国长期将中华人民共和国排斥在外</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仍由蒋介石集团占据中国在联合国的席位</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816246">
                <a:tc>
                  <a:txBody>
                    <a:bodyPr/>
                    <a:lstStyle/>
                    <a:p>
                      <a:pPr algn="ctr">
                        <a:lnSpc>
                          <a:spcPct val="150000"/>
                        </a:lnSpc>
                        <a:spcAft>
                          <a:spcPts val="0"/>
                        </a:spcAft>
                      </a:pPr>
                      <a:r>
                        <a:rPr lang="en-US" sz="1400" kern="100" dirty="0">
                          <a:solidFill>
                            <a:srgbClr val="000000"/>
                          </a:solidFill>
                          <a:latin typeface="+mn-lt"/>
                          <a:ea typeface="方正书宋_GBK"/>
                          <a:cs typeface="Times New Roman" panose="02020603050405020304"/>
                        </a:rPr>
                        <a:t>20</a:t>
                      </a:r>
                      <a:r>
                        <a:rPr lang="zh-CN" sz="1400" kern="100" dirty="0">
                          <a:solidFill>
                            <a:srgbClr val="000000"/>
                          </a:solidFill>
                          <a:latin typeface="+mn-lt"/>
                          <a:ea typeface="微软雅黑" panose="020B0503020204020204" pitchFamily="34" charset="-122"/>
                          <a:cs typeface="Times New Roman" panose="02020603050405020304"/>
                        </a:rPr>
                        <a:t>世纪</a:t>
                      </a:r>
                      <a:r>
                        <a:rPr lang="en-US" sz="1400" kern="100" dirty="0">
                          <a:solidFill>
                            <a:srgbClr val="000000"/>
                          </a:solidFill>
                          <a:latin typeface="+mn-lt"/>
                          <a:ea typeface="方正书宋_GBK"/>
                          <a:cs typeface="Times New Roman" panose="02020603050405020304"/>
                        </a:rPr>
                        <a:t>70</a:t>
                      </a:r>
                      <a:r>
                        <a:rPr lang="zh-CN" sz="1400" kern="100" dirty="0">
                          <a:solidFill>
                            <a:srgbClr val="000000"/>
                          </a:solidFill>
                          <a:latin typeface="+mn-lt"/>
                          <a:ea typeface="微软雅黑" panose="020B0503020204020204" pitchFamily="34" charset="-122"/>
                          <a:cs typeface="Times New Roman" panose="02020603050405020304"/>
                        </a:rPr>
                        <a:t>年代</a:t>
                      </a:r>
                      <a:r>
                        <a:rPr lang="en-US" sz="1400" kern="100" dirty="0">
                          <a:solidFill>
                            <a:srgbClr val="000000"/>
                          </a:solidFill>
                          <a:latin typeface="+mn-lt"/>
                          <a:ea typeface="方正书宋_GBK"/>
                          <a:cs typeface="Times New Roman" panose="02020603050405020304"/>
                        </a:rPr>
                        <a:t>(1972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方正书宋_GBK"/>
                          <a:cs typeface="Times New Roman" panose="02020603050405020304"/>
                        </a:rPr>
                        <a:t>1979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①</a:t>
                      </a:r>
                      <a:r>
                        <a:rPr lang="zh-CN" sz="1400" kern="100" dirty="0">
                          <a:solidFill>
                            <a:srgbClr val="000000"/>
                          </a:solidFill>
                          <a:latin typeface="+mn-lt"/>
                          <a:ea typeface="微软雅黑" panose="020B0503020204020204" pitchFamily="34" charset="-122"/>
                          <a:cs typeface="Times New Roman" panose="02020603050405020304"/>
                        </a:rPr>
                        <a:t>乒乓外交</a:t>
                      </a:r>
                      <a:r>
                        <a:rPr lang="en-US" sz="1400" kern="100" dirty="0">
                          <a:solidFill>
                            <a:srgbClr val="000000"/>
                          </a:solidFill>
                          <a:latin typeface="+mn-lt"/>
                          <a:ea typeface="微软雅黑" panose="020B0503020204020204" pitchFamily="34" charset="-122"/>
                          <a:cs typeface="Times New Roman" panose="02020603050405020304"/>
                        </a:rPr>
                        <a:t>:1971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美国乒乓球队访华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缓和了两国关系</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被评价为“小球转动大球”</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②</a:t>
                      </a:r>
                      <a:r>
                        <a:rPr lang="zh-CN" sz="1400" kern="100" dirty="0">
                          <a:solidFill>
                            <a:srgbClr val="000000"/>
                          </a:solidFill>
                          <a:latin typeface="+mn-lt"/>
                          <a:ea typeface="微软雅黑" panose="020B0503020204020204" pitchFamily="34" charset="-122"/>
                          <a:cs typeface="Times New Roman" panose="02020603050405020304"/>
                        </a:rPr>
                        <a:t>尼克松访华</a:t>
                      </a:r>
                      <a:r>
                        <a:rPr lang="en-US" sz="1400" kern="100" dirty="0">
                          <a:solidFill>
                            <a:srgbClr val="000000"/>
                          </a:solidFill>
                          <a:latin typeface="+mn-lt"/>
                          <a:ea typeface="微软雅黑" panose="020B0503020204020204" pitchFamily="34" charset="-122"/>
                          <a:cs typeface="Times New Roman" panose="02020603050405020304"/>
                        </a:rPr>
                        <a:t>:1971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基辛格秘密访华</a:t>
                      </a:r>
                      <a:r>
                        <a:rPr lang="en-US" sz="1400" kern="100" dirty="0">
                          <a:solidFill>
                            <a:srgbClr val="000000"/>
                          </a:solidFill>
                          <a:latin typeface="+mn-lt"/>
                          <a:ea typeface="微软雅黑" panose="020B0503020204020204" pitchFamily="34" charset="-122"/>
                          <a:cs typeface="Times New Roman" panose="02020603050405020304"/>
                        </a:rPr>
                        <a:t>;1972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尼克松访华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两国关系开始走向正常化</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③1979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中美正式建立外交关系</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145"/>
                                        </p:tgtEl>
                                        <p:attrNameLst>
                                          <p:attrName>style.visibility</p:attrName>
                                        </p:attrNameLst>
                                      </p:cBhvr>
                                      <p:to>
                                        <p:strVal val="visible"/>
                                      </p:to>
                                    </p:set>
                                    <p:animEffect transition="in" filter="wipe(up)">
                                      <p:cBhvr>
                                        <p:cTn id="20" dur="5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97877" y="1237957"/>
            <a:ext cx="8032652" cy="2011695"/>
          </a:xfrm>
          <a:prstGeom prst="rect">
            <a:avLst/>
          </a:prstGeom>
          <a:noFill/>
        </p:spPr>
        <p:txBody>
          <a:bodyPr wrap="square" lIns="36000" tIns="36000" rIns="36000" bIns="36000" rtlCol="0">
            <a:spAutoFit/>
          </a:bodyPr>
          <a:lstStyle/>
          <a:p>
            <a:pPr>
              <a:lnSpc>
                <a:spcPct val="150000"/>
              </a:lnSpc>
            </a:pPr>
            <a:r>
              <a:rPr lang="en-US" sz="1400" dirty="0"/>
              <a:t>(3)</a:t>
            </a:r>
            <a:r>
              <a:rPr lang="zh-CN" altLang="en-US" sz="1400" dirty="0"/>
              <a:t>推动当前中美关系健康发展的建议</a:t>
            </a:r>
          </a:p>
          <a:p>
            <a:pPr>
              <a:lnSpc>
                <a:spcPct val="150000"/>
              </a:lnSpc>
            </a:pPr>
            <a:r>
              <a:rPr lang="zh-CN" altLang="en-US" sz="1400" dirty="0"/>
              <a:t>　　中美两国坚持和平发展</a:t>
            </a:r>
            <a:r>
              <a:rPr lang="en-US" sz="1400" dirty="0"/>
              <a:t>,</a:t>
            </a:r>
            <a:r>
              <a:rPr lang="zh-CN" altLang="en-US" sz="1400" dirty="0"/>
              <a:t>珍惜和平发展机遇期</a:t>
            </a:r>
            <a:r>
              <a:rPr lang="en-US" sz="1400" dirty="0"/>
              <a:t>;</a:t>
            </a:r>
            <a:r>
              <a:rPr lang="zh-CN" altLang="en-US" sz="1400" dirty="0"/>
              <a:t>充分认识中美斗则两败</a:t>
            </a:r>
            <a:r>
              <a:rPr lang="en-US" sz="1400" dirty="0"/>
              <a:t>,</a:t>
            </a:r>
            <a:r>
              <a:rPr lang="zh-CN" altLang="en-US" sz="1400" dirty="0"/>
              <a:t>和则两利大势</a:t>
            </a:r>
            <a:r>
              <a:rPr lang="en-US" sz="1400" dirty="0"/>
              <a:t>;</a:t>
            </a:r>
            <a:r>
              <a:rPr lang="zh-CN" altLang="en-US" sz="1400" dirty="0"/>
              <a:t>相互尊重</a:t>
            </a:r>
            <a:r>
              <a:rPr lang="en-US" sz="1400" dirty="0"/>
              <a:t>,</a:t>
            </a:r>
            <a:r>
              <a:rPr lang="zh-CN" altLang="en-US" sz="1400" dirty="0"/>
              <a:t>平等相待</a:t>
            </a:r>
            <a:r>
              <a:rPr lang="en-US" sz="1400" dirty="0"/>
              <a:t>,</a:t>
            </a:r>
            <a:r>
              <a:rPr lang="zh-CN" altLang="en-US" sz="1400" dirty="0"/>
              <a:t>互不干涉内政</a:t>
            </a:r>
            <a:r>
              <a:rPr lang="en-US" sz="1400" dirty="0"/>
              <a:t>;</a:t>
            </a:r>
            <a:r>
              <a:rPr lang="zh-CN" altLang="en-US" sz="1400" dirty="0"/>
              <a:t>建立互信机制</a:t>
            </a:r>
            <a:r>
              <a:rPr lang="en-US" sz="1400" dirty="0"/>
              <a:t>,</a:t>
            </a:r>
            <a:r>
              <a:rPr lang="zh-CN" altLang="en-US" sz="1400" dirty="0"/>
              <a:t>用和谈、平等协商解决争端</a:t>
            </a:r>
            <a:r>
              <a:rPr lang="en-US" sz="1400" dirty="0"/>
              <a:t>;</a:t>
            </a:r>
            <a:r>
              <a:rPr lang="zh-CN" altLang="en-US" sz="1400" dirty="0"/>
              <a:t>加强政治、经济、军事、文化和人员往来</a:t>
            </a:r>
            <a:r>
              <a:rPr lang="en-US" sz="1400" dirty="0"/>
              <a:t>;</a:t>
            </a:r>
            <a:r>
              <a:rPr lang="zh-CN" altLang="en-US" sz="1400" dirty="0"/>
              <a:t>增进了解</a:t>
            </a:r>
            <a:r>
              <a:rPr lang="en-US" sz="1400" dirty="0"/>
              <a:t>,</a:t>
            </a:r>
            <a:r>
              <a:rPr lang="zh-CN" altLang="en-US" sz="1400" dirty="0"/>
              <a:t>扩大共识</a:t>
            </a:r>
            <a:r>
              <a:rPr lang="en-US" sz="1400" dirty="0"/>
              <a:t>,</a:t>
            </a:r>
            <a:r>
              <a:rPr lang="zh-CN" altLang="en-US" sz="1400" dirty="0"/>
              <a:t>求同存异</a:t>
            </a:r>
            <a:r>
              <a:rPr lang="en-US" sz="1400" dirty="0"/>
              <a:t>,</a:t>
            </a:r>
            <a:r>
              <a:rPr lang="zh-CN" altLang="en-US" sz="1400" dirty="0"/>
              <a:t>妥善解决分歧</a:t>
            </a:r>
            <a:r>
              <a:rPr lang="en-US" sz="1400" dirty="0"/>
              <a:t>,</a:t>
            </a:r>
            <a:r>
              <a:rPr lang="zh-CN" altLang="en-US" sz="1400" dirty="0"/>
              <a:t>构筑长期稳定的中美建设性合作关系</a:t>
            </a:r>
            <a:r>
              <a:rPr lang="en-US" sz="1400" dirty="0"/>
              <a:t>;</a:t>
            </a:r>
            <a:r>
              <a:rPr lang="zh-CN" altLang="en-US" sz="1400" dirty="0"/>
              <a:t>巩固和扩大经贸合作</a:t>
            </a:r>
            <a:r>
              <a:rPr lang="en-US" sz="1400" dirty="0"/>
              <a:t>;</a:t>
            </a:r>
            <a:r>
              <a:rPr lang="zh-CN" altLang="en-US" sz="1400" dirty="0"/>
              <a:t>妥善处理台湾问题</a:t>
            </a:r>
            <a:r>
              <a:rPr lang="en-US" sz="1400" dirty="0"/>
              <a:t>;</a:t>
            </a:r>
            <a:r>
              <a:rPr lang="zh-CN" altLang="en-US" sz="1400" dirty="0"/>
              <a:t>加大在国际问题上的沟通与协调</a:t>
            </a:r>
            <a:r>
              <a:rPr lang="en-US" sz="1400" dirty="0"/>
              <a:t>;</a:t>
            </a:r>
            <a:r>
              <a:rPr lang="zh-CN" altLang="en-US" sz="1400" dirty="0"/>
              <a:t>相互借鉴</a:t>
            </a:r>
            <a:r>
              <a:rPr lang="en-US" sz="1400" dirty="0"/>
              <a:t>,</a:t>
            </a:r>
            <a:r>
              <a:rPr lang="zh-CN" altLang="en-US" sz="1400" dirty="0"/>
              <a:t>取长补短</a:t>
            </a:r>
            <a:r>
              <a:rPr lang="en-US" sz="1400" dirty="0"/>
              <a:t>,</a:t>
            </a:r>
            <a:r>
              <a:rPr lang="zh-CN" altLang="en-US" sz="1400" dirty="0"/>
              <a:t>共同构建中美新型的大国关系等。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910018"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要点二</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日本史和中日关系</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84810" y="1619238"/>
            <a:ext cx="885179" cy="307777"/>
          </a:xfrm>
          <a:prstGeom prst="rect">
            <a:avLst/>
          </a:prstGeom>
        </p:spPr>
        <p:txBody>
          <a:bodyPr wrap="none">
            <a:spAutoFit/>
          </a:bodyPr>
          <a:lstStyle/>
          <a:p>
            <a:r>
              <a:rPr lang="en-US" sz="1400" b="1" dirty="0">
                <a:solidFill>
                  <a:srgbClr val="DE7538"/>
                </a:solidFill>
              </a:rPr>
              <a:t>1.</a:t>
            </a:r>
            <a:r>
              <a:rPr lang="zh-CN" altLang="en-US" sz="1400" b="1" dirty="0">
                <a:solidFill>
                  <a:srgbClr val="DE7538"/>
                </a:solidFill>
              </a:rPr>
              <a:t>日本史</a:t>
            </a:r>
          </a:p>
        </p:txBody>
      </p:sp>
      <p:graphicFrame>
        <p:nvGraphicFramePr>
          <p:cNvPr id="16" name="表格 15"/>
          <p:cNvGraphicFramePr>
            <a:graphicFrameLocks noGrp="1"/>
          </p:cNvGraphicFramePr>
          <p:nvPr/>
        </p:nvGraphicFramePr>
        <p:xfrm>
          <a:off x="583809" y="1992338"/>
          <a:ext cx="8018585" cy="2880360"/>
        </p:xfrm>
        <a:graphic>
          <a:graphicData uri="http://schemas.openxmlformats.org/drawingml/2006/table">
            <a:tbl>
              <a:tblPr/>
              <a:tblGrid>
                <a:gridCol w="858129">
                  <a:extLst>
                    <a:ext uri="{9D8B030D-6E8A-4147-A177-3AD203B41FA5}">
                      <a16:colId xmlns:a16="http://schemas.microsoft.com/office/drawing/2014/main" val="20000"/>
                    </a:ext>
                  </a:extLst>
                </a:gridCol>
                <a:gridCol w="7160456">
                  <a:extLst>
                    <a:ext uri="{9D8B030D-6E8A-4147-A177-3AD203B41FA5}">
                      <a16:colId xmlns:a16="http://schemas.microsoft.com/office/drawing/2014/main" val="20001"/>
                    </a:ext>
                  </a:extLst>
                </a:gridCol>
              </a:tblGrid>
              <a:tr h="228795">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主题</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228795">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大和统一</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a:t>
                      </a:r>
                      <a:r>
                        <a:rPr lang="zh-CN" sz="1400" kern="100">
                          <a:solidFill>
                            <a:srgbClr val="000000"/>
                          </a:solidFill>
                          <a:latin typeface="+mj-lt"/>
                          <a:ea typeface="微软雅黑" panose="020B0503020204020204" pitchFamily="34" charset="-122"/>
                          <a:cs typeface="Times New Roman" panose="02020603050405020304"/>
                        </a:rPr>
                        <a:t>世纪—</a:t>
                      </a:r>
                      <a:r>
                        <a:rPr lang="en-US" sz="1400" kern="100">
                          <a:solidFill>
                            <a:srgbClr val="000000"/>
                          </a:solidFill>
                          <a:latin typeface="+mj-lt"/>
                          <a:ea typeface="微软雅黑" panose="020B0503020204020204" pitchFamily="34" charset="-122"/>
                          <a:cs typeface="Times New Roman" panose="02020603050405020304"/>
                        </a:rPr>
                        <a:t>2</a:t>
                      </a:r>
                      <a:r>
                        <a:rPr lang="zh-CN" sz="1400" kern="100">
                          <a:solidFill>
                            <a:srgbClr val="000000"/>
                          </a:solidFill>
                          <a:latin typeface="+mj-lt"/>
                          <a:ea typeface="微软雅黑" panose="020B0503020204020204" pitchFamily="34" charset="-122"/>
                          <a:cs typeface="Times New Roman" panose="02020603050405020304"/>
                        </a:rPr>
                        <a:t>世纪时</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日本有</a:t>
                      </a:r>
                      <a:r>
                        <a:rPr lang="en-US" sz="1400" kern="100">
                          <a:solidFill>
                            <a:srgbClr val="000000"/>
                          </a:solidFill>
                          <a:latin typeface="+mj-lt"/>
                          <a:ea typeface="微软雅黑" panose="020B0503020204020204" pitchFamily="34" charset="-122"/>
                          <a:cs typeface="Times New Roman" panose="02020603050405020304"/>
                        </a:rPr>
                        <a:t>100</a:t>
                      </a:r>
                      <a:r>
                        <a:rPr lang="zh-CN" sz="1400" kern="100">
                          <a:solidFill>
                            <a:srgbClr val="000000"/>
                          </a:solidFill>
                          <a:latin typeface="+mj-lt"/>
                          <a:ea typeface="微软雅黑" panose="020B0503020204020204" pitchFamily="34" charset="-122"/>
                          <a:cs typeface="Times New Roman" panose="02020603050405020304"/>
                        </a:rPr>
                        <a:t>多个小国。</a:t>
                      </a:r>
                      <a:r>
                        <a:rPr lang="en-US" sz="1400" kern="100">
                          <a:solidFill>
                            <a:srgbClr val="000000"/>
                          </a:solidFill>
                          <a:latin typeface="+mj-lt"/>
                          <a:ea typeface="微软雅黑" panose="020B0503020204020204" pitchFamily="34" charset="-122"/>
                          <a:cs typeface="Times New Roman" panose="02020603050405020304"/>
                        </a:rPr>
                        <a:t>5</a:t>
                      </a:r>
                      <a:r>
                        <a:rPr lang="zh-CN" sz="1400" kern="100">
                          <a:solidFill>
                            <a:srgbClr val="000000"/>
                          </a:solidFill>
                          <a:latin typeface="+mj-lt"/>
                          <a:ea typeface="微软雅黑" panose="020B0503020204020204" pitchFamily="34" charset="-122"/>
                          <a:cs typeface="Times New Roman" panose="02020603050405020304"/>
                        </a:rPr>
                        <a:t>世纪</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在本州中部兴起的大和政权统一了日本</a:t>
                      </a:r>
                      <a:endParaRPr lang="zh-CN" sz="105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457591">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大化改新</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从</a:t>
                      </a:r>
                      <a:r>
                        <a:rPr lang="en-US" sz="1400" kern="100">
                          <a:solidFill>
                            <a:srgbClr val="000000"/>
                          </a:solidFill>
                          <a:latin typeface="+mj-lt"/>
                          <a:ea typeface="微软雅黑" panose="020B0503020204020204" pitchFamily="34" charset="-122"/>
                          <a:cs typeface="Times New Roman" panose="02020603050405020304"/>
                        </a:rPr>
                        <a:t>646</a:t>
                      </a:r>
                      <a:r>
                        <a:rPr lang="zh-CN" sz="1400" kern="100">
                          <a:solidFill>
                            <a:srgbClr val="000000"/>
                          </a:solidFill>
                          <a:latin typeface="+mj-lt"/>
                          <a:ea typeface="微软雅黑" panose="020B0503020204020204" pitchFamily="34" charset="-122"/>
                          <a:cs typeface="Times New Roman" panose="02020603050405020304"/>
                        </a:rPr>
                        <a:t>年开始</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日本仿效唐朝的典章制度</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进行了“大化改新”</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使日本发展成为一个中央集权制的封建国家</a:t>
                      </a:r>
                      <a:endParaRPr lang="zh-CN" sz="105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457591">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幕府统治</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世纪晚期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源氏武士集团击败平氏武士集团</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源氏首领源赖朝获得“征夷大将军”称号</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设幕府于镰仓。日本由此进入了长达近</a:t>
                      </a:r>
                      <a:r>
                        <a:rPr lang="en-US" sz="1400" kern="100" dirty="0">
                          <a:solidFill>
                            <a:srgbClr val="000000"/>
                          </a:solidFill>
                          <a:latin typeface="+mj-lt"/>
                          <a:ea typeface="微软雅黑" panose="020B0503020204020204" pitchFamily="34" charset="-122"/>
                          <a:cs typeface="Times New Roman" panose="02020603050405020304"/>
                        </a:rPr>
                        <a:t>700</a:t>
                      </a:r>
                      <a:r>
                        <a:rPr lang="zh-CN" sz="1400" kern="100" dirty="0">
                          <a:solidFill>
                            <a:srgbClr val="000000"/>
                          </a:solidFill>
                          <a:latin typeface="+mj-lt"/>
                          <a:ea typeface="微软雅黑" panose="020B0503020204020204" pitchFamily="34" charset="-122"/>
                          <a:cs typeface="Times New Roman" panose="02020603050405020304"/>
                        </a:rPr>
                        <a:t>年的幕府统治时期</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686386">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明治维新</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日本迅速走上了发展资本主义的道路</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实现了“富国强兵”</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开始跻身于资本主义强国之列。但是</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明治维新保留了大量旧制度的残余</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军国主义色彩浓厚。日本强大起来后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很快走上了对外侵略扩张的道路</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8978" y="1299405"/>
          <a:ext cx="7891976" cy="1280160"/>
        </p:xfrm>
        <a:graphic>
          <a:graphicData uri="http://schemas.openxmlformats.org/drawingml/2006/table">
            <a:tbl>
              <a:tblPr/>
              <a:tblGrid>
                <a:gridCol w="983559">
                  <a:extLst>
                    <a:ext uri="{9D8B030D-6E8A-4147-A177-3AD203B41FA5}">
                      <a16:colId xmlns:a16="http://schemas.microsoft.com/office/drawing/2014/main" val="20000"/>
                    </a:ext>
                  </a:extLst>
                </a:gridCol>
                <a:gridCol w="6908417">
                  <a:extLst>
                    <a:ext uri="{9D8B030D-6E8A-4147-A177-3AD203B41FA5}">
                      <a16:colId xmlns:a16="http://schemas.microsoft.com/office/drawing/2014/main" val="20001"/>
                    </a:ext>
                  </a:extLst>
                </a:gridCol>
              </a:tblGrid>
              <a:tr h="1195294">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第一次世界</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大战</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(1)1919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巴黎和会上日本积极谋求继承德国在中国山东的全部权益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引发了中国的五四爱国运动</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(2)1921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-1922</a:t>
                      </a:r>
                      <a:r>
                        <a:rPr lang="zh-CN" sz="1400" kern="100" dirty="0">
                          <a:solidFill>
                            <a:srgbClr val="000000"/>
                          </a:solidFill>
                          <a:latin typeface="+mj-lt"/>
                          <a:ea typeface="微软雅黑" panose="020B0503020204020204" pitchFamily="34" charset="-122"/>
                          <a:cs typeface="Times New Roman" panose="02020603050405020304"/>
                        </a:rPr>
                        <a:t>年的华盛顿会议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日本等九国签署了《九国公约》等条约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阻止了日本独霸中国的企图</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维持了几个帝国主义国家共同支配中国的局面</a:t>
                      </a:r>
                      <a:endParaRPr lang="zh-CN" sz="1400" kern="100" dirty="0">
                        <a:solidFill>
                          <a:srgbClr val="000000"/>
                        </a:solidFill>
                        <a:latin typeface="+mj-lt"/>
                        <a:ea typeface="方正书宋_GBK"/>
                        <a:cs typeface="Times New Roman" panose="02020603050405020304"/>
                      </a:endParaRP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8978" y="1264236"/>
          <a:ext cx="7891976" cy="2880360"/>
        </p:xfrm>
        <a:graphic>
          <a:graphicData uri="http://schemas.openxmlformats.org/drawingml/2006/table">
            <a:tbl>
              <a:tblPr/>
              <a:tblGrid>
                <a:gridCol w="829994">
                  <a:extLst>
                    <a:ext uri="{9D8B030D-6E8A-4147-A177-3AD203B41FA5}">
                      <a16:colId xmlns:a16="http://schemas.microsoft.com/office/drawing/2014/main" val="20000"/>
                    </a:ext>
                  </a:extLst>
                </a:gridCol>
                <a:gridCol w="7061982">
                  <a:extLst>
                    <a:ext uri="{9D8B030D-6E8A-4147-A177-3AD203B41FA5}">
                      <a16:colId xmlns:a16="http://schemas.microsoft.com/office/drawing/2014/main" val="20001"/>
                    </a:ext>
                  </a:extLst>
                </a:gridCol>
              </a:tblGrid>
              <a:tr h="2868706">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第二次世界大战前的日本</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(1)1929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1933</a:t>
                      </a:r>
                      <a:r>
                        <a:rPr lang="zh-CN" sz="1400" kern="100" dirty="0">
                          <a:solidFill>
                            <a:srgbClr val="000000"/>
                          </a:solidFill>
                          <a:latin typeface="+mj-lt"/>
                          <a:ea typeface="微软雅黑" panose="020B0503020204020204" pitchFamily="34" charset="-122"/>
                          <a:cs typeface="Times New Roman" panose="02020603050405020304"/>
                        </a:rPr>
                        <a:t>年经济大危机中</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日本经济受到重创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出现了各种形形色色的法西斯组织</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(2)1931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日本关东军策划九一八事变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迅速占领了中国的东北三省</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扶植建立伪满洲国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并进一步蚕食中国</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(3)1936</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受军部控制的广田弘毅上台组阁</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建立法西斯专政</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第二次世界大战的亚洲策源地形成</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日本悍然发动卢沟桥事变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开始全面侵华战争</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(5)20</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30</a:t>
                      </a:r>
                      <a:r>
                        <a:rPr lang="zh-CN" sz="1400" kern="100" dirty="0">
                          <a:solidFill>
                            <a:srgbClr val="000000"/>
                          </a:solidFill>
                          <a:latin typeface="+mj-lt"/>
                          <a:ea typeface="微软雅黑" panose="020B0503020204020204" pitchFamily="34" charset="-122"/>
                          <a:cs typeface="Times New Roman" panose="02020603050405020304"/>
                        </a:rPr>
                        <a:t>年代后半期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德、意、日三个法西斯国家相互勾结</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结成轴心国集团</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(6)1937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日本侵略者制造了南京大屠杀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屠杀手无寸铁的中国居民和放下武器的士兵达</a:t>
                      </a:r>
                      <a:r>
                        <a:rPr lang="en-US" sz="1400" kern="100" dirty="0">
                          <a:solidFill>
                            <a:srgbClr val="000000"/>
                          </a:solidFill>
                          <a:latin typeface="+mj-lt"/>
                          <a:ea typeface="微软雅黑" panose="020B0503020204020204" pitchFamily="34" charset="-122"/>
                          <a:cs typeface="Times New Roman" panose="02020603050405020304"/>
                        </a:rPr>
                        <a:t>30</a:t>
                      </a:r>
                      <a:r>
                        <a:rPr lang="zh-CN" sz="1400" kern="100" dirty="0">
                          <a:solidFill>
                            <a:srgbClr val="000000"/>
                          </a:solidFill>
                          <a:latin typeface="+mj-lt"/>
                          <a:ea typeface="微软雅黑" panose="020B0503020204020204" pitchFamily="34" charset="-122"/>
                          <a:cs typeface="Times New Roman" panose="02020603050405020304"/>
                        </a:rPr>
                        <a:t>万人以上</a:t>
                      </a:r>
                      <a:endParaRPr lang="zh-CN" sz="1400" kern="100" dirty="0">
                        <a:solidFill>
                          <a:srgbClr val="000000"/>
                        </a:solidFill>
                        <a:latin typeface="+mj-lt"/>
                        <a:ea typeface="方正书宋_GBK"/>
                        <a:cs typeface="Times New Roman" panose="02020603050405020304"/>
                      </a:endParaRP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26012" y="1209819"/>
          <a:ext cx="7948246" cy="3765042"/>
        </p:xfrm>
        <a:graphic>
          <a:graphicData uri="http://schemas.openxmlformats.org/drawingml/2006/table">
            <a:tbl>
              <a:tblPr/>
              <a:tblGrid>
                <a:gridCol w="1076768">
                  <a:extLst>
                    <a:ext uri="{9D8B030D-6E8A-4147-A177-3AD203B41FA5}">
                      <a16:colId xmlns:a16="http://schemas.microsoft.com/office/drawing/2014/main" val="20000"/>
                    </a:ext>
                  </a:extLst>
                </a:gridCol>
                <a:gridCol w="6871478">
                  <a:extLst>
                    <a:ext uri="{9D8B030D-6E8A-4147-A177-3AD203B41FA5}">
                      <a16:colId xmlns:a16="http://schemas.microsoft.com/office/drawing/2014/main" val="20001"/>
                    </a:ext>
                  </a:extLst>
                </a:gridCol>
              </a:tblGrid>
              <a:tr h="1012875">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第二次世界</a:t>
                      </a:r>
                      <a:endParaRPr lang="zh-CN" sz="14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大战时的日本</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(1)1941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12</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日军偷袭美国海军基地珍珠港。次日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美、英对日宣战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德、意也对美宣战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日本还向东南亚地区发起了进攻。第二次世界大战达到最大规模</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8</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15</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日本法西斯宣布无条件投降。</a:t>
                      </a:r>
                      <a:r>
                        <a:rPr lang="en-US" sz="1400" kern="100" dirty="0">
                          <a:solidFill>
                            <a:srgbClr val="000000"/>
                          </a:solidFill>
                          <a:latin typeface="+mn-lt"/>
                          <a:ea typeface="微软雅黑" panose="020B0503020204020204" pitchFamily="34" charset="-122"/>
                          <a:cs typeface="Times New Roman" panose="02020603050405020304"/>
                        </a:rPr>
                        <a:t>9</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日本正式签署投降书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第二次世界大战结束</a:t>
                      </a:r>
                      <a:endParaRPr lang="zh-CN" sz="1400" kern="100" dirty="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2025749">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第二次世界</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大战后日本</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崛起</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第二次世界大战以后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美国单独占领了日本。美国在日本推行非军事化和民主化改革</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颁布了“和平宪法”</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冷战开始后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美国出于本国的战略需要</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开始积极扶持日本。朝鲜战争爆发后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日本获得了大量军需订单。日本政府利用当时有利的外部环境</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制定适当的经济政策</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大力引进先进技术</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促进了经济的迅速发展。</a:t>
                      </a:r>
                      <a:r>
                        <a:rPr lang="en-US" sz="1400" kern="100" dirty="0">
                          <a:solidFill>
                            <a:srgbClr val="000000"/>
                          </a:solidFill>
                          <a:latin typeface="+mn-lt"/>
                          <a:ea typeface="微软雅黑" panose="020B0503020204020204" pitchFamily="34" charset="-122"/>
                          <a:cs typeface="Times New Roman" panose="02020603050405020304"/>
                        </a:rPr>
                        <a:t>1968</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日本成为资本主义世界仅次于美国的第二经济大国</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(3)20</a:t>
                      </a:r>
                      <a:r>
                        <a:rPr lang="zh-CN" sz="1400" kern="100" dirty="0">
                          <a:solidFill>
                            <a:srgbClr val="000000"/>
                          </a:solidFill>
                          <a:latin typeface="+mn-lt"/>
                          <a:ea typeface="微软雅黑" panose="020B0503020204020204" pitchFamily="34" charset="-122"/>
                          <a:cs typeface="Times New Roman" panose="02020603050405020304"/>
                        </a:rPr>
                        <a:t>世纪七八十年代以来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日本谋求政治大国的欲望也开始膨胀</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军费支出不断增加</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引起亚洲邻国的关注和不安</a:t>
                      </a:r>
                      <a:endParaRPr lang="zh-CN" sz="1400" kern="100" dirty="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8877" y="1218309"/>
            <a:ext cx="1244251" cy="307777"/>
          </a:xfrm>
          <a:prstGeom prst="rect">
            <a:avLst/>
          </a:prstGeom>
        </p:spPr>
        <p:txBody>
          <a:bodyPr wrap="none">
            <a:spAutoFit/>
          </a:bodyPr>
          <a:lstStyle/>
          <a:p>
            <a:r>
              <a:rPr lang="en-US" sz="1400" b="1" dirty="0">
                <a:solidFill>
                  <a:srgbClr val="DE7538"/>
                </a:solidFill>
              </a:rPr>
              <a:t>2.</a:t>
            </a:r>
            <a:r>
              <a:rPr lang="zh-CN" altLang="en-US" sz="1400" b="1" dirty="0">
                <a:solidFill>
                  <a:srgbClr val="DE7538"/>
                </a:solidFill>
              </a:rPr>
              <a:t>中日关系史</a:t>
            </a:r>
          </a:p>
        </p:txBody>
      </p:sp>
      <p:sp>
        <p:nvSpPr>
          <p:cNvPr id="35841" name="Rectangle 1"/>
          <p:cNvSpPr>
            <a:spLocks noChangeArrowheads="1"/>
          </p:cNvSpPr>
          <p:nvPr/>
        </p:nvSpPr>
        <p:spPr bwMode="auto">
          <a:xfrm>
            <a:off x="471267" y="1519311"/>
            <a:ext cx="1513556"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古代中日关系</a:t>
            </a: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04911" y="2021350"/>
          <a:ext cx="7941212" cy="960120"/>
        </p:xfrm>
        <a:graphic>
          <a:graphicData uri="http://schemas.openxmlformats.org/drawingml/2006/table">
            <a:tbl>
              <a:tblPr/>
              <a:tblGrid>
                <a:gridCol w="989696">
                  <a:extLst>
                    <a:ext uri="{9D8B030D-6E8A-4147-A177-3AD203B41FA5}">
                      <a16:colId xmlns:a16="http://schemas.microsoft.com/office/drawing/2014/main" val="20000"/>
                    </a:ext>
                  </a:extLst>
                </a:gridCol>
                <a:gridCol w="6951516">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时期</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唐朝</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遣唐使和鉴真东渡</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明朝</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戚继光抗倭</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5841"/>
                                        </p:tgtEl>
                                        <p:attrNameLst>
                                          <p:attrName>style.visibility</p:attrName>
                                        </p:attrNameLst>
                                      </p:cBhvr>
                                      <p:to>
                                        <p:strVal val="visible"/>
                                      </p:to>
                                    </p:set>
                                    <p:animEffect transition="in" filter="wipe(up)">
                                      <p:cBhvr>
                                        <p:cTn id="23" dur="500"/>
                                        <p:tgtEl>
                                          <p:spTgt spid="35841"/>
                                        </p:tgtEl>
                                      </p:cBhvr>
                                    </p:animEffect>
                                  </p:childTnLst>
                                </p:cTn>
                              </p:par>
                              <p:par>
                                <p:cTn id="24" presetID="22" presetClass="entr" presetSubtype="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584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485335" y="1209821"/>
            <a:ext cx="1486304" cy="307777"/>
          </a:xfrm>
          <a:prstGeom prst="rect">
            <a:avLst/>
          </a:prstGeom>
          <a:noFill/>
          <a:ln w="9525">
            <a:noFill/>
            <a:miter lim="800000"/>
          </a:ln>
          <a:effectLst/>
        </p:spPr>
        <p:txBody>
          <a:bodyPr vert="horz" wrap="none" lIns="91440" tIns="45720" rIns="91440" bIns="45720" numCol="1" anchor="ctr" anchorCtr="0" compatLnSpc="1">
            <a:spAutoFit/>
          </a:bodyPr>
          <a:lstStyle/>
          <a:p>
            <a:r>
              <a:rPr lang="en-US" sz="1400" dirty="0"/>
              <a:t>(2)</a:t>
            </a:r>
            <a:r>
              <a:rPr lang="zh-CN" altLang="en-US" sz="1400" dirty="0"/>
              <a:t>近代中日关系</a:t>
            </a:r>
          </a:p>
        </p:txBody>
      </p:sp>
      <p:graphicFrame>
        <p:nvGraphicFramePr>
          <p:cNvPr id="10" name="表格 9"/>
          <p:cNvGraphicFramePr>
            <a:graphicFrameLocks noGrp="1"/>
          </p:cNvGraphicFramePr>
          <p:nvPr/>
        </p:nvGraphicFramePr>
        <p:xfrm>
          <a:off x="604913" y="1608114"/>
          <a:ext cx="7983415" cy="2240280"/>
        </p:xfrm>
        <a:graphic>
          <a:graphicData uri="http://schemas.openxmlformats.org/drawingml/2006/table">
            <a:tbl>
              <a:tblPr/>
              <a:tblGrid>
                <a:gridCol w="994955">
                  <a:extLst>
                    <a:ext uri="{9D8B030D-6E8A-4147-A177-3AD203B41FA5}">
                      <a16:colId xmlns:a16="http://schemas.microsoft.com/office/drawing/2014/main" val="20000"/>
                    </a:ext>
                  </a:extLst>
                </a:gridCol>
                <a:gridCol w="6988460">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时期</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甲午中日</a:t>
                      </a:r>
                      <a:endParaRPr lang="zh-CN" sz="105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战争时期</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1894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1895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日本发动甲午中日战争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强迫清政府签订了《马关条约》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使外国侵略势力进一步深入中国腹地</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大大加深了中国的半殖民地化程度</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甲午中日</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战争后</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《马关条约》签订后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列强以三国干涉还辽为契机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在中国掀起“瓜分”中国狂潮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日本划分福建为其势力范围</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八国联军侵</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华战争时期</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1900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日本参与八国联军侵华战争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清政府被迫签订丧权辱国的《辛丑条约》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中国完全陷入半殖民地半封建社会的深渊</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1945" y="1286318"/>
          <a:ext cx="7941212" cy="2240280"/>
        </p:xfrm>
        <a:graphic>
          <a:graphicData uri="http://schemas.openxmlformats.org/drawingml/2006/table">
            <a:tbl>
              <a:tblPr/>
              <a:tblGrid>
                <a:gridCol w="989695">
                  <a:extLst>
                    <a:ext uri="{9D8B030D-6E8A-4147-A177-3AD203B41FA5}">
                      <a16:colId xmlns:a16="http://schemas.microsoft.com/office/drawing/2014/main" val="20000"/>
                    </a:ext>
                  </a:extLst>
                </a:gridCol>
                <a:gridCol w="6951517">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北洋军阀</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统治时期</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1914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袁世凯为了复辟帝制</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接受日本旨在灭亡中国的“二十一条”的大部分内容</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日本侵华</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战争时期</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①1931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日本发动九一八事变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强占东北三省</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扶植伪满洲国</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②1935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日本策动所谓“华北自治运动”</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③1937</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日本发动七七事变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开始全面侵华战争</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④1937</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12</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日军攻陷南京</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制造了惨绝人寰的南京大屠杀</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⑤1945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8</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15</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日本无条件投降</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p:nvPr/>
        </p:nvGrpSpPr>
        <p:grpSpPr>
          <a:xfrm>
            <a:off x="825500" y="1315325"/>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热点导入</a:t>
              </a:r>
            </a:p>
          </p:txBody>
        </p:sp>
      </p:grpSp>
      <p:sp>
        <p:nvSpPr>
          <p:cNvPr id="7" name="文本框 6"/>
          <p:cNvSpPr txBox="1"/>
          <p:nvPr/>
        </p:nvSpPr>
        <p:spPr>
          <a:xfrm>
            <a:off x="825500" y="1753574"/>
            <a:ext cx="7569200" cy="2658026"/>
          </a:xfrm>
          <a:prstGeom prst="rect">
            <a:avLst/>
          </a:prstGeom>
          <a:noFill/>
        </p:spPr>
        <p:txBody>
          <a:bodyPr wrap="square" lIns="36000" tIns="36000" rIns="36000" bIns="36000" rtlCol="0">
            <a:spAutoFit/>
          </a:bodyPr>
          <a:lstStyle/>
          <a:p>
            <a:pPr>
              <a:lnSpc>
                <a:spcPct val="150000"/>
              </a:lnSpc>
            </a:pPr>
            <a:r>
              <a:rPr lang="zh-CN" altLang="en-US" sz="1400" dirty="0"/>
              <a:t>　　材料二　上海合作组织成员国元首理事会第十八次会议</a:t>
            </a:r>
            <a:r>
              <a:rPr lang="en-US" sz="1400" dirty="0"/>
              <a:t>2018</a:t>
            </a:r>
            <a:r>
              <a:rPr lang="zh-CN" altLang="en-US" sz="1400" dirty="0"/>
              <a:t>年</a:t>
            </a:r>
            <a:r>
              <a:rPr lang="en-US" sz="1400" dirty="0"/>
              <a:t>6</a:t>
            </a:r>
            <a:r>
              <a:rPr lang="zh-CN" altLang="en-US" sz="1400" dirty="0"/>
              <a:t>月</a:t>
            </a:r>
            <a:r>
              <a:rPr lang="en-US" sz="1400" dirty="0"/>
              <a:t>10</a:t>
            </a:r>
            <a:r>
              <a:rPr lang="zh-CN" altLang="en-US" sz="1400" dirty="0"/>
              <a:t>日在青岛国际会议中心举行。中国国家主席习近平主持会议并发表重要讲话。习近平指出</a:t>
            </a:r>
            <a:r>
              <a:rPr lang="en-US" sz="1400" dirty="0"/>
              <a:t>,</a:t>
            </a:r>
            <a:r>
              <a:rPr lang="zh-CN" altLang="en-US" sz="1400" dirty="0"/>
              <a:t>上海合作组织始终保持旺盛生命力、强劲合作动力</a:t>
            </a:r>
            <a:r>
              <a:rPr lang="en-US" sz="1400" dirty="0"/>
              <a:t>,</a:t>
            </a:r>
            <a:r>
              <a:rPr lang="zh-CN" altLang="en-US" sz="1400" dirty="0"/>
              <a:t>根本原因在于它创造性地提出并始终践行“上海精神”</a:t>
            </a:r>
            <a:r>
              <a:rPr lang="en-US" sz="1400" dirty="0"/>
              <a:t>,</a:t>
            </a:r>
            <a:r>
              <a:rPr lang="zh-CN" altLang="en-US" sz="1400" dirty="0"/>
              <a:t>主张互信、互利、平等、协商、尊重多样文明、谋求共同发展。当今世界</a:t>
            </a:r>
            <a:r>
              <a:rPr lang="en-US" sz="1400" dirty="0"/>
              <a:t>,</a:t>
            </a:r>
            <a:r>
              <a:rPr lang="zh-CN" altLang="en-US" sz="1400" dirty="0"/>
              <a:t>国际关系民主化已成为不可阻挡的时代潮流</a:t>
            </a:r>
            <a:r>
              <a:rPr lang="en-US" sz="1400" dirty="0"/>
              <a:t>,</a:t>
            </a:r>
            <a:r>
              <a:rPr lang="zh-CN" altLang="en-US" sz="1400" dirty="0"/>
              <a:t>安全稳定是人心所向</a:t>
            </a:r>
            <a:r>
              <a:rPr lang="en-US" sz="1400" dirty="0"/>
              <a:t>,</a:t>
            </a:r>
            <a:r>
              <a:rPr lang="zh-CN" altLang="en-US" sz="1400" dirty="0"/>
              <a:t>合作共赢是大势所趋</a:t>
            </a:r>
            <a:r>
              <a:rPr lang="en-US" sz="1400" dirty="0"/>
              <a:t>,</a:t>
            </a:r>
            <a:r>
              <a:rPr lang="zh-CN" altLang="en-US" sz="1400" dirty="0"/>
              <a:t>不同文明交流互鉴是各国人民共同愿望。我们要进一步弘扬“上海精神”</a:t>
            </a:r>
            <a:r>
              <a:rPr lang="en-US" sz="1400" dirty="0"/>
              <a:t>,</a:t>
            </a:r>
            <a:r>
              <a:rPr lang="zh-CN" altLang="en-US" sz="1400" dirty="0"/>
              <a:t>提倡创新、协调、绿色、开放、共享的发展观</a:t>
            </a:r>
            <a:r>
              <a:rPr lang="en-US" sz="1400" dirty="0"/>
              <a:t>,</a:t>
            </a:r>
            <a:r>
              <a:rPr lang="zh-CN" altLang="en-US" sz="1400" dirty="0"/>
              <a:t>践行共同、综合、合作、可持续的安全观</a:t>
            </a:r>
            <a:r>
              <a:rPr lang="en-US" sz="1400" dirty="0"/>
              <a:t>,</a:t>
            </a:r>
            <a:r>
              <a:rPr lang="zh-CN" altLang="en-US" sz="1400" dirty="0"/>
              <a:t>秉持开放、融通、互利、共赢的合作观</a:t>
            </a:r>
            <a:r>
              <a:rPr lang="en-US" sz="1400" dirty="0"/>
              <a:t>,</a:t>
            </a:r>
            <a:r>
              <a:rPr lang="zh-CN" altLang="en-US" sz="1400" dirty="0"/>
              <a:t>树立平等、互鉴、对话、包容的文明观</a:t>
            </a:r>
            <a:r>
              <a:rPr lang="en-US" sz="1400" dirty="0"/>
              <a:t>,</a:t>
            </a:r>
            <a:r>
              <a:rPr lang="zh-CN" altLang="en-US" sz="1400" dirty="0"/>
              <a:t>坚持共商共建共享的全球治理观</a:t>
            </a:r>
            <a:r>
              <a:rPr lang="en-US" sz="1400" dirty="0"/>
              <a:t>,</a:t>
            </a:r>
            <a:r>
              <a:rPr lang="zh-CN" altLang="en-US" sz="1400" dirty="0"/>
              <a:t>破解时代难题</a:t>
            </a:r>
            <a:r>
              <a:rPr lang="en-US" sz="1400" dirty="0"/>
              <a:t>,</a:t>
            </a:r>
            <a:r>
              <a:rPr lang="zh-CN" altLang="en-US" sz="1400" dirty="0"/>
              <a:t>化解风险挑战。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485335" y="1209821"/>
            <a:ext cx="1486304" cy="307777"/>
          </a:xfrm>
          <a:prstGeom prst="rect">
            <a:avLst/>
          </a:prstGeom>
          <a:noFill/>
          <a:ln w="9525">
            <a:noFill/>
            <a:miter lim="800000"/>
          </a:ln>
          <a:effectLst/>
        </p:spPr>
        <p:txBody>
          <a:bodyPr vert="horz" wrap="none" lIns="91440" tIns="45720" rIns="91440" bIns="45720" numCol="1" anchor="ctr" anchorCtr="0" compatLnSpc="1">
            <a:spAutoFit/>
          </a:bodyPr>
          <a:lstStyle/>
          <a:p>
            <a:r>
              <a:rPr lang="en-US" sz="1400" dirty="0"/>
              <a:t>(3)</a:t>
            </a:r>
            <a:r>
              <a:rPr lang="zh-CN" altLang="en-US" sz="1400" dirty="0"/>
              <a:t>现代中日关系</a:t>
            </a:r>
          </a:p>
        </p:txBody>
      </p:sp>
      <p:graphicFrame>
        <p:nvGraphicFramePr>
          <p:cNvPr id="10" name="表格 9"/>
          <p:cNvGraphicFramePr>
            <a:graphicFrameLocks noGrp="1"/>
          </p:cNvGraphicFramePr>
          <p:nvPr/>
        </p:nvGraphicFramePr>
        <p:xfrm>
          <a:off x="569739" y="1602837"/>
          <a:ext cx="7948248" cy="2240280"/>
        </p:xfrm>
        <a:graphic>
          <a:graphicData uri="http://schemas.openxmlformats.org/drawingml/2006/table">
            <a:tbl>
              <a:tblPr/>
              <a:tblGrid>
                <a:gridCol w="991010">
                  <a:extLst>
                    <a:ext uri="{9D8B030D-6E8A-4147-A177-3AD203B41FA5}">
                      <a16:colId xmlns:a16="http://schemas.microsoft.com/office/drawing/2014/main" val="20000"/>
                    </a:ext>
                  </a:extLst>
                </a:gridCol>
                <a:gridCol w="991010">
                  <a:extLst>
                    <a:ext uri="{9D8B030D-6E8A-4147-A177-3AD203B41FA5}">
                      <a16:colId xmlns:a16="http://schemas.microsoft.com/office/drawing/2014/main" val="20001"/>
                    </a:ext>
                  </a:extLst>
                </a:gridCol>
                <a:gridCol w="5966228">
                  <a:extLst>
                    <a:ext uri="{9D8B030D-6E8A-4147-A177-3AD203B41FA5}">
                      <a16:colId xmlns:a16="http://schemas.microsoft.com/office/drawing/2014/main" val="20002"/>
                    </a:ext>
                  </a:extLst>
                </a:gridCol>
              </a:tblGrid>
              <a:tr h="0">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时期</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特征</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新中国</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成立初</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中日敌对</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日本追随美国</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对中国采取敌对政策</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en-US" sz="1400" kern="100">
                          <a:solidFill>
                            <a:srgbClr val="000000"/>
                          </a:solidFill>
                          <a:latin typeface="+mn-lt"/>
                          <a:ea typeface="方正书宋_GBK"/>
                          <a:cs typeface="Times New Roman" panose="02020603050405020304"/>
                        </a:rPr>
                        <a:t>20</a:t>
                      </a:r>
                      <a:r>
                        <a:rPr lang="zh-CN" sz="1400" kern="100">
                          <a:solidFill>
                            <a:srgbClr val="000000"/>
                          </a:solidFill>
                          <a:latin typeface="+mn-lt"/>
                          <a:ea typeface="微软雅黑" panose="020B0503020204020204" pitchFamily="34" charset="-122"/>
                          <a:cs typeface="Times New Roman" panose="02020603050405020304"/>
                        </a:rPr>
                        <a:t>世纪</a:t>
                      </a:r>
                      <a:r>
                        <a:rPr lang="en-US" sz="1400" kern="100">
                          <a:solidFill>
                            <a:srgbClr val="000000"/>
                          </a:solidFill>
                          <a:latin typeface="+mn-lt"/>
                          <a:ea typeface="微软雅黑" panose="020B0503020204020204" pitchFamily="34" charset="-122"/>
                          <a:cs typeface="Times New Roman" panose="02020603050405020304"/>
                        </a:rPr>
                        <a:t>70</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年代</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中日关系</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正常化</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1972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日本首相田中角荣访华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中日两国正式建立外交关系</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en-US" sz="1400" kern="100">
                          <a:solidFill>
                            <a:srgbClr val="000000"/>
                          </a:solidFill>
                          <a:latin typeface="+mn-lt"/>
                          <a:ea typeface="方正书宋_GBK"/>
                          <a:cs typeface="Times New Roman" panose="02020603050405020304"/>
                        </a:rPr>
                        <a:t>1972</a:t>
                      </a:r>
                      <a:r>
                        <a:rPr lang="zh-CN" sz="1400" kern="100">
                          <a:solidFill>
                            <a:srgbClr val="000000"/>
                          </a:solidFill>
                          <a:latin typeface="+mn-lt"/>
                          <a:ea typeface="微软雅黑" panose="020B0503020204020204" pitchFamily="34" charset="-122"/>
                          <a:cs typeface="Times New Roman" panose="02020603050405020304"/>
                        </a:rPr>
                        <a:t>年至今</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曲折发展</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中日一直处于和平交往、友好合作时期</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但期间中日围绕历史问题和现实问题也存在着矛盾和斗争</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中日关系在曲折中不断前行</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26012" y="1301262"/>
            <a:ext cx="7877908" cy="1365365"/>
          </a:xfrm>
          <a:prstGeom prst="rect">
            <a:avLst/>
          </a:prstGeom>
          <a:noFill/>
        </p:spPr>
        <p:txBody>
          <a:bodyPr wrap="square" lIns="36000" tIns="36000" rIns="36000" bIns="36000" rtlCol="0">
            <a:spAutoFit/>
          </a:bodyPr>
          <a:lstStyle/>
          <a:p>
            <a:pPr>
              <a:lnSpc>
                <a:spcPct val="150000"/>
              </a:lnSpc>
            </a:pPr>
            <a:r>
              <a:rPr lang="en-US" sz="1400" dirty="0"/>
              <a:t>(4)</a:t>
            </a:r>
            <a:r>
              <a:rPr lang="zh-CN" altLang="en-US" sz="1400" dirty="0"/>
              <a:t>推动中日关系健康发展的建议</a:t>
            </a:r>
          </a:p>
          <a:p>
            <a:pPr>
              <a:lnSpc>
                <a:spcPct val="150000"/>
              </a:lnSpc>
            </a:pPr>
            <a:r>
              <a:rPr lang="zh-CN" altLang="en-US" sz="1400" dirty="0"/>
              <a:t>　　日本政府应正视历史</a:t>
            </a:r>
            <a:r>
              <a:rPr lang="en-US" sz="1400" dirty="0"/>
              <a:t>,</a:t>
            </a:r>
            <a:r>
              <a:rPr lang="zh-CN" altLang="en-US" sz="1400" dirty="0"/>
              <a:t>以史为鉴</a:t>
            </a:r>
            <a:r>
              <a:rPr lang="en-US" sz="1400" dirty="0"/>
              <a:t>,</a:t>
            </a:r>
            <a:r>
              <a:rPr lang="zh-CN" altLang="en-US" sz="1400" dirty="0"/>
              <a:t>妥善处理历史问题</a:t>
            </a:r>
            <a:r>
              <a:rPr lang="en-US" sz="1400" dirty="0"/>
              <a:t>,</a:t>
            </a:r>
            <a:r>
              <a:rPr lang="zh-CN" altLang="en-US" sz="1400" dirty="0"/>
              <a:t>走和平发展的道路</a:t>
            </a:r>
            <a:r>
              <a:rPr lang="en-US" sz="1400" dirty="0"/>
              <a:t>;</a:t>
            </a:r>
            <a:r>
              <a:rPr lang="zh-CN" altLang="en-US" sz="1400" dirty="0"/>
              <a:t>求同存异</a:t>
            </a:r>
            <a:r>
              <a:rPr lang="en-US" sz="1400" dirty="0"/>
              <a:t>,</a:t>
            </a:r>
            <a:r>
              <a:rPr lang="zh-CN" altLang="en-US" sz="1400" dirty="0"/>
              <a:t>通过对话和协商方式来和平解决两国之间的争端</a:t>
            </a:r>
            <a:r>
              <a:rPr lang="en-US" sz="1400" dirty="0"/>
              <a:t>,</a:t>
            </a:r>
            <a:r>
              <a:rPr lang="zh-CN" altLang="en-US" sz="1400" dirty="0"/>
              <a:t>避免对抗</a:t>
            </a:r>
            <a:r>
              <a:rPr lang="en-US" sz="1400" dirty="0"/>
              <a:t>,</a:t>
            </a:r>
            <a:r>
              <a:rPr lang="zh-CN" altLang="en-US" sz="1400" dirty="0"/>
              <a:t>实现双赢</a:t>
            </a:r>
            <a:r>
              <a:rPr lang="en-US" sz="1400" dirty="0"/>
              <a:t>;</a:t>
            </a:r>
            <a:r>
              <a:rPr lang="zh-CN" altLang="en-US" sz="1400" dirty="0"/>
              <a:t>不断加强两国交流和合作</a:t>
            </a:r>
            <a:r>
              <a:rPr lang="en-US" sz="1400" dirty="0"/>
              <a:t>;</a:t>
            </a:r>
            <a:r>
              <a:rPr lang="zh-CN" altLang="en-US" sz="1400" dirty="0"/>
              <a:t>相互尊重</a:t>
            </a:r>
            <a:r>
              <a:rPr lang="en-US" sz="1400" dirty="0"/>
              <a:t>,</a:t>
            </a:r>
            <a:r>
              <a:rPr lang="zh-CN" altLang="en-US" sz="1400" dirty="0"/>
              <a:t>平等相待</a:t>
            </a:r>
            <a:r>
              <a:rPr lang="en-US" sz="1400" dirty="0"/>
              <a:t>,</a:t>
            </a:r>
            <a:r>
              <a:rPr lang="zh-CN" altLang="en-US" sz="1400" dirty="0"/>
              <a:t>和平共处</a:t>
            </a:r>
            <a:r>
              <a:rPr lang="en-US" sz="1400" dirty="0"/>
              <a:t>,</a:t>
            </a:r>
            <a:r>
              <a:rPr lang="zh-CN" altLang="en-US" sz="1400" dirty="0"/>
              <a:t>开创未来等。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2910018"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要点三</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英国史和中英关系</a:t>
            </a:r>
          </a:p>
        </p:txBody>
      </p:sp>
      <p:sp>
        <p:nvSpPr>
          <p:cNvPr id="39937" name="Rectangle 1"/>
          <p:cNvSpPr>
            <a:spLocks noChangeArrowheads="1"/>
          </p:cNvSpPr>
          <p:nvPr/>
        </p:nvSpPr>
        <p:spPr bwMode="auto">
          <a:xfrm>
            <a:off x="471267" y="1610750"/>
            <a:ext cx="885179"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英国史</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76776" y="2035419"/>
          <a:ext cx="7969347" cy="2240280"/>
        </p:xfrm>
        <a:graphic>
          <a:graphicData uri="http://schemas.openxmlformats.org/drawingml/2006/table">
            <a:tbl>
              <a:tblPr/>
              <a:tblGrid>
                <a:gridCol w="993201">
                  <a:extLst>
                    <a:ext uri="{9D8B030D-6E8A-4147-A177-3AD203B41FA5}">
                      <a16:colId xmlns:a16="http://schemas.microsoft.com/office/drawing/2014/main" val="20000"/>
                    </a:ext>
                  </a:extLst>
                </a:gridCol>
                <a:gridCol w="6976146">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主题</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文艺复兴</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莎士比亚是文艺复兴时期的英国文学巨匠</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代表作有《哈姆雷特》《罗密欧与朱丽叶》</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新航路</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开辟</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新航路开辟后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欧洲的主要商道和贸易中心从地中海区域转移到了大西洋沿岸。英国利用大西洋航路中心的有利地理位置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积极发展对外贸易</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进行殖民掠夺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促进了英国资本主义经济迅速发展</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英国资产</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阶级革命</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英国进行资产阶级革命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颁布了《权利法案》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推翻了封建君主专制统治</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确立了议会在国家政治生活中的最高地位</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逐渐形成了君主立宪制</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9937"/>
                                        </p:tgtEl>
                                        <p:attrNameLst>
                                          <p:attrName>style.visibility</p:attrName>
                                        </p:attrNameLst>
                                      </p:cBhvr>
                                      <p:to>
                                        <p:strVal val="visible"/>
                                      </p:to>
                                    </p:set>
                                    <p:anim calcmode="lin" valueType="num">
                                      <p:cBhvr additive="base">
                                        <p:cTn id="22" dur="500" fill="hold"/>
                                        <p:tgtEl>
                                          <p:spTgt spid="39937"/>
                                        </p:tgtEl>
                                        <p:attrNameLst>
                                          <p:attrName>ppt_x</p:attrName>
                                        </p:attrNameLst>
                                      </p:cBhvr>
                                      <p:tavLst>
                                        <p:tav tm="0">
                                          <p:val>
                                            <p:strVal val="#ppt_x"/>
                                          </p:val>
                                        </p:tav>
                                        <p:tav tm="100000">
                                          <p:val>
                                            <p:strVal val="#ppt_x"/>
                                          </p:val>
                                        </p:tav>
                                      </p:tavLst>
                                    </p:anim>
                                    <p:anim calcmode="lin" valueType="num">
                                      <p:cBhvr additive="base">
                                        <p:cTn id="23" dur="500" fill="hold"/>
                                        <p:tgtEl>
                                          <p:spTgt spid="3993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993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09" y="1314454"/>
          <a:ext cx="8004517" cy="2240280"/>
        </p:xfrm>
        <a:graphic>
          <a:graphicData uri="http://schemas.openxmlformats.org/drawingml/2006/table">
            <a:tbl>
              <a:tblPr/>
              <a:tblGrid>
                <a:gridCol w="513471">
                  <a:extLst>
                    <a:ext uri="{9D8B030D-6E8A-4147-A177-3AD203B41FA5}">
                      <a16:colId xmlns:a16="http://schemas.microsoft.com/office/drawing/2014/main" val="20000"/>
                    </a:ext>
                  </a:extLst>
                </a:gridCol>
                <a:gridCol w="7491046">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早期的殖民扩张</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(1)1588</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英国海军在英吉利海峡打败西班牙的“无敌舰队”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英国逐渐成为海上霸主</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开始在海外扩张殖民地</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种植园和黑奴贸易给英国带来了巨额利润</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从</a:t>
                      </a:r>
                      <a:r>
                        <a:rPr lang="en-US" sz="1400" kern="100" dirty="0">
                          <a:solidFill>
                            <a:srgbClr val="000000"/>
                          </a:solidFill>
                          <a:latin typeface="+mj-lt"/>
                          <a:ea typeface="微软雅黑" panose="020B0503020204020204" pitchFamily="34" charset="-122"/>
                          <a:cs typeface="Times New Roman" panose="02020603050405020304"/>
                        </a:rPr>
                        <a:t>17</a:t>
                      </a:r>
                      <a:r>
                        <a:rPr lang="zh-CN" sz="1400" kern="100" dirty="0">
                          <a:solidFill>
                            <a:srgbClr val="000000"/>
                          </a:solidFill>
                          <a:latin typeface="+mj-lt"/>
                          <a:ea typeface="微软雅黑" panose="020B0503020204020204" pitchFamily="34" charset="-122"/>
                          <a:cs typeface="Times New Roman" panose="02020603050405020304"/>
                        </a:rPr>
                        <a:t>世纪下半叶起</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荷兰、法国与英国之间发生了一系列战争。英国凭借强大的实力最终战胜了荷兰和法国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在世界各地夺取了大片殖民地</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自诩为“日不落帝国”</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(4)18</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北美爆发独立战争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英国进行镇压失败</a:t>
                      </a:r>
                      <a:r>
                        <a:rPr lang="en-US" sz="1400" kern="100" dirty="0">
                          <a:solidFill>
                            <a:srgbClr val="000000"/>
                          </a:solidFill>
                          <a:latin typeface="+mj-lt"/>
                          <a:ea typeface="微软雅黑" panose="020B0503020204020204" pitchFamily="34" charset="-122"/>
                          <a:cs typeface="Times New Roman" panose="02020603050405020304"/>
                        </a:rPr>
                        <a:t>,1783</a:t>
                      </a:r>
                      <a:r>
                        <a:rPr lang="zh-CN" sz="1400" kern="100" dirty="0">
                          <a:solidFill>
                            <a:srgbClr val="000000"/>
                          </a:solidFill>
                          <a:latin typeface="+mj-lt"/>
                          <a:ea typeface="微软雅黑" panose="020B0503020204020204" pitchFamily="34" charset="-122"/>
                          <a:cs typeface="Times New Roman" panose="02020603050405020304"/>
                        </a:rPr>
                        <a:t>年被迫承认美国独立</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英国镇压印度民族大起义维护其殖民统治</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09" y="1351378"/>
          <a:ext cx="8011550" cy="2880360"/>
        </p:xfrm>
        <a:graphic>
          <a:graphicData uri="http://schemas.openxmlformats.org/drawingml/2006/table">
            <a:tbl>
              <a:tblPr/>
              <a:tblGrid>
                <a:gridCol w="998462">
                  <a:extLst>
                    <a:ext uri="{9D8B030D-6E8A-4147-A177-3AD203B41FA5}">
                      <a16:colId xmlns:a16="http://schemas.microsoft.com/office/drawing/2014/main" val="20000"/>
                    </a:ext>
                  </a:extLst>
                </a:gridCol>
                <a:gridCol w="7013088">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工业革命</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a:t>
                      </a:r>
                      <a:r>
                        <a:rPr lang="en-US" sz="1400" kern="100">
                          <a:solidFill>
                            <a:srgbClr val="000000"/>
                          </a:solidFill>
                          <a:latin typeface="+mj-lt"/>
                          <a:ea typeface="微软雅黑" panose="020B0503020204020204" pitchFamily="34" charset="-122"/>
                          <a:cs typeface="Times New Roman" panose="02020603050405020304"/>
                        </a:rPr>
                        <a:t>18</a:t>
                      </a:r>
                      <a:r>
                        <a:rPr lang="zh-CN" sz="1400" kern="100">
                          <a:solidFill>
                            <a:srgbClr val="000000"/>
                          </a:solidFill>
                          <a:latin typeface="+mj-lt"/>
                          <a:ea typeface="微软雅黑" panose="020B0503020204020204" pitchFamily="34" charset="-122"/>
                          <a:cs typeface="Times New Roman" panose="02020603050405020304"/>
                        </a:rPr>
                        <a:t>世纪</a:t>
                      </a:r>
                      <a:r>
                        <a:rPr lang="en-US" sz="1400" kern="100">
                          <a:solidFill>
                            <a:srgbClr val="000000"/>
                          </a:solidFill>
                          <a:latin typeface="+mj-lt"/>
                          <a:ea typeface="微软雅黑" panose="020B0503020204020204" pitchFamily="34" charset="-122"/>
                          <a:cs typeface="Times New Roman" panose="02020603050405020304"/>
                        </a:rPr>
                        <a:t>60</a:t>
                      </a:r>
                      <a:r>
                        <a:rPr lang="zh-CN" sz="1400" kern="100">
                          <a:solidFill>
                            <a:srgbClr val="000000"/>
                          </a:solidFill>
                          <a:latin typeface="+mj-lt"/>
                          <a:ea typeface="微软雅黑" panose="020B0503020204020204" pitchFamily="34" charset="-122"/>
                          <a:cs typeface="Times New Roman" panose="02020603050405020304"/>
                        </a:rPr>
                        <a:t>年代—</a:t>
                      </a:r>
                      <a:r>
                        <a:rPr lang="en-US" sz="1400" kern="100">
                          <a:solidFill>
                            <a:srgbClr val="000000"/>
                          </a:solidFill>
                          <a:latin typeface="+mj-lt"/>
                          <a:ea typeface="微软雅黑" panose="020B0503020204020204" pitchFamily="34" charset="-122"/>
                          <a:cs typeface="Times New Roman" panose="02020603050405020304"/>
                        </a:rPr>
                        <a:t>19</a:t>
                      </a:r>
                      <a:r>
                        <a:rPr lang="zh-CN" sz="1400" kern="100">
                          <a:solidFill>
                            <a:srgbClr val="000000"/>
                          </a:solidFill>
                          <a:latin typeface="+mj-lt"/>
                          <a:ea typeface="微软雅黑" panose="020B0503020204020204" pitchFamily="34" charset="-122"/>
                          <a:cs typeface="Times New Roman" panose="02020603050405020304"/>
                        </a:rPr>
                        <a:t>世纪中期</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英国最早在世界上进行了工业革命</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极大地提高了社会生产力水平。人类进入“蒸汽时代”。</a:t>
                      </a:r>
                      <a:r>
                        <a:rPr lang="en-US" sz="1400" kern="100">
                          <a:solidFill>
                            <a:srgbClr val="000000"/>
                          </a:solidFill>
                          <a:latin typeface="+mj-lt"/>
                          <a:ea typeface="微软雅黑" panose="020B0503020204020204" pitchFamily="34" charset="-122"/>
                          <a:cs typeface="Times New Roman" panose="02020603050405020304"/>
                        </a:rPr>
                        <a:t>19</a:t>
                      </a:r>
                      <a:r>
                        <a:rPr lang="zh-CN" sz="1400" kern="100">
                          <a:solidFill>
                            <a:srgbClr val="000000"/>
                          </a:solidFill>
                          <a:latin typeface="+mj-lt"/>
                          <a:ea typeface="微软雅黑" panose="020B0503020204020204" pitchFamily="34" charset="-122"/>
                          <a:cs typeface="Times New Roman" panose="02020603050405020304"/>
                        </a:rPr>
                        <a:t>世纪中期</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英国已成为世界上第一个工业国家</a:t>
                      </a:r>
                      <a:endParaRPr lang="zh-CN" sz="105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第一次世界</a:t>
                      </a:r>
                      <a:endParaRPr lang="zh-CN" sz="105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大战前后的</a:t>
                      </a:r>
                      <a:endParaRPr lang="zh-CN" sz="105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英国</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三国协约</a:t>
                      </a:r>
                      <a:r>
                        <a:rPr lang="en-US" sz="1400" kern="100" dirty="0">
                          <a:solidFill>
                            <a:srgbClr val="000000"/>
                          </a:solidFill>
                          <a:latin typeface="+mj-lt"/>
                          <a:ea typeface="微软雅黑" panose="020B0503020204020204" pitchFamily="34" charset="-122"/>
                          <a:cs typeface="Times New Roman" panose="02020603050405020304"/>
                        </a:rPr>
                        <a:t>:20</a:t>
                      </a:r>
                      <a:r>
                        <a:rPr lang="zh-CN" sz="1400" kern="100" dirty="0">
                          <a:solidFill>
                            <a:srgbClr val="000000"/>
                          </a:solidFill>
                          <a:latin typeface="+mj-lt"/>
                          <a:ea typeface="微软雅黑" panose="020B0503020204020204" pitchFamily="34" charset="-122"/>
                          <a:cs typeface="Times New Roman" panose="02020603050405020304"/>
                        </a:rPr>
                        <a:t>世纪初</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英国分别与法、俄缔约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形成三国协约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与三国同盟相抗衡</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参加第一次世界大战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英国参加第一次世界大战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并成为战胜国</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凡尔赛—华盛顿体系</a:t>
                      </a:r>
                      <a:r>
                        <a:rPr lang="en-US" sz="1400" kern="100" dirty="0">
                          <a:solidFill>
                            <a:srgbClr val="000000"/>
                          </a:solidFill>
                          <a:latin typeface="+mj-lt"/>
                          <a:ea typeface="微软雅黑" panose="020B0503020204020204" pitchFamily="34" charset="-122"/>
                          <a:cs typeface="Times New Roman" panose="02020603050405020304"/>
                        </a:rPr>
                        <a:t>:1919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1922</a:t>
                      </a:r>
                      <a:r>
                        <a:rPr lang="zh-CN" sz="1400" kern="100" dirty="0">
                          <a:solidFill>
                            <a:srgbClr val="000000"/>
                          </a:solidFill>
                          <a:latin typeface="+mj-lt"/>
                          <a:ea typeface="微软雅黑" panose="020B0503020204020204" pitchFamily="34" charset="-122"/>
                          <a:cs typeface="Times New Roman" panose="02020603050405020304"/>
                        </a:rPr>
                        <a:t>年英国参加巴黎和会和华盛顿会议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参与对世界的重新瓜分</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并与美、日等大国共同建立了凡尔赛—华盛顿体系</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第二次世界</a:t>
                      </a:r>
                      <a:endParaRPr lang="zh-CN" sz="105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大战前的英国</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20</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30</a:t>
                      </a:r>
                      <a:r>
                        <a:rPr lang="zh-CN" sz="1400" kern="100" dirty="0">
                          <a:solidFill>
                            <a:srgbClr val="000000"/>
                          </a:solidFill>
                          <a:latin typeface="+mj-lt"/>
                          <a:ea typeface="微软雅黑" panose="020B0503020204020204" pitchFamily="34" charset="-122"/>
                          <a:cs typeface="Times New Roman" panose="02020603050405020304"/>
                        </a:rPr>
                        <a:t>年代</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英国对法西斯国家的侵略活动采取了绥靖政策</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《慕尼黑协定》的签订把绥靖政策推向了顶峰</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使法西斯国家得寸进尺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侵略野心日益膨胀。世界濒临战争的边缘</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1939" y="1294227"/>
          <a:ext cx="7997489" cy="3566160"/>
        </p:xfrm>
        <a:graphic>
          <a:graphicData uri="http://schemas.openxmlformats.org/drawingml/2006/table">
            <a:tbl>
              <a:tblPr/>
              <a:tblGrid>
                <a:gridCol w="525489">
                  <a:extLst>
                    <a:ext uri="{9D8B030D-6E8A-4147-A177-3AD203B41FA5}">
                      <a16:colId xmlns:a16="http://schemas.microsoft.com/office/drawing/2014/main" val="20000"/>
                    </a:ext>
                  </a:extLst>
                </a:gridCol>
                <a:gridCol w="7472000">
                  <a:extLst>
                    <a:ext uri="{9D8B030D-6E8A-4147-A177-3AD203B41FA5}">
                      <a16:colId xmlns:a16="http://schemas.microsoft.com/office/drawing/2014/main" val="20001"/>
                    </a:ext>
                  </a:extLst>
                </a:gridCol>
              </a:tblGrid>
              <a:tr h="2822233">
                <a:tc>
                  <a:txBody>
                    <a:bodyPr/>
                    <a:lstStyle/>
                    <a:p>
                      <a:pPr algn="ctr">
                        <a:lnSpc>
                          <a:spcPct val="150000"/>
                        </a:lnSpc>
                        <a:spcAft>
                          <a:spcPts val="0"/>
                        </a:spcAft>
                      </a:pPr>
                      <a:r>
                        <a:rPr lang="zh-CN" sz="1300" kern="100" dirty="0">
                          <a:solidFill>
                            <a:srgbClr val="000000"/>
                          </a:solidFill>
                          <a:latin typeface="+mj-lt"/>
                          <a:ea typeface="微软雅黑" panose="020B0503020204020204" pitchFamily="34" charset="-122"/>
                          <a:cs typeface="Times New Roman" panose="02020603050405020304"/>
                        </a:rPr>
                        <a:t>第二次世界大战时的英国</a:t>
                      </a:r>
                      <a:endParaRPr lang="zh-CN" sz="13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mj-lt"/>
                          <a:ea typeface="方正书宋_GBK"/>
                          <a:cs typeface="Times New Roman" panose="02020603050405020304"/>
                        </a:rPr>
                        <a:t>(1)1939</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9</a:t>
                      </a:r>
                      <a:r>
                        <a:rPr lang="zh-CN" sz="1300" kern="100" dirty="0">
                          <a:solidFill>
                            <a:srgbClr val="000000"/>
                          </a:solidFill>
                          <a:latin typeface="+mj-lt"/>
                          <a:ea typeface="微软雅黑" panose="020B0503020204020204" pitchFamily="34" charset="-122"/>
                          <a:cs typeface="Times New Roman" panose="02020603050405020304"/>
                        </a:rPr>
                        <a:t>月</a:t>
                      </a:r>
                      <a:r>
                        <a:rPr lang="en-US" sz="1300" kern="100" dirty="0">
                          <a:solidFill>
                            <a:srgbClr val="000000"/>
                          </a:solidFill>
                          <a:latin typeface="+mj-lt"/>
                          <a:ea typeface="微软雅黑" panose="020B0503020204020204" pitchFamily="34" charset="-122"/>
                          <a:cs typeface="Times New Roman" panose="02020603050405020304"/>
                        </a:rPr>
                        <a:t>1</a:t>
                      </a:r>
                      <a:r>
                        <a:rPr lang="zh-CN" sz="1300" kern="100" dirty="0">
                          <a:solidFill>
                            <a:srgbClr val="000000"/>
                          </a:solidFill>
                          <a:latin typeface="+mj-lt"/>
                          <a:ea typeface="微软雅黑" panose="020B0503020204020204" pitchFamily="34" charset="-122"/>
                          <a:cs typeface="Times New Roman" panose="02020603050405020304"/>
                        </a:rPr>
                        <a:t>日凌晨</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德国以“闪电战”方式突袭波兰。波兰的盟国英、法被迫宣战</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第二次世界大战全面爆发</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en-US" sz="1300" kern="100" dirty="0">
                          <a:solidFill>
                            <a:srgbClr val="000000"/>
                          </a:solidFill>
                          <a:latin typeface="+mj-lt"/>
                          <a:ea typeface="方正书宋_GBK"/>
                          <a:cs typeface="Times New Roman" panose="02020603050405020304"/>
                        </a:rPr>
                        <a:t>(2)1940</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德军对英国实施了猛烈的轰炸。英国军民坚持抗战</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迫使希特勒放弃了进攻英国的计划</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en-US" sz="1300" kern="100" dirty="0">
                          <a:solidFill>
                            <a:srgbClr val="000000"/>
                          </a:solidFill>
                          <a:latin typeface="+mj-lt"/>
                          <a:ea typeface="方正书宋_GBK"/>
                          <a:cs typeface="Times New Roman" panose="02020603050405020304"/>
                        </a:rPr>
                        <a:t>(3)1942</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1</a:t>
                      </a:r>
                      <a:r>
                        <a:rPr lang="zh-CN" sz="1300" kern="100" dirty="0">
                          <a:solidFill>
                            <a:srgbClr val="000000"/>
                          </a:solidFill>
                          <a:latin typeface="+mj-lt"/>
                          <a:ea typeface="微软雅黑" panose="020B0503020204020204" pitchFamily="34" charset="-122"/>
                          <a:cs typeface="Times New Roman" panose="02020603050405020304"/>
                        </a:rPr>
                        <a:t>月</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美、英、苏、中等</a:t>
                      </a:r>
                      <a:r>
                        <a:rPr lang="en-US" sz="1300" kern="100" dirty="0">
                          <a:solidFill>
                            <a:srgbClr val="000000"/>
                          </a:solidFill>
                          <a:latin typeface="+mj-lt"/>
                          <a:ea typeface="微软雅黑" panose="020B0503020204020204" pitchFamily="34" charset="-122"/>
                          <a:cs typeface="Times New Roman" panose="02020603050405020304"/>
                        </a:rPr>
                        <a:t>26</a:t>
                      </a:r>
                      <a:r>
                        <a:rPr lang="zh-CN" sz="1300" kern="100" dirty="0">
                          <a:solidFill>
                            <a:srgbClr val="000000"/>
                          </a:solidFill>
                          <a:latin typeface="+mj-lt"/>
                          <a:ea typeface="微软雅黑" panose="020B0503020204020204" pitchFamily="34" charset="-122"/>
                          <a:cs typeface="Times New Roman" panose="02020603050405020304"/>
                        </a:rPr>
                        <a:t>个国家的代表在美国首都华盛顿签署《联合国家宣言》</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成立了世界反法西斯联盟</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en-US" sz="1300" kern="100" dirty="0">
                          <a:solidFill>
                            <a:srgbClr val="000000"/>
                          </a:solidFill>
                          <a:latin typeface="+mj-lt"/>
                          <a:ea typeface="方正书宋_GBK"/>
                          <a:cs typeface="Times New Roman" panose="02020603050405020304"/>
                        </a:rPr>
                        <a:t>(4)1943</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中、美、英三国首脑在开罗会晤</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发表了《开罗宣言》</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en-US" sz="1300" kern="100" dirty="0">
                          <a:solidFill>
                            <a:srgbClr val="000000"/>
                          </a:solidFill>
                          <a:latin typeface="+mj-lt"/>
                          <a:ea typeface="方正书宋_GBK"/>
                          <a:cs typeface="Times New Roman" panose="02020603050405020304"/>
                        </a:rPr>
                        <a:t>(5)1944</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6</a:t>
                      </a:r>
                      <a:r>
                        <a:rPr lang="zh-CN" sz="1300" kern="100" dirty="0">
                          <a:solidFill>
                            <a:srgbClr val="000000"/>
                          </a:solidFill>
                          <a:latin typeface="+mj-lt"/>
                          <a:ea typeface="微软雅黑" panose="020B0503020204020204" pitchFamily="34" charset="-122"/>
                          <a:cs typeface="Times New Roman" panose="02020603050405020304"/>
                        </a:rPr>
                        <a:t>月</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美、英盟军成功登陆法国诺曼底</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开辟了欧洲第二战场</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德国陷入东西两个战场的夹击之中</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en-US" sz="1300" kern="100" dirty="0">
                          <a:solidFill>
                            <a:srgbClr val="000000"/>
                          </a:solidFill>
                          <a:latin typeface="+mj-lt"/>
                          <a:ea typeface="方正书宋_GBK"/>
                          <a:cs typeface="Times New Roman" panose="02020603050405020304"/>
                        </a:rPr>
                        <a:t>(6)1945</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2</a:t>
                      </a:r>
                      <a:r>
                        <a:rPr lang="zh-CN" sz="1300" kern="100" dirty="0">
                          <a:solidFill>
                            <a:srgbClr val="000000"/>
                          </a:solidFill>
                          <a:latin typeface="+mj-lt"/>
                          <a:ea typeface="微软雅黑" panose="020B0503020204020204" pitchFamily="34" charset="-122"/>
                          <a:cs typeface="Times New Roman" panose="02020603050405020304"/>
                        </a:rPr>
                        <a:t>月</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英国参加了雅尔塔会议</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会议决定打败德国后</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要对德国实行分区占领</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彻底消灭德国法西斯主义</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决定战后成立联合国</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苏联承诺在欧洲战事结束后</a:t>
                      </a:r>
                      <a:r>
                        <a:rPr lang="en-US" sz="1300" kern="100" dirty="0">
                          <a:solidFill>
                            <a:srgbClr val="000000"/>
                          </a:solidFill>
                          <a:latin typeface="+mj-lt"/>
                          <a:ea typeface="微软雅黑" panose="020B0503020204020204" pitchFamily="34" charset="-122"/>
                          <a:cs typeface="Times New Roman" panose="02020603050405020304"/>
                        </a:rPr>
                        <a:t>3</a:t>
                      </a:r>
                      <a:r>
                        <a:rPr lang="zh-CN" sz="1300" kern="100" dirty="0">
                          <a:solidFill>
                            <a:srgbClr val="000000"/>
                          </a:solidFill>
                          <a:latin typeface="+mj-lt"/>
                          <a:ea typeface="微软雅黑" panose="020B0503020204020204" pitchFamily="34" charset="-122"/>
                          <a:cs typeface="Times New Roman" panose="02020603050405020304"/>
                        </a:rPr>
                        <a:t>个月内</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参加对日作战</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en-US" sz="1300" kern="100" dirty="0">
                          <a:solidFill>
                            <a:srgbClr val="000000"/>
                          </a:solidFill>
                          <a:latin typeface="+mj-lt"/>
                          <a:ea typeface="方正书宋_GBK"/>
                          <a:cs typeface="Times New Roman" panose="02020603050405020304"/>
                        </a:rPr>
                        <a:t>(7)1945</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7</a:t>
                      </a:r>
                      <a:r>
                        <a:rPr lang="zh-CN" sz="1300" kern="100" dirty="0">
                          <a:solidFill>
                            <a:srgbClr val="000000"/>
                          </a:solidFill>
                          <a:latin typeface="+mj-lt"/>
                          <a:ea typeface="微软雅黑" panose="020B0503020204020204" pitchFamily="34" charset="-122"/>
                          <a:cs typeface="Times New Roman" panose="02020603050405020304"/>
                        </a:rPr>
                        <a:t>月</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美、英、苏三国召开波茨坦会议</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会议重申了雅尔塔会议关于处理德国的精神</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并以中、美、英三国的名义发表了敦促日本投降的《波茨坦公告》</a:t>
                      </a:r>
                      <a:endParaRPr lang="zh-CN" sz="1300" kern="100" dirty="0">
                        <a:solidFill>
                          <a:srgbClr val="000000"/>
                        </a:solidFill>
                        <a:latin typeface="+mj-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7876" y="1267846"/>
          <a:ext cx="7913077" cy="3520440"/>
        </p:xfrm>
        <a:graphic>
          <a:graphicData uri="http://schemas.openxmlformats.org/drawingml/2006/table">
            <a:tbl>
              <a:tblPr/>
              <a:tblGrid>
                <a:gridCol w="717453">
                  <a:extLst>
                    <a:ext uri="{9D8B030D-6E8A-4147-A177-3AD203B41FA5}">
                      <a16:colId xmlns:a16="http://schemas.microsoft.com/office/drawing/2014/main" val="20000"/>
                    </a:ext>
                  </a:extLst>
                </a:gridCol>
                <a:gridCol w="7195624">
                  <a:extLst>
                    <a:ext uri="{9D8B030D-6E8A-4147-A177-3AD203B41FA5}">
                      <a16:colId xmlns:a16="http://schemas.microsoft.com/office/drawing/2014/main" val="20001"/>
                    </a:ext>
                  </a:extLst>
                </a:gridCol>
              </a:tblGrid>
              <a:tr h="864079">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第二次世界大战后的英国</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第二次世界大战后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英国实力大大削弱</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接受美国马歇尔计划的援助。</a:t>
                      </a:r>
                      <a:r>
                        <a:rPr lang="en-US" sz="1400" kern="100" dirty="0">
                          <a:solidFill>
                            <a:srgbClr val="000000"/>
                          </a:solidFill>
                          <a:latin typeface="+mj-lt"/>
                          <a:ea typeface="微软雅黑" panose="020B0503020204020204" pitchFamily="34" charset="-122"/>
                          <a:cs typeface="Times New Roman" panose="02020603050405020304"/>
                        </a:rPr>
                        <a:t>1948</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英国宣布建成“福利国家”。</a:t>
                      </a:r>
                      <a:r>
                        <a:rPr lang="en-US" sz="1400" kern="100" dirty="0">
                          <a:solidFill>
                            <a:srgbClr val="000000"/>
                          </a:solidFill>
                          <a:latin typeface="+mj-lt"/>
                          <a:ea typeface="微软雅黑" panose="020B0503020204020204" pitchFamily="34" charset="-122"/>
                          <a:cs typeface="Times New Roman" panose="02020603050405020304"/>
                        </a:rPr>
                        <a:t>1949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英国加入了北大西洋公约组织</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(2)1993</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英国成为欧洲联盟的重要成员国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大大加快了欧洲一体化的进程。</a:t>
                      </a:r>
                      <a:r>
                        <a:rPr lang="en-US" sz="1400" kern="100" dirty="0">
                          <a:solidFill>
                            <a:srgbClr val="000000"/>
                          </a:solidFill>
                          <a:latin typeface="+mj-lt"/>
                          <a:ea typeface="微软雅黑" panose="020B0503020204020204" pitchFamily="34" charset="-122"/>
                          <a:cs typeface="Times New Roman" panose="02020603050405020304"/>
                        </a:rPr>
                        <a:t>2016</a:t>
                      </a:r>
                      <a:r>
                        <a:rPr lang="zh-CN" sz="1400" kern="100" dirty="0">
                          <a:solidFill>
                            <a:srgbClr val="000000"/>
                          </a:solidFill>
                          <a:latin typeface="+mj-lt"/>
                          <a:ea typeface="微软雅黑" panose="020B0503020204020204" pitchFamily="34" charset="-122"/>
                          <a:cs typeface="Times New Roman" panose="02020603050405020304"/>
                        </a:rPr>
                        <a:t>年英国进行“脱欧”公投</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最终选择脱离“欧盟”</a:t>
                      </a:r>
                      <a:endParaRPr lang="zh-CN" sz="1400" kern="100" dirty="0">
                        <a:solidFill>
                          <a:srgbClr val="000000"/>
                        </a:solidFill>
                        <a:latin typeface="+mj-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512139">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英国发展</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历程的认识</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顺应历史发展趋势</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确立了先进的社会制度和比较民主的政治体制</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促进社会的发展和进步</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殖民侵略与掠夺是英国迅速崛起的一个重要因素</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但给被侵略的国家和地区带来了灾难</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工业革命创造了巨大的生产力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促进了经济的迅速发展。科学技术是第一生产力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社会生产的发展离不开科技的进步</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a:t>
                      </a:r>
                      <a:r>
                        <a:rPr lang="zh-CN" sz="1400" kern="100" dirty="0">
                          <a:solidFill>
                            <a:srgbClr val="000000"/>
                          </a:solidFill>
                          <a:latin typeface="+mj-lt"/>
                          <a:ea typeface="微软雅黑" panose="020B0503020204020204" pitchFamily="34" charset="-122"/>
                          <a:cs typeface="Times New Roman" panose="02020603050405020304"/>
                        </a:rPr>
                        <a:t>两次世界大战给英国带来了巨大的灾难</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使英国实力受到严重削弱</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殖民体系崩溃。反对战争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维护世界和平</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走和平崛起的发展道路</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加强国际间的合作</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共同应对人类的挑战</a:t>
                      </a:r>
                      <a:endParaRPr lang="zh-CN" sz="1400" kern="100" dirty="0">
                        <a:solidFill>
                          <a:srgbClr val="000000"/>
                        </a:solidFill>
                        <a:latin typeface="+mj-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478301" y="1188719"/>
            <a:ext cx="1486304" cy="738664"/>
          </a:xfrm>
          <a:prstGeom prst="rect">
            <a:avLst/>
          </a:prstGeom>
          <a:noFill/>
          <a:ln w="9525">
            <a:noFill/>
            <a:miter lim="800000"/>
          </a:ln>
          <a:effectLst/>
        </p:spPr>
        <p:txBody>
          <a:bodyPr vert="horz" wrap="none" lIns="91440" tIns="45720" rIns="91440" bIns="45720" numCol="1" anchor="ctr" anchorCtr="0" compatLnSpc="1">
            <a:spAutoFit/>
          </a:bodyPr>
          <a:lstStyle/>
          <a:p>
            <a:pPr>
              <a:lnSpc>
                <a:spcPct val="150000"/>
              </a:lnSpc>
            </a:pPr>
            <a:r>
              <a:rPr lang="en-US" sz="1400" b="1" dirty="0">
                <a:solidFill>
                  <a:srgbClr val="DE7538"/>
                </a:solidFill>
              </a:rPr>
              <a:t>2.</a:t>
            </a:r>
            <a:r>
              <a:rPr lang="zh-CN" altLang="en-US" sz="1400" b="1" dirty="0">
                <a:solidFill>
                  <a:srgbClr val="DE7538"/>
                </a:solidFill>
              </a:rPr>
              <a:t>中英关系史</a:t>
            </a:r>
          </a:p>
          <a:p>
            <a:pPr>
              <a:lnSpc>
                <a:spcPct val="150000"/>
              </a:lnSpc>
            </a:pPr>
            <a:r>
              <a:rPr lang="en-US" sz="1400" dirty="0"/>
              <a:t>(1)</a:t>
            </a:r>
            <a:r>
              <a:rPr lang="zh-CN" altLang="en-US" sz="1400" dirty="0"/>
              <a:t>近代中英关系</a:t>
            </a:r>
          </a:p>
        </p:txBody>
      </p:sp>
      <p:graphicFrame>
        <p:nvGraphicFramePr>
          <p:cNvPr id="10" name="表格 9"/>
          <p:cNvGraphicFramePr>
            <a:graphicFrameLocks noGrp="1"/>
          </p:cNvGraphicFramePr>
          <p:nvPr/>
        </p:nvGraphicFramePr>
        <p:xfrm>
          <a:off x="597877" y="1998498"/>
          <a:ext cx="8018585" cy="2484184"/>
        </p:xfrm>
        <a:graphic>
          <a:graphicData uri="http://schemas.openxmlformats.org/drawingml/2006/table">
            <a:tbl>
              <a:tblPr/>
              <a:tblGrid>
                <a:gridCol w="801859">
                  <a:extLst>
                    <a:ext uri="{9D8B030D-6E8A-4147-A177-3AD203B41FA5}">
                      <a16:colId xmlns:a16="http://schemas.microsoft.com/office/drawing/2014/main" val="20000"/>
                    </a:ext>
                  </a:extLst>
                </a:gridCol>
                <a:gridCol w="464233">
                  <a:extLst>
                    <a:ext uri="{9D8B030D-6E8A-4147-A177-3AD203B41FA5}">
                      <a16:colId xmlns:a16="http://schemas.microsoft.com/office/drawing/2014/main" val="20001"/>
                    </a:ext>
                  </a:extLst>
                </a:gridCol>
                <a:gridCol w="6752493">
                  <a:extLst>
                    <a:ext uri="{9D8B030D-6E8A-4147-A177-3AD203B41FA5}">
                      <a16:colId xmlns:a16="http://schemas.microsoft.com/office/drawing/2014/main" val="20002"/>
                    </a:ext>
                  </a:extLst>
                </a:gridCol>
              </a:tblGrid>
              <a:tr h="165094">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时期</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特征</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1782397">
                <a:tc>
                  <a:txBody>
                    <a:bodyPr/>
                    <a:lstStyle/>
                    <a:p>
                      <a:pPr algn="ctr">
                        <a:lnSpc>
                          <a:spcPct val="150000"/>
                        </a:lnSpc>
                        <a:spcAft>
                          <a:spcPts val="0"/>
                        </a:spcAft>
                      </a:pPr>
                      <a:r>
                        <a:rPr lang="en-US" sz="1400" kern="100">
                          <a:solidFill>
                            <a:srgbClr val="000000"/>
                          </a:solidFill>
                          <a:latin typeface="+mj-lt"/>
                          <a:ea typeface="方正书宋_GBK"/>
                          <a:cs typeface="Times New Roman" panose="02020603050405020304"/>
                        </a:rPr>
                        <a:t>19</a:t>
                      </a:r>
                      <a:r>
                        <a:rPr lang="zh-CN" sz="1400" kern="100">
                          <a:solidFill>
                            <a:srgbClr val="000000"/>
                          </a:solidFill>
                          <a:latin typeface="+mj-lt"/>
                          <a:ea typeface="微软雅黑" panose="020B0503020204020204" pitchFamily="34" charset="-122"/>
                          <a:cs typeface="Times New Roman" panose="02020603050405020304"/>
                        </a:rPr>
                        <a:t>世纪中期</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到第一次世</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界大战后</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侵略中国</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①1840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1842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英国发动鸦片战争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率先打开中国的大门</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签订《南京条约》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割占香港岛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等一系列不平等条约</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②1856</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1860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英国发动第二次鸦片战争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签订《天津条约》《北京条约》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割占九龙司地方一区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等不平等条约</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③</a:t>
                      </a:r>
                      <a:r>
                        <a:rPr lang="zh-CN" sz="1400" kern="100" dirty="0">
                          <a:solidFill>
                            <a:srgbClr val="000000"/>
                          </a:solidFill>
                          <a:latin typeface="+mj-lt"/>
                          <a:ea typeface="微软雅黑" panose="020B0503020204020204" pitchFamily="34" charset="-122"/>
                          <a:cs typeface="Times New Roman" panose="02020603050405020304"/>
                        </a:rPr>
                        <a:t>《马关条约》签订后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英国以三国干涉还辽为契机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掀起“瓜分”中国狂潮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强租了新界、威海卫</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划分长江流域为其势力范围</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④1900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英国参与八国联军侵华战争</a:t>
                      </a:r>
                      <a:endParaRPr lang="zh-CN" sz="1400" kern="100" dirty="0">
                        <a:solidFill>
                          <a:srgbClr val="000000"/>
                        </a:solidFill>
                        <a:latin typeface="+mj-lt"/>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wipe(up)">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0843" y="1342218"/>
          <a:ext cx="7969348" cy="2216907"/>
        </p:xfrm>
        <a:graphic>
          <a:graphicData uri="http://schemas.openxmlformats.org/drawingml/2006/table">
            <a:tbl>
              <a:tblPr/>
              <a:tblGrid>
                <a:gridCol w="993640">
                  <a:extLst>
                    <a:ext uri="{9D8B030D-6E8A-4147-A177-3AD203B41FA5}">
                      <a16:colId xmlns:a16="http://schemas.microsoft.com/office/drawing/2014/main" val="20000"/>
                    </a:ext>
                  </a:extLst>
                </a:gridCol>
                <a:gridCol w="993640">
                  <a:extLst>
                    <a:ext uri="{9D8B030D-6E8A-4147-A177-3AD203B41FA5}">
                      <a16:colId xmlns:a16="http://schemas.microsoft.com/office/drawing/2014/main" val="20001"/>
                    </a:ext>
                  </a:extLst>
                </a:gridCol>
                <a:gridCol w="5982068">
                  <a:extLst>
                    <a:ext uri="{9D8B030D-6E8A-4147-A177-3AD203B41FA5}">
                      <a16:colId xmlns:a16="http://schemas.microsoft.com/office/drawing/2014/main" val="20002"/>
                    </a:ext>
                  </a:extLst>
                </a:gridCol>
              </a:tblGrid>
              <a:tr h="328476">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时期</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特征</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1186670">
                <a:tc>
                  <a:txBody>
                    <a:bodyPr/>
                    <a:lstStyle/>
                    <a:p>
                      <a:pPr algn="ctr">
                        <a:lnSpc>
                          <a:spcPct val="150000"/>
                        </a:lnSpc>
                        <a:spcAft>
                          <a:spcPts val="0"/>
                        </a:spcAft>
                      </a:pPr>
                      <a:r>
                        <a:rPr lang="en-US" sz="1400" kern="100">
                          <a:solidFill>
                            <a:srgbClr val="000000"/>
                          </a:solidFill>
                          <a:latin typeface="+mj-lt"/>
                          <a:ea typeface="方正书宋_GBK"/>
                          <a:cs typeface="Times New Roman" panose="02020603050405020304"/>
                        </a:rPr>
                        <a:t>19</a:t>
                      </a:r>
                      <a:r>
                        <a:rPr lang="zh-CN" sz="1400" kern="100">
                          <a:solidFill>
                            <a:srgbClr val="000000"/>
                          </a:solidFill>
                          <a:latin typeface="+mj-lt"/>
                          <a:ea typeface="微软雅黑" panose="020B0503020204020204" pitchFamily="34" charset="-122"/>
                          <a:cs typeface="Times New Roman" panose="02020603050405020304"/>
                        </a:rPr>
                        <a:t>世纪中期</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到第一次世</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界大战后</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侵略中国</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⑤1919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在巴黎和会上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同法国、美国无视中国的战胜国地位</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把德国在中国山东的全部权益转交给日本</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⑥1922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华盛顿会议上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签署了关于中国问题的《九国公约》</a:t>
                      </a:r>
                      <a:endParaRPr lang="zh-CN" sz="1400" kern="100" dirty="0">
                        <a:solidFill>
                          <a:srgbClr val="000000"/>
                        </a:solidFill>
                        <a:latin typeface="+mj-lt"/>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701761">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第二次世界</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大战时期</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合作抗击</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法西斯</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1942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中、英等</a:t>
                      </a:r>
                      <a:r>
                        <a:rPr lang="en-US" sz="1400" kern="100" dirty="0">
                          <a:solidFill>
                            <a:srgbClr val="000000"/>
                          </a:solidFill>
                          <a:latin typeface="+mj-lt"/>
                          <a:ea typeface="微软雅黑" panose="020B0503020204020204" pitchFamily="34" charset="-122"/>
                          <a:cs typeface="Times New Roman" panose="02020603050405020304"/>
                        </a:rPr>
                        <a:t>26</a:t>
                      </a:r>
                      <a:r>
                        <a:rPr lang="zh-CN" sz="1400" kern="100" dirty="0">
                          <a:solidFill>
                            <a:srgbClr val="000000"/>
                          </a:solidFill>
                          <a:latin typeface="+mj-lt"/>
                          <a:ea typeface="微软雅黑" panose="020B0503020204020204" pitchFamily="34" charset="-122"/>
                          <a:cs typeface="Times New Roman" panose="02020603050405020304"/>
                        </a:rPr>
                        <a:t>个国家共同签署《联合国家宣言》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标志着世界反法西斯联盟建立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共同对抗德、意、日法西斯侵略</a:t>
                      </a:r>
                      <a:endParaRPr lang="zh-CN" sz="1400" kern="100" dirty="0">
                        <a:solidFill>
                          <a:srgbClr val="000000"/>
                        </a:solidFill>
                        <a:latin typeface="+mj-lt"/>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5121" name="Rectangle 1"/>
          <p:cNvSpPr>
            <a:spLocks noChangeArrowheads="1"/>
          </p:cNvSpPr>
          <p:nvPr/>
        </p:nvSpPr>
        <p:spPr bwMode="auto">
          <a:xfrm>
            <a:off x="478301" y="1259058"/>
            <a:ext cx="1513556"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现代中英关系</a:t>
            </a:r>
            <a:endParaRPr kumimoji="0" lang="zh-CN" altLang="en-US" sz="180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04911" y="1722412"/>
          <a:ext cx="7962314" cy="1280160"/>
        </p:xfrm>
        <a:graphic>
          <a:graphicData uri="http://schemas.openxmlformats.org/drawingml/2006/table">
            <a:tbl>
              <a:tblPr/>
              <a:tblGrid>
                <a:gridCol w="717452">
                  <a:extLst>
                    <a:ext uri="{9D8B030D-6E8A-4147-A177-3AD203B41FA5}">
                      <a16:colId xmlns:a16="http://schemas.microsoft.com/office/drawing/2014/main" val="20000"/>
                    </a:ext>
                  </a:extLst>
                </a:gridCol>
                <a:gridCol w="7244862">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时期</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en-US" sz="1400" kern="100">
                          <a:solidFill>
                            <a:srgbClr val="000000"/>
                          </a:solidFill>
                          <a:latin typeface="+mj-lt"/>
                          <a:ea typeface="方正书宋_GBK"/>
                          <a:cs typeface="Times New Roman" panose="02020603050405020304"/>
                        </a:rPr>
                        <a:t>1984</a:t>
                      </a:r>
                      <a:r>
                        <a:rPr lang="zh-CN" sz="1400" kern="100">
                          <a:solidFill>
                            <a:srgbClr val="000000"/>
                          </a:solidFill>
                          <a:latin typeface="+mj-lt"/>
                          <a:ea typeface="微软雅黑" panose="020B0503020204020204" pitchFamily="34" charset="-122"/>
                          <a:cs typeface="Times New Roman" panose="02020603050405020304"/>
                        </a:rPr>
                        <a:t>年</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1984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中英两国政府正式签署联合声明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中国政府于</a:t>
                      </a:r>
                      <a:r>
                        <a:rPr lang="en-US" sz="1400" kern="100" dirty="0">
                          <a:solidFill>
                            <a:srgbClr val="000000"/>
                          </a:solidFill>
                          <a:latin typeface="+mj-lt"/>
                          <a:ea typeface="微软雅黑" panose="020B0503020204020204" pitchFamily="34" charset="-122"/>
                          <a:cs typeface="Times New Roman" panose="02020603050405020304"/>
                        </a:rPr>
                        <a:t>1997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日对香港恢复行使主权</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en-US" sz="1400" kern="100">
                          <a:solidFill>
                            <a:srgbClr val="000000"/>
                          </a:solidFill>
                          <a:latin typeface="+mj-lt"/>
                          <a:ea typeface="方正书宋_GBK"/>
                          <a:cs typeface="Times New Roman" panose="02020603050405020304"/>
                        </a:rPr>
                        <a:t>1997</a:t>
                      </a:r>
                      <a:r>
                        <a:rPr lang="zh-CN" sz="1400" kern="100">
                          <a:solidFill>
                            <a:srgbClr val="000000"/>
                          </a:solidFill>
                          <a:latin typeface="+mj-lt"/>
                          <a:ea typeface="微软雅黑" panose="020B0503020204020204" pitchFamily="34" charset="-122"/>
                          <a:cs typeface="Times New Roman" panose="02020603050405020304"/>
                        </a:rPr>
                        <a:t>年</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1997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中英两国政府举行交接仪式</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中国对香港恢复行使主权</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香港特别行政区成立</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121"/>
                                        </p:tgtEl>
                                        <p:attrNameLst>
                                          <p:attrName>style.visibility</p:attrName>
                                        </p:attrNameLst>
                                      </p:cBhvr>
                                      <p:to>
                                        <p:strVal val="visible"/>
                                      </p:to>
                                    </p:set>
                                    <p:animEffect transition="in" filter="wipe(up)">
                                      <p:cBhvr>
                                        <p:cTn id="17" dur="500"/>
                                        <p:tgtEl>
                                          <p:spTgt spid="5121"/>
                                        </p:tgtEl>
                                      </p:cBhvr>
                                    </p:animEffect>
                                  </p:childTnLst>
                                </p:cTn>
                              </p:par>
                              <p:par>
                                <p:cTn id="18" presetID="22" presetClass="entr" presetSubtype="1"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825500" y="1919828"/>
            <a:ext cx="7569200" cy="1004112"/>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解读</a:t>
            </a: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dirty="0"/>
              <a:t>新时代</a:t>
            </a:r>
            <a:r>
              <a:rPr lang="en-US" sz="1400" dirty="0"/>
              <a:t>,</a:t>
            </a:r>
            <a:r>
              <a:rPr lang="zh-CN" altLang="en-US" sz="1400" dirty="0"/>
              <a:t>中国提出了新型大国关系的新理念</a:t>
            </a:r>
            <a:r>
              <a:rPr lang="en-US" sz="1400" dirty="0"/>
              <a:t>,</a:t>
            </a:r>
            <a:r>
              <a:rPr lang="zh-CN" altLang="en-US" sz="1400" dirty="0"/>
              <a:t>新型大国关系是以相互尊重、互利共赢的合作伙伴关系为核心特征的大国关系</a:t>
            </a:r>
            <a:r>
              <a:rPr lang="en-US" sz="1400" dirty="0"/>
              <a:t>,</a:t>
            </a:r>
            <a:r>
              <a:rPr lang="zh-CN" altLang="en-US" sz="1400" dirty="0"/>
              <a:t>新型大国关系成为各界关注的热点。中国国际外交中的大国关系既包括同发达国家中大国的关系也包括同发展中国家中大国的关系。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3903880"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要点四</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俄国</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苏联</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史与中俄</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苏</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关系</a:t>
            </a:r>
          </a:p>
        </p:txBody>
      </p:sp>
      <p:sp>
        <p:nvSpPr>
          <p:cNvPr id="7169" name="Rectangle 1"/>
          <p:cNvSpPr>
            <a:spLocks noChangeArrowheads="1"/>
          </p:cNvSpPr>
          <p:nvPr/>
        </p:nvSpPr>
        <p:spPr bwMode="auto">
          <a:xfrm>
            <a:off x="471266" y="1617785"/>
            <a:ext cx="885179"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俄国史</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55676" y="1952819"/>
          <a:ext cx="7997481" cy="2899215"/>
        </p:xfrm>
        <a:graphic>
          <a:graphicData uri="http://schemas.openxmlformats.org/drawingml/2006/table">
            <a:tbl>
              <a:tblPr/>
              <a:tblGrid>
                <a:gridCol w="780756">
                  <a:extLst>
                    <a:ext uri="{9D8B030D-6E8A-4147-A177-3AD203B41FA5}">
                      <a16:colId xmlns:a16="http://schemas.microsoft.com/office/drawing/2014/main" val="20000"/>
                    </a:ext>
                  </a:extLst>
                </a:gridCol>
                <a:gridCol w="956603">
                  <a:extLst>
                    <a:ext uri="{9D8B030D-6E8A-4147-A177-3AD203B41FA5}">
                      <a16:colId xmlns:a16="http://schemas.microsoft.com/office/drawing/2014/main" val="20001"/>
                    </a:ext>
                  </a:extLst>
                </a:gridCol>
                <a:gridCol w="6260122">
                  <a:extLst>
                    <a:ext uri="{9D8B030D-6E8A-4147-A177-3AD203B41FA5}">
                      <a16:colId xmlns:a16="http://schemas.microsoft.com/office/drawing/2014/main" val="20002"/>
                    </a:ext>
                  </a:extLst>
                </a:gridCol>
              </a:tblGrid>
              <a:tr h="188307">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主题</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551815">
                <a:tc rowSpan="4">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沙皇俄国</a:t>
                      </a:r>
                      <a:endParaRPr lang="zh-CN" sz="10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(1917</a:t>
                      </a:r>
                      <a:r>
                        <a:rPr lang="zh-CN" sz="1400" kern="100" dirty="0">
                          <a:solidFill>
                            <a:srgbClr val="000000"/>
                          </a:solidFill>
                          <a:latin typeface="+mj-lt"/>
                          <a:ea typeface="微软雅黑" panose="020B0503020204020204" pitchFamily="34" charset="-122"/>
                          <a:cs typeface="Times New Roman" panose="02020603050405020304"/>
                        </a:rPr>
                        <a:t>年</a:t>
                      </a:r>
                      <a:endParaRPr lang="zh-CN" sz="10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月前</a:t>
                      </a:r>
                      <a:r>
                        <a:rPr lang="en-US" sz="1400" kern="100" dirty="0">
                          <a:solidFill>
                            <a:srgbClr val="000000"/>
                          </a:solidFill>
                          <a:latin typeface="+mj-lt"/>
                          <a:ea typeface="微软雅黑" panose="020B0503020204020204" pitchFamily="34" charset="-122"/>
                          <a:cs typeface="Times New Roman" panose="02020603050405020304"/>
                        </a:rPr>
                        <a:t>)</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彼得一世</a:t>
                      </a:r>
                      <a:endParaRPr lang="zh-CN" sz="10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改革</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a:t>
                      </a:r>
                      <a:r>
                        <a:rPr lang="en-US" sz="1400" kern="100">
                          <a:solidFill>
                            <a:srgbClr val="000000"/>
                          </a:solidFill>
                          <a:latin typeface="+mj-lt"/>
                          <a:ea typeface="微软雅黑" panose="020B0503020204020204" pitchFamily="34" charset="-122"/>
                          <a:cs typeface="Times New Roman" panose="02020603050405020304"/>
                        </a:rPr>
                        <a:t>18</a:t>
                      </a:r>
                      <a:r>
                        <a:rPr lang="zh-CN" sz="1400" kern="100">
                          <a:solidFill>
                            <a:srgbClr val="000000"/>
                          </a:solidFill>
                          <a:latin typeface="+mj-lt"/>
                          <a:ea typeface="微软雅黑" panose="020B0503020204020204" pitchFamily="34" charset="-122"/>
                          <a:cs typeface="Times New Roman" panose="02020603050405020304"/>
                        </a:rPr>
                        <a:t>世纪初</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俄国通过彼得一世改革</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使俄国的经济、军事实力大大增强</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一跃成为欧洲军事强国</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为对外扩张准备了条件</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开启了俄国近代化的进程</a:t>
                      </a:r>
                      <a:endParaRPr lang="zh-CN" sz="1000" kern="10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551815">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俄国农奴制</a:t>
                      </a:r>
                      <a:endParaRPr lang="zh-CN" sz="10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改革</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1861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沙皇亚历山大二世实行了改革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推动俄国走上了资本主义的发展道路</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是俄国历史上的重大转折点</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735753">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参加第一次</a:t>
                      </a:r>
                      <a:endParaRPr lang="zh-CN" sz="10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世界大战</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a:t>
                      </a:r>
                      <a:r>
                        <a:rPr lang="en-US" sz="1400" kern="100">
                          <a:solidFill>
                            <a:srgbClr val="000000"/>
                          </a:solidFill>
                          <a:latin typeface="+mj-lt"/>
                          <a:ea typeface="微软雅黑" panose="020B0503020204020204" pitchFamily="34" charset="-122"/>
                          <a:cs typeface="Times New Roman" panose="02020603050405020304"/>
                        </a:rPr>
                        <a:t>20</a:t>
                      </a:r>
                      <a:r>
                        <a:rPr lang="zh-CN" sz="1400" kern="100">
                          <a:solidFill>
                            <a:srgbClr val="000000"/>
                          </a:solidFill>
                          <a:latin typeface="+mj-lt"/>
                          <a:ea typeface="微软雅黑" panose="020B0503020204020204" pitchFamily="34" charset="-122"/>
                          <a:cs typeface="Times New Roman" panose="02020603050405020304"/>
                        </a:rPr>
                        <a:t>世纪初</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俄国分别与法、英缔约</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形成三国协约</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与三国同盟相抗衡。第一次世界大战爆发后</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俄国很快卷入战争。不久</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俄国爆发十月革命</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退出第一次世界大战</a:t>
                      </a:r>
                      <a:endParaRPr lang="zh-CN" sz="1000" kern="10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37661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二月革命</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1917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俄国爆发二月革命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推翻了沙皇专制统治</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建立了资产阶级临时政府</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169"/>
                                        </p:tgtEl>
                                        <p:attrNameLst>
                                          <p:attrName>style.visibility</p:attrName>
                                        </p:attrNameLst>
                                      </p:cBhvr>
                                      <p:to>
                                        <p:strVal val="visible"/>
                                      </p:to>
                                    </p:set>
                                    <p:anim calcmode="lin" valueType="num">
                                      <p:cBhvr additive="base">
                                        <p:cTn id="22" dur="500" fill="hold"/>
                                        <p:tgtEl>
                                          <p:spTgt spid="7169"/>
                                        </p:tgtEl>
                                        <p:attrNameLst>
                                          <p:attrName>ppt_x</p:attrName>
                                        </p:attrNameLst>
                                      </p:cBhvr>
                                      <p:tavLst>
                                        <p:tav tm="0">
                                          <p:val>
                                            <p:strVal val="#ppt_x"/>
                                          </p:val>
                                        </p:tav>
                                        <p:tav tm="100000">
                                          <p:val>
                                            <p:strVal val="#ppt_x"/>
                                          </p:val>
                                        </p:tav>
                                      </p:tavLst>
                                    </p:anim>
                                    <p:anim calcmode="lin" valueType="num">
                                      <p:cBhvr additive="base">
                                        <p:cTn id="23" dur="500" fill="hold"/>
                                        <p:tgtEl>
                                          <p:spTgt spid="716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16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0" name="表格 9"/>
          <p:cNvGraphicFramePr>
            <a:graphicFrameLocks noGrp="1"/>
          </p:cNvGraphicFramePr>
          <p:nvPr/>
        </p:nvGraphicFramePr>
        <p:xfrm>
          <a:off x="590843" y="1308287"/>
          <a:ext cx="7969349" cy="2497025"/>
        </p:xfrm>
        <a:graphic>
          <a:graphicData uri="http://schemas.openxmlformats.org/drawingml/2006/table">
            <a:tbl>
              <a:tblPr/>
              <a:tblGrid>
                <a:gridCol w="965982">
                  <a:extLst>
                    <a:ext uri="{9D8B030D-6E8A-4147-A177-3AD203B41FA5}">
                      <a16:colId xmlns:a16="http://schemas.microsoft.com/office/drawing/2014/main" val="20000"/>
                    </a:ext>
                  </a:extLst>
                </a:gridCol>
                <a:gridCol w="965982">
                  <a:extLst>
                    <a:ext uri="{9D8B030D-6E8A-4147-A177-3AD203B41FA5}">
                      <a16:colId xmlns:a16="http://schemas.microsoft.com/office/drawing/2014/main" val="20001"/>
                    </a:ext>
                  </a:extLst>
                </a:gridCol>
                <a:gridCol w="6037385">
                  <a:extLst>
                    <a:ext uri="{9D8B030D-6E8A-4147-A177-3AD203B41FA5}">
                      <a16:colId xmlns:a16="http://schemas.microsoft.com/office/drawing/2014/main" val="20002"/>
                    </a:ext>
                  </a:extLst>
                </a:gridCol>
              </a:tblGrid>
              <a:tr h="337383">
                <a:tc rowSpan="3">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苏维埃俄国</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en-US" sz="1300" kern="100">
                          <a:solidFill>
                            <a:srgbClr val="000000"/>
                          </a:solidFill>
                          <a:latin typeface="+mn-lt"/>
                          <a:ea typeface="方正书宋_GBK"/>
                          <a:cs typeface="Times New Roman" panose="02020603050405020304"/>
                        </a:rPr>
                        <a:t>(1917</a:t>
                      </a:r>
                      <a:r>
                        <a:rPr lang="zh-CN" sz="1300" kern="100">
                          <a:solidFill>
                            <a:srgbClr val="000000"/>
                          </a:solidFill>
                          <a:latin typeface="+mn-lt"/>
                          <a:ea typeface="微软雅黑" panose="020B0503020204020204" pitchFamily="34" charset="-122"/>
                          <a:cs typeface="Times New Roman" panose="02020603050405020304"/>
                        </a:rPr>
                        <a:t>年—</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en-US" sz="1300" kern="100">
                          <a:solidFill>
                            <a:srgbClr val="000000"/>
                          </a:solidFill>
                          <a:latin typeface="+mn-lt"/>
                          <a:ea typeface="方正书宋_GBK"/>
                          <a:cs typeface="Times New Roman" panose="02020603050405020304"/>
                        </a:rPr>
                        <a:t>1922</a:t>
                      </a:r>
                      <a:r>
                        <a:rPr lang="zh-CN" sz="1300" kern="100">
                          <a:solidFill>
                            <a:srgbClr val="000000"/>
                          </a:solidFill>
                          <a:latin typeface="+mn-lt"/>
                          <a:ea typeface="微软雅黑" panose="020B0503020204020204" pitchFamily="34" charset="-122"/>
                          <a:cs typeface="Times New Roman" panose="02020603050405020304"/>
                        </a:rPr>
                        <a:t>年</a:t>
                      </a:r>
                      <a:r>
                        <a:rPr lang="en-US" sz="1300" kern="100">
                          <a:solidFill>
                            <a:srgbClr val="000000"/>
                          </a:solidFill>
                          <a:latin typeface="+mn-lt"/>
                          <a:ea typeface="微软雅黑" panose="020B0503020204020204" pitchFamily="34" charset="-122"/>
                          <a:cs typeface="Times New Roman" panose="02020603050405020304"/>
                        </a:rPr>
                        <a:t>)</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十月革命</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a:solidFill>
                            <a:srgbClr val="000000"/>
                          </a:solidFill>
                          <a:latin typeface="+mn-lt"/>
                          <a:ea typeface="方正书宋_GBK"/>
                          <a:cs typeface="Times New Roman" panose="02020603050405020304"/>
                        </a:rPr>
                        <a:t>1917</a:t>
                      </a:r>
                      <a:r>
                        <a:rPr lang="zh-CN" sz="1300" kern="100">
                          <a:solidFill>
                            <a:srgbClr val="000000"/>
                          </a:solidFill>
                          <a:latin typeface="+mn-lt"/>
                          <a:ea typeface="微软雅黑" panose="020B0503020204020204" pitchFamily="34" charset="-122"/>
                          <a:cs typeface="Times New Roman" panose="02020603050405020304"/>
                        </a:rPr>
                        <a:t>年</a:t>
                      </a:r>
                      <a:r>
                        <a:rPr lang="en-US" sz="1300" kern="100">
                          <a:solidFill>
                            <a:srgbClr val="000000"/>
                          </a:solidFill>
                          <a:latin typeface="+mn-lt"/>
                          <a:ea typeface="微软雅黑" panose="020B0503020204020204" pitchFamily="34" charset="-122"/>
                          <a:cs typeface="Times New Roman" panose="02020603050405020304"/>
                        </a:rPr>
                        <a:t>11</a:t>
                      </a:r>
                      <a:r>
                        <a:rPr lang="zh-CN" sz="1300" kern="100">
                          <a:solidFill>
                            <a:srgbClr val="000000"/>
                          </a:solidFill>
                          <a:latin typeface="+mn-lt"/>
                          <a:ea typeface="微软雅黑" panose="020B0503020204020204" pitchFamily="34" charset="-122"/>
                          <a:cs typeface="Times New Roman" panose="02020603050405020304"/>
                        </a:rPr>
                        <a:t>月</a:t>
                      </a:r>
                      <a:r>
                        <a:rPr lang="en-US" sz="1300" kern="100">
                          <a:solidFill>
                            <a:srgbClr val="000000"/>
                          </a:solidFill>
                          <a:latin typeface="+mn-lt"/>
                          <a:ea typeface="微软雅黑" panose="020B0503020204020204" pitchFamily="34" charset="-122"/>
                          <a:cs typeface="Times New Roman" panose="02020603050405020304"/>
                        </a:rPr>
                        <a:t>,</a:t>
                      </a:r>
                      <a:r>
                        <a:rPr lang="zh-CN" sz="1300" kern="100">
                          <a:solidFill>
                            <a:srgbClr val="000000"/>
                          </a:solidFill>
                          <a:latin typeface="+mn-lt"/>
                          <a:ea typeface="微软雅黑" panose="020B0503020204020204" pitchFamily="34" charset="-122"/>
                          <a:cs typeface="Times New Roman" panose="02020603050405020304"/>
                        </a:rPr>
                        <a:t>列宁领导彼得格勒武装起义取得胜利</a:t>
                      </a:r>
                      <a:r>
                        <a:rPr lang="en-US" sz="1300" kern="100">
                          <a:solidFill>
                            <a:srgbClr val="000000"/>
                          </a:solidFill>
                          <a:latin typeface="+mn-lt"/>
                          <a:ea typeface="微软雅黑" panose="020B0503020204020204" pitchFamily="34" charset="-122"/>
                          <a:cs typeface="Times New Roman" panose="02020603050405020304"/>
                        </a:rPr>
                        <a:t>,</a:t>
                      </a:r>
                      <a:r>
                        <a:rPr lang="zh-CN" sz="1300" kern="100">
                          <a:solidFill>
                            <a:srgbClr val="000000"/>
                          </a:solidFill>
                          <a:latin typeface="+mn-lt"/>
                          <a:ea typeface="微软雅黑" panose="020B0503020204020204" pitchFamily="34" charset="-122"/>
                          <a:cs typeface="Times New Roman" panose="02020603050405020304"/>
                        </a:rPr>
                        <a:t>建立了苏维埃政权</a:t>
                      </a:r>
                      <a:endParaRPr lang="zh-CN" sz="1000" kern="10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719880">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战时共产</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主义政策</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mn-lt"/>
                          <a:ea typeface="微软雅黑" panose="020B0503020204020204" pitchFamily="34" charset="-122"/>
                          <a:cs typeface="Times New Roman" panose="02020603050405020304"/>
                        </a:rPr>
                        <a:t>在</a:t>
                      </a:r>
                      <a:r>
                        <a:rPr lang="en-US" sz="1300" kern="100" dirty="0">
                          <a:solidFill>
                            <a:srgbClr val="000000"/>
                          </a:solidFill>
                          <a:latin typeface="+mn-lt"/>
                          <a:ea typeface="微软雅黑" panose="020B0503020204020204" pitchFamily="34" charset="-122"/>
                          <a:cs typeface="Times New Roman" panose="02020603050405020304"/>
                        </a:rPr>
                        <a:t>3</a:t>
                      </a:r>
                      <a:r>
                        <a:rPr lang="zh-CN" sz="1300" kern="100" dirty="0">
                          <a:solidFill>
                            <a:srgbClr val="000000"/>
                          </a:solidFill>
                          <a:latin typeface="+mn-lt"/>
                          <a:ea typeface="微软雅黑" panose="020B0503020204020204" pitchFamily="34" charset="-122"/>
                          <a:cs typeface="Times New Roman" panose="02020603050405020304"/>
                        </a:rPr>
                        <a:t>年艰苦斗争中</a:t>
                      </a:r>
                      <a:r>
                        <a:rPr lang="en-US" sz="1300" kern="100" dirty="0">
                          <a:solidFill>
                            <a:srgbClr val="000000"/>
                          </a:solidFill>
                          <a:latin typeface="+mn-lt"/>
                          <a:ea typeface="微软雅黑" panose="020B0503020204020204" pitchFamily="34" charset="-122"/>
                          <a:cs typeface="Times New Roman" panose="02020603050405020304"/>
                        </a:rPr>
                        <a:t>,</a:t>
                      </a:r>
                      <a:r>
                        <a:rPr lang="zh-CN" sz="1300" kern="100" dirty="0">
                          <a:solidFill>
                            <a:srgbClr val="000000"/>
                          </a:solidFill>
                          <a:latin typeface="+mn-lt"/>
                          <a:ea typeface="微软雅黑" panose="020B0503020204020204" pitchFamily="34" charset="-122"/>
                          <a:cs typeface="Times New Roman" panose="02020603050405020304"/>
                        </a:rPr>
                        <a:t>为了战胜敌人</a:t>
                      </a:r>
                      <a:r>
                        <a:rPr lang="en-US" sz="1300" kern="100" dirty="0">
                          <a:solidFill>
                            <a:srgbClr val="000000"/>
                          </a:solidFill>
                          <a:latin typeface="+mn-lt"/>
                          <a:ea typeface="微软雅黑" panose="020B0503020204020204" pitchFamily="34" charset="-122"/>
                          <a:cs typeface="Times New Roman" panose="02020603050405020304"/>
                        </a:rPr>
                        <a:t>,</a:t>
                      </a:r>
                      <a:r>
                        <a:rPr lang="zh-CN" sz="1300" kern="100" dirty="0">
                          <a:solidFill>
                            <a:srgbClr val="000000"/>
                          </a:solidFill>
                          <a:latin typeface="+mn-lt"/>
                          <a:ea typeface="微软雅黑" panose="020B0503020204020204" pitchFamily="34" charset="-122"/>
                          <a:cs typeface="Times New Roman" panose="02020603050405020304"/>
                        </a:rPr>
                        <a:t>苏维埃政府实行“战时共产主义”政策</a:t>
                      </a:r>
                      <a:endParaRPr lang="zh-CN" sz="1000" kern="100" dirty="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337383">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新经济政策</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mn-lt"/>
                          <a:ea typeface="方正书宋_GBK"/>
                          <a:cs typeface="Times New Roman" panose="02020603050405020304"/>
                        </a:rPr>
                        <a:t>1921</a:t>
                      </a:r>
                      <a:r>
                        <a:rPr lang="zh-CN" sz="1300" kern="100" dirty="0">
                          <a:solidFill>
                            <a:srgbClr val="000000"/>
                          </a:solidFill>
                          <a:latin typeface="+mn-lt"/>
                          <a:ea typeface="微软雅黑" panose="020B0503020204020204" pitchFamily="34" charset="-122"/>
                          <a:cs typeface="Times New Roman" panose="02020603050405020304"/>
                        </a:rPr>
                        <a:t>年春</a:t>
                      </a:r>
                      <a:r>
                        <a:rPr lang="en-US" sz="1300" kern="100" dirty="0">
                          <a:solidFill>
                            <a:srgbClr val="000000"/>
                          </a:solidFill>
                          <a:latin typeface="+mn-lt"/>
                          <a:ea typeface="微软雅黑" panose="020B0503020204020204" pitchFamily="34" charset="-122"/>
                          <a:cs typeface="Times New Roman" panose="02020603050405020304"/>
                        </a:rPr>
                        <a:t>,</a:t>
                      </a:r>
                      <a:r>
                        <a:rPr lang="zh-CN" sz="1300" kern="100" dirty="0">
                          <a:solidFill>
                            <a:srgbClr val="000000"/>
                          </a:solidFill>
                          <a:latin typeface="+mn-lt"/>
                          <a:ea typeface="微软雅黑" panose="020B0503020204020204" pitchFamily="34" charset="-122"/>
                          <a:cs typeface="Times New Roman" panose="02020603050405020304"/>
                        </a:rPr>
                        <a:t>苏维埃政府开始实施新经济政策</a:t>
                      </a:r>
                      <a:endParaRPr lang="zh-CN" sz="1000" kern="100" dirty="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37383">
                <a:tc rowSpan="2">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苏联</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en-US" sz="1300" kern="100">
                          <a:solidFill>
                            <a:srgbClr val="000000"/>
                          </a:solidFill>
                          <a:latin typeface="+mn-lt"/>
                          <a:ea typeface="方正书宋_GBK"/>
                          <a:cs typeface="Times New Roman" panose="02020603050405020304"/>
                        </a:rPr>
                        <a:t>(1922</a:t>
                      </a:r>
                      <a:r>
                        <a:rPr lang="zh-CN" sz="1300" kern="100">
                          <a:solidFill>
                            <a:srgbClr val="000000"/>
                          </a:solidFill>
                          <a:latin typeface="+mn-lt"/>
                          <a:ea typeface="微软雅黑" panose="020B0503020204020204" pitchFamily="34" charset="-122"/>
                          <a:cs typeface="Times New Roman" panose="02020603050405020304"/>
                        </a:rPr>
                        <a:t>年—</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en-US" sz="1300" kern="100">
                          <a:solidFill>
                            <a:srgbClr val="000000"/>
                          </a:solidFill>
                          <a:latin typeface="+mn-lt"/>
                          <a:ea typeface="方正书宋_GBK"/>
                          <a:cs typeface="Times New Roman" panose="02020603050405020304"/>
                        </a:rPr>
                        <a:t>1991</a:t>
                      </a:r>
                      <a:r>
                        <a:rPr lang="zh-CN" sz="1300" kern="100">
                          <a:solidFill>
                            <a:srgbClr val="000000"/>
                          </a:solidFill>
                          <a:latin typeface="+mn-lt"/>
                          <a:ea typeface="微软雅黑" panose="020B0503020204020204" pitchFamily="34" charset="-122"/>
                          <a:cs typeface="Times New Roman" panose="02020603050405020304"/>
                        </a:rPr>
                        <a:t>年底</a:t>
                      </a:r>
                      <a:r>
                        <a:rPr lang="en-US" sz="1300" kern="100">
                          <a:solidFill>
                            <a:srgbClr val="000000"/>
                          </a:solidFill>
                          <a:latin typeface="+mn-lt"/>
                          <a:ea typeface="微软雅黑" panose="020B0503020204020204" pitchFamily="34" charset="-122"/>
                          <a:cs typeface="Times New Roman" panose="02020603050405020304"/>
                        </a:rPr>
                        <a:t>)</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苏联成立</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a:solidFill>
                            <a:srgbClr val="000000"/>
                          </a:solidFill>
                          <a:latin typeface="+mn-lt"/>
                          <a:ea typeface="方正书宋_GBK"/>
                          <a:cs typeface="Times New Roman" panose="02020603050405020304"/>
                        </a:rPr>
                        <a:t>1922</a:t>
                      </a:r>
                      <a:r>
                        <a:rPr lang="zh-CN" sz="1300" kern="100">
                          <a:solidFill>
                            <a:srgbClr val="000000"/>
                          </a:solidFill>
                          <a:latin typeface="+mn-lt"/>
                          <a:ea typeface="微软雅黑" panose="020B0503020204020204" pitchFamily="34" charset="-122"/>
                          <a:cs typeface="Times New Roman" panose="02020603050405020304"/>
                        </a:rPr>
                        <a:t>年底</a:t>
                      </a:r>
                      <a:r>
                        <a:rPr lang="en-US" sz="1300" kern="100">
                          <a:solidFill>
                            <a:srgbClr val="000000"/>
                          </a:solidFill>
                          <a:latin typeface="+mn-lt"/>
                          <a:ea typeface="微软雅黑" panose="020B0503020204020204" pitchFamily="34" charset="-122"/>
                          <a:cs typeface="Times New Roman" panose="02020603050405020304"/>
                        </a:rPr>
                        <a:t>,</a:t>
                      </a:r>
                      <a:r>
                        <a:rPr lang="zh-CN" sz="1300" kern="100">
                          <a:solidFill>
                            <a:srgbClr val="000000"/>
                          </a:solidFill>
                          <a:latin typeface="+mn-lt"/>
                          <a:ea typeface="微软雅黑" panose="020B0503020204020204" pitchFamily="34" charset="-122"/>
                          <a:cs typeface="Times New Roman" panose="02020603050405020304"/>
                        </a:rPr>
                        <a:t>苏维埃社会主义共和国联盟成立</a:t>
                      </a:r>
                      <a:r>
                        <a:rPr lang="en-US" sz="1300" kern="100">
                          <a:solidFill>
                            <a:srgbClr val="000000"/>
                          </a:solidFill>
                          <a:latin typeface="+mn-lt"/>
                          <a:ea typeface="微软雅黑" panose="020B0503020204020204" pitchFamily="34" charset="-122"/>
                          <a:cs typeface="Times New Roman" panose="02020603050405020304"/>
                        </a:rPr>
                        <a:t>,</a:t>
                      </a:r>
                      <a:r>
                        <a:rPr lang="zh-CN" sz="1300" kern="100">
                          <a:solidFill>
                            <a:srgbClr val="000000"/>
                          </a:solidFill>
                          <a:latin typeface="+mn-lt"/>
                          <a:ea typeface="微软雅黑" panose="020B0503020204020204" pitchFamily="34" charset="-122"/>
                          <a:cs typeface="Times New Roman" panose="02020603050405020304"/>
                        </a:rPr>
                        <a:t>简称“苏联”</a:t>
                      </a:r>
                      <a:endParaRPr lang="zh-CN" sz="1000" kern="10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764996">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苏联的社会</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zh-CN" sz="1300" kern="100">
                          <a:solidFill>
                            <a:srgbClr val="000000"/>
                          </a:solidFill>
                          <a:latin typeface="+mn-lt"/>
                          <a:ea typeface="微软雅黑" panose="020B0503020204020204" pitchFamily="34" charset="-122"/>
                          <a:cs typeface="Times New Roman" panose="02020603050405020304"/>
                        </a:rPr>
                        <a:t>主义建设</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mn-lt"/>
                          <a:ea typeface="微软雅黑" panose="020B0503020204020204" pitchFamily="34" charset="-122"/>
                          <a:cs typeface="Times New Roman" panose="02020603050405020304"/>
                        </a:rPr>
                        <a:t>苏联进行工业化建设和农业集体化</a:t>
                      </a:r>
                      <a:r>
                        <a:rPr lang="en-US" sz="1300" kern="100" dirty="0">
                          <a:solidFill>
                            <a:srgbClr val="000000"/>
                          </a:solidFill>
                          <a:latin typeface="+mn-lt"/>
                          <a:ea typeface="微软雅黑" panose="020B0503020204020204" pitchFamily="34" charset="-122"/>
                          <a:cs typeface="Times New Roman" panose="02020603050405020304"/>
                        </a:rPr>
                        <a:t>,</a:t>
                      </a:r>
                      <a:r>
                        <a:rPr lang="zh-CN" sz="1300" kern="100" dirty="0">
                          <a:solidFill>
                            <a:srgbClr val="000000"/>
                          </a:solidFill>
                          <a:latin typeface="+mn-lt"/>
                          <a:ea typeface="微软雅黑" panose="020B0503020204020204" pitchFamily="34" charset="-122"/>
                          <a:cs typeface="Times New Roman" panose="02020603050405020304"/>
                        </a:rPr>
                        <a:t>确立了苏联模式</a:t>
                      </a:r>
                      <a:endParaRPr lang="zh-CN" sz="1000" kern="100" dirty="0">
                        <a:solidFill>
                          <a:srgbClr val="000000"/>
                        </a:solidFill>
                        <a:latin typeface="+mn-lt"/>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55673" y="1261622"/>
          <a:ext cx="8102992" cy="3482721"/>
        </p:xfrm>
        <a:graphic>
          <a:graphicData uri="http://schemas.openxmlformats.org/drawingml/2006/table">
            <a:tbl>
              <a:tblPr/>
              <a:tblGrid>
                <a:gridCol w="672864">
                  <a:extLst>
                    <a:ext uri="{9D8B030D-6E8A-4147-A177-3AD203B41FA5}">
                      <a16:colId xmlns:a16="http://schemas.microsoft.com/office/drawing/2014/main" val="20000"/>
                    </a:ext>
                  </a:extLst>
                </a:gridCol>
                <a:gridCol w="629915">
                  <a:extLst>
                    <a:ext uri="{9D8B030D-6E8A-4147-A177-3AD203B41FA5}">
                      <a16:colId xmlns:a16="http://schemas.microsoft.com/office/drawing/2014/main" val="20001"/>
                    </a:ext>
                  </a:extLst>
                </a:gridCol>
                <a:gridCol w="6800213">
                  <a:extLst>
                    <a:ext uri="{9D8B030D-6E8A-4147-A177-3AD203B41FA5}">
                      <a16:colId xmlns:a16="http://schemas.microsoft.com/office/drawing/2014/main" val="20002"/>
                    </a:ext>
                  </a:extLst>
                </a:gridCol>
              </a:tblGrid>
              <a:tr h="2925396">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苏联</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(1922</a:t>
                      </a:r>
                      <a:r>
                        <a:rPr lang="zh-CN" sz="1400" kern="100" dirty="0">
                          <a:solidFill>
                            <a:srgbClr val="000000"/>
                          </a:solidFill>
                          <a:latin typeface="+mj-lt"/>
                          <a:ea typeface="微软雅黑" panose="020B0503020204020204" pitchFamily="34" charset="-122"/>
                          <a:cs typeface="Times New Roman" panose="02020603050405020304"/>
                        </a:rPr>
                        <a:t>年—</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1991</a:t>
                      </a:r>
                      <a:r>
                        <a:rPr lang="zh-CN" sz="1400" kern="100" dirty="0">
                          <a:solidFill>
                            <a:srgbClr val="000000"/>
                          </a:solidFill>
                          <a:latin typeface="+mj-lt"/>
                          <a:ea typeface="微软雅黑" panose="020B0503020204020204" pitchFamily="34" charset="-122"/>
                          <a:cs typeface="Times New Roman" panose="02020603050405020304"/>
                        </a:rPr>
                        <a:t>年底</a:t>
                      </a:r>
                      <a:r>
                        <a:rPr lang="en-US" sz="1400" kern="100" dirty="0">
                          <a:solidFill>
                            <a:srgbClr val="000000"/>
                          </a:solidFill>
                          <a:latin typeface="+mj-lt"/>
                          <a:ea typeface="微软雅黑" panose="020B0503020204020204" pitchFamily="34" charset="-122"/>
                          <a:cs typeface="Times New Roman" panose="02020603050405020304"/>
                        </a:rPr>
                        <a:t>)</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第二次世界</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大战</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(1)1941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6</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德国向苏联发动突然进攻</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苏德战争爆发。苏联军民顽强抵抗</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赢得了莫斯科保卫战的胜利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粉碎了德军不可战胜的神话</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(2)1942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美、英、苏、中等</a:t>
                      </a:r>
                      <a:r>
                        <a:rPr lang="en-US" sz="1400" kern="100" dirty="0">
                          <a:solidFill>
                            <a:srgbClr val="000000"/>
                          </a:solidFill>
                          <a:latin typeface="+mj-lt"/>
                          <a:ea typeface="微软雅黑" panose="020B0503020204020204" pitchFamily="34" charset="-122"/>
                          <a:cs typeface="Times New Roman" panose="02020603050405020304"/>
                        </a:rPr>
                        <a:t>26</a:t>
                      </a:r>
                      <a:r>
                        <a:rPr lang="zh-CN" sz="1400" kern="100" dirty="0">
                          <a:solidFill>
                            <a:srgbClr val="000000"/>
                          </a:solidFill>
                          <a:latin typeface="+mj-lt"/>
                          <a:ea typeface="微软雅黑" panose="020B0503020204020204" pitchFamily="34" charset="-122"/>
                          <a:cs typeface="Times New Roman" panose="02020603050405020304"/>
                        </a:rPr>
                        <a:t>个国家的代表在美国首都华盛顿签署《联合国家宣言》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标志着世界反法西斯联盟的正式形成</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(3)1942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1943</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月的斯大林格勒战役成为第二次世界大战的转折点</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(4)1945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苏联参加雅尔塔会议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苏联承诺在欧洲战事结束后</a:t>
                      </a:r>
                      <a:r>
                        <a:rPr lang="en-US" sz="1400" kern="100" dirty="0">
                          <a:solidFill>
                            <a:srgbClr val="000000"/>
                          </a:solidFill>
                          <a:latin typeface="+mj-lt"/>
                          <a:ea typeface="微软雅黑" panose="020B0503020204020204" pitchFamily="34" charset="-122"/>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个月内</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参加对日作战</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(5)1945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美、英、苏三国首脑在波茨坦会晤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会议重申了雅尔塔会议关于处理德国的精神</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并以中、美、英三国的名义发表了敦促日本投降的《波茨坦公告》</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(6)1945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苏联攻克柏林。</a:t>
                      </a:r>
                      <a:r>
                        <a:rPr lang="en-US" sz="1400" kern="100" dirty="0">
                          <a:solidFill>
                            <a:srgbClr val="000000"/>
                          </a:solidFill>
                          <a:latin typeface="+mj-lt"/>
                          <a:ea typeface="微软雅黑" panose="020B0503020204020204" pitchFamily="34" charset="-122"/>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8</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德国签署无条件投降书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第二次世界大战的欧洲战事结束</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(7)1945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8</a:t>
                      </a:r>
                      <a:r>
                        <a:rPr lang="zh-CN" sz="1400" kern="100" dirty="0">
                          <a:solidFill>
                            <a:srgbClr val="000000"/>
                          </a:solidFill>
                          <a:latin typeface="+mj-lt"/>
                          <a:ea typeface="微软雅黑" panose="020B0503020204020204" pitchFamily="34" charset="-122"/>
                          <a:cs typeface="Times New Roman" panose="02020603050405020304"/>
                        </a:rPr>
                        <a:t>月上旬</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苏联出兵中国东北和朝鲜</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参加对日作战</a:t>
                      </a:r>
                      <a:endParaRPr lang="zh-CN" sz="1400" kern="100" dirty="0">
                        <a:solidFill>
                          <a:srgbClr val="000000"/>
                        </a:solidFill>
                        <a:latin typeface="+mj-lt"/>
                        <a:ea typeface="方正书宋_GBK"/>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55673" y="1261622"/>
          <a:ext cx="8102992" cy="2522601"/>
        </p:xfrm>
        <a:graphic>
          <a:graphicData uri="http://schemas.openxmlformats.org/drawingml/2006/table">
            <a:tbl>
              <a:tblPr/>
              <a:tblGrid>
                <a:gridCol w="672864">
                  <a:extLst>
                    <a:ext uri="{9D8B030D-6E8A-4147-A177-3AD203B41FA5}">
                      <a16:colId xmlns:a16="http://schemas.microsoft.com/office/drawing/2014/main" val="20000"/>
                    </a:ext>
                  </a:extLst>
                </a:gridCol>
                <a:gridCol w="629915">
                  <a:extLst>
                    <a:ext uri="{9D8B030D-6E8A-4147-A177-3AD203B41FA5}">
                      <a16:colId xmlns:a16="http://schemas.microsoft.com/office/drawing/2014/main" val="20001"/>
                    </a:ext>
                  </a:extLst>
                </a:gridCol>
                <a:gridCol w="6800213">
                  <a:extLst>
                    <a:ext uri="{9D8B030D-6E8A-4147-A177-3AD203B41FA5}">
                      <a16:colId xmlns:a16="http://schemas.microsoft.com/office/drawing/2014/main" val="20002"/>
                    </a:ext>
                  </a:extLst>
                </a:gridCol>
              </a:tblGrid>
              <a:tr h="2388944">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苏联</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(1922</a:t>
                      </a:r>
                      <a:r>
                        <a:rPr lang="zh-CN" sz="1400" kern="100" dirty="0">
                          <a:solidFill>
                            <a:srgbClr val="000000"/>
                          </a:solidFill>
                          <a:latin typeface="+mj-lt"/>
                          <a:ea typeface="微软雅黑" panose="020B0503020204020204" pitchFamily="34" charset="-122"/>
                          <a:cs typeface="Times New Roman" panose="02020603050405020304"/>
                        </a:rPr>
                        <a:t>年—</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1991</a:t>
                      </a:r>
                      <a:r>
                        <a:rPr lang="zh-CN" sz="1400" kern="100" dirty="0">
                          <a:solidFill>
                            <a:srgbClr val="000000"/>
                          </a:solidFill>
                          <a:latin typeface="+mj-lt"/>
                          <a:ea typeface="微软雅黑" panose="020B0503020204020204" pitchFamily="34" charset="-122"/>
                          <a:cs typeface="Times New Roman" panose="02020603050405020304"/>
                        </a:rPr>
                        <a:t>年底</a:t>
                      </a:r>
                      <a:r>
                        <a:rPr lang="en-US" sz="1400" kern="100" dirty="0">
                          <a:solidFill>
                            <a:srgbClr val="000000"/>
                          </a:solidFill>
                          <a:latin typeface="+mj-lt"/>
                          <a:ea typeface="微软雅黑" panose="020B0503020204020204" pitchFamily="34" charset="-122"/>
                          <a:cs typeface="Times New Roman" panose="02020603050405020304"/>
                        </a:rPr>
                        <a:t>)</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冷战对峙</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第二次世界大战后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美国对苏联等社会主义国家实行了冷战政策</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美苏两国战时同盟关系破裂。</a:t>
                      </a:r>
                      <a:r>
                        <a:rPr lang="en-US" sz="1400" kern="100" dirty="0">
                          <a:solidFill>
                            <a:srgbClr val="000000"/>
                          </a:solidFill>
                          <a:latin typeface="+mj-lt"/>
                          <a:ea typeface="微软雅黑" panose="020B0503020204020204" pitchFamily="34" charset="-122"/>
                          <a:cs typeface="Times New Roman" panose="02020603050405020304"/>
                        </a:rPr>
                        <a:t>1949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10</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在苏占区成立了德意志民主共和国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又称“民主德国”或“东德”。从此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欧洲冷战对峙的局面基本形成</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(2)1949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苏联同保加利亚、匈牙利、波兰、罗马尼亚、捷克斯洛伐克等国家建立了“经互会”。苏联通过经互会帮助东欧国家克服了战后经济困难</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但也利用经互会将各成员国的经济纳入苏联计划经济的轨道</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针对西德加入北约</a:t>
                      </a:r>
                      <a:r>
                        <a:rPr lang="en-US" sz="1400" kern="100" dirty="0">
                          <a:solidFill>
                            <a:srgbClr val="000000"/>
                          </a:solidFill>
                          <a:latin typeface="+mj-lt"/>
                          <a:ea typeface="微软雅黑" panose="020B0503020204020204" pitchFamily="34" charset="-122"/>
                          <a:cs typeface="Times New Roman" panose="02020603050405020304"/>
                        </a:rPr>
                        <a:t>,1955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苏联同东欧</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个社会主义国家成立了华沙条约组织。美苏双方互相敌对</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进而发展为两大集团的全面冷战对峙</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两极格局最终固定下来</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8979" y="1226452"/>
          <a:ext cx="7976381" cy="2991784"/>
        </p:xfrm>
        <a:graphic>
          <a:graphicData uri="http://schemas.openxmlformats.org/drawingml/2006/table">
            <a:tbl>
              <a:tblPr/>
              <a:tblGrid>
                <a:gridCol w="662350">
                  <a:extLst>
                    <a:ext uri="{9D8B030D-6E8A-4147-A177-3AD203B41FA5}">
                      <a16:colId xmlns:a16="http://schemas.microsoft.com/office/drawing/2014/main" val="20000"/>
                    </a:ext>
                  </a:extLst>
                </a:gridCol>
                <a:gridCol w="950929">
                  <a:extLst>
                    <a:ext uri="{9D8B030D-6E8A-4147-A177-3AD203B41FA5}">
                      <a16:colId xmlns:a16="http://schemas.microsoft.com/office/drawing/2014/main" val="20001"/>
                    </a:ext>
                  </a:extLst>
                </a:gridCol>
                <a:gridCol w="6363102">
                  <a:extLst>
                    <a:ext uri="{9D8B030D-6E8A-4147-A177-3AD203B41FA5}">
                      <a16:colId xmlns:a16="http://schemas.microsoft.com/office/drawing/2014/main" val="20002"/>
                    </a:ext>
                  </a:extLst>
                </a:gridCol>
              </a:tblGrid>
              <a:tr h="431464">
                <a:tc rowSpan="4">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苏联</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(1922</a:t>
                      </a:r>
                      <a:r>
                        <a:rPr lang="zh-CN" sz="1400" kern="100" dirty="0">
                          <a:solidFill>
                            <a:srgbClr val="000000"/>
                          </a:solidFill>
                          <a:latin typeface="+mj-lt"/>
                          <a:ea typeface="微软雅黑" panose="020B0503020204020204" pitchFamily="34" charset="-122"/>
                          <a:cs typeface="Times New Roman" panose="02020603050405020304"/>
                        </a:rPr>
                        <a:t>年—</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1991</a:t>
                      </a:r>
                      <a:r>
                        <a:rPr lang="zh-CN" sz="1400" kern="100" dirty="0">
                          <a:solidFill>
                            <a:srgbClr val="000000"/>
                          </a:solidFill>
                          <a:latin typeface="+mj-lt"/>
                          <a:ea typeface="微软雅黑" panose="020B0503020204020204" pitchFamily="34" charset="-122"/>
                          <a:cs typeface="Times New Roman" panose="02020603050405020304"/>
                        </a:rPr>
                        <a:t>年底</a:t>
                      </a:r>
                      <a:r>
                        <a:rPr lang="en-US" sz="1400" kern="100" dirty="0">
                          <a:solidFill>
                            <a:srgbClr val="000000"/>
                          </a:solidFill>
                          <a:latin typeface="+mj-lt"/>
                          <a:ea typeface="微软雅黑" panose="020B0503020204020204" pitchFamily="34" charset="-122"/>
                          <a:cs typeface="Times New Roman" panose="02020603050405020304"/>
                        </a:rPr>
                        <a:t>)</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赫鲁晓夫</a:t>
                      </a:r>
                      <a:endParaRPr lang="zh-CN" sz="105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改革</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赫鲁晓夫在批判斯大林个人崇拜的同时</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在经济上进行了一些改革。但是</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赫鲁晓夫的改革没有从根本上突破斯大林时期形成的政治经济体制</a:t>
                      </a:r>
                      <a:endParaRPr lang="zh-CN" sz="1050" kern="10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43146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勃列日涅夫</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改革</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勃列日涅夫在经济上推行“新政策”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要求加速科技进步、完善经济管理体制和加强经济刺激。但是</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改革仍然没有从根本上突破高度集中的计划经济体制</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693623">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戈尔巴乔夫</a:t>
                      </a:r>
                      <a:endParaRPr lang="zh-CN" sz="105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改革</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戈尔巴乔夫实施加速经济改革的方案</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但总体效果仍然不佳。戈尔巴乔夫又轻率地转向政治体制改革</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取消苏共的领导地位</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实行多党制</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倡导“公开性”和“政治多元化”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使人们的思想发生混乱</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无政府状态蔓延</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局势迅速失控。各加盟共和国的分离趋势也随之加剧</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43146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苏联解体</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1991</a:t>
                      </a:r>
                      <a:r>
                        <a:rPr lang="zh-CN" sz="1400" kern="100" dirty="0">
                          <a:solidFill>
                            <a:srgbClr val="000000"/>
                          </a:solidFill>
                          <a:latin typeface="NEU-BZ-S92"/>
                          <a:ea typeface="微软雅黑" panose="020B0503020204020204" pitchFamily="34" charset="-122"/>
                          <a:cs typeface="Times New Roman" panose="02020603050405020304"/>
                        </a:rPr>
                        <a:t>年底</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苏联解体</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55673" y="1491174"/>
          <a:ext cx="8102992" cy="960120"/>
        </p:xfrm>
        <a:graphic>
          <a:graphicData uri="http://schemas.openxmlformats.org/drawingml/2006/table">
            <a:tbl>
              <a:tblPr/>
              <a:tblGrid>
                <a:gridCol w="672864">
                  <a:extLst>
                    <a:ext uri="{9D8B030D-6E8A-4147-A177-3AD203B41FA5}">
                      <a16:colId xmlns:a16="http://schemas.microsoft.com/office/drawing/2014/main" val="20000"/>
                    </a:ext>
                  </a:extLst>
                </a:gridCol>
                <a:gridCol w="790177">
                  <a:extLst>
                    <a:ext uri="{9D8B030D-6E8A-4147-A177-3AD203B41FA5}">
                      <a16:colId xmlns:a16="http://schemas.microsoft.com/office/drawing/2014/main" val="20001"/>
                    </a:ext>
                  </a:extLst>
                </a:gridCol>
                <a:gridCol w="6639951">
                  <a:extLst>
                    <a:ext uri="{9D8B030D-6E8A-4147-A177-3AD203B41FA5}">
                      <a16:colId xmlns:a16="http://schemas.microsoft.com/office/drawing/2014/main" val="20002"/>
                    </a:ext>
                  </a:extLst>
                </a:gridCol>
              </a:tblGrid>
              <a:tr h="829995">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俄罗斯</a:t>
                      </a:r>
                      <a:endParaRPr lang="zh-CN" sz="1050" kern="100" dirty="0">
                        <a:solidFill>
                          <a:srgbClr val="000000"/>
                        </a:solidFill>
                        <a:latin typeface="NEU-BZ-S92"/>
                        <a:ea typeface="方正书宋_GBK"/>
                        <a:cs typeface="Times New Roman" panose="02020603050405020304"/>
                      </a:endParaRPr>
                    </a:p>
                    <a:p>
                      <a:pPr algn="ct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(1991</a:t>
                      </a:r>
                      <a:r>
                        <a:rPr lang="zh-CN" sz="1400" kern="100" dirty="0">
                          <a:solidFill>
                            <a:srgbClr val="000000"/>
                          </a:solidFill>
                          <a:latin typeface="NEU-BZ-S92"/>
                          <a:ea typeface="微软雅黑" panose="020B0503020204020204" pitchFamily="34" charset="-122"/>
                          <a:cs typeface="Times New Roman" panose="02020603050405020304"/>
                        </a:rPr>
                        <a:t>年底至今</a:t>
                      </a:r>
                      <a:r>
                        <a:rPr lang="en-US" sz="1400" kern="100" dirty="0">
                          <a:solidFill>
                            <a:srgbClr val="000000"/>
                          </a:solidFill>
                          <a:latin typeface="NEU-BZ-S92"/>
                          <a:ea typeface="微软雅黑" panose="020B0503020204020204" pitchFamily="34" charset="-122"/>
                          <a:cs typeface="Times New Roman" panose="02020603050405020304"/>
                        </a:rPr>
                        <a:t>)</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致力复兴</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俄罗斯地大物博</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在度过苏联解体的社会动荡期后</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利用丰富的自然资源致力于国家复兴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力求在国际舞台上扮演更重要的角色。成为牵制美国称霸世界、促进世界格局多极化的重要力量</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55297" name="Rectangle 1"/>
          <p:cNvSpPr>
            <a:spLocks noChangeArrowheads="1"/>
          </p:cNvSpPr>
          <p:nvPr/>
        </p:nvSpPr>
        <p:spPr bwMode="auto">
          <a:xfrm>
            <a:off x="492370" y="1181686"/>
            <a:ext cx="1385316"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中俄</a:t>
            </a: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苏</a:t>
            </a: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关系</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04913" y="1534339"/>
          <a:ext cx="7934176" cy="3200400"/>
        </p:xfrm>
        <a:graphic>
          <a:graphicData uri="http://schemas.openxmlformats.org/drawingml/2006/table">
            <a:tbl>
              <a:tblPr/>
              <a:tblGrid>
                <a:gridCol w="547184">
                  <a:extLst>
                    <a:ext uri="{9D8B030D-6E8A-4147-A177-3AD203B41FA5}">
                      <a16:colId xmlns:a16="http://schemas.microsoft.com/office/drawing/2014/main" val="20000"/>
                    </a:ext>
                  </a:extLst>
                </a:gridCol>
                <a:gridCol w="422150">
                  <a:extLst>
                    <a:ext uri="{9D8B030D-6E8A-4147-A177-3AD203B41FA5}">
                      <a16:colId xmlns:a16="http://schemas.microsoft.com/office/drawing/2014/main" val="20001"/>
                    </a:ext>
                  </a:extLst>
                </a:gridCol>
                <a:gridCol w="6964842">
                  <a:extLst>
                    <a:ext uri="{9D8B030D-6E8A-4147-A177-3AD203B41FA5}">
                      <a16:colId xmlns:a16="http://schemas.microsoft.com/office/drawing/2014/main" val="20002"/>
                    </a:ext>
                  </a:extLst>
                </a:gridCol>
              </a:tblGrid>
              <a:tr h="214829">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时期</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特征</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867998">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古代</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侵略中国</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17</a:t>
                      </a:r>
                      <a:r>
                        <a:rPr lang="zh-CN" sz="1400" kern="100" dirty="0">
                          <a:solidFill>
                            <a:srgbClr val="000000"/>
                          </a:solidFill>
                          <a:latin typeface="+mj-lt"/>
                          <a:ea typeface="微软雅黑" panose="020B0503020204020204" pitchFamily="34" charset="-122"/>
                          <a:cs typeface="Times New Roman" panose="02020603050405020304"/>
                        </a:rPr>
                        <a:t>世纪中后期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沙俄侵占我国的黑龙江流域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强占雅克萨和尼布楚。</a:t>
                      </a:r>
                      <a:r>
                        <a:rPr lang="en-US" sz="1400" kern="100" dirty="0">
                          <a:solidFill>
                            <a:srgbClr val="000000"/>
                          </a:solidFill>
                          <a:latin typeface="+mj-lt"/>
                          <a:ea typeface="微软雅黑" panose="020B0503020204020204" pitchFamily="34" charset="-122"/>
                          <a:cs typeface="Times New Roman" panose="02020603050405020304"/>
                        </a:rPr>
                        <a:t>1685</a:t>
                      </a:r>
                      <a:r>
                        <a:rPr lang="zh-CN" sz="1400" kern="100" dirty="0">
                          <a:solidFill>
                            <a:srgbClr val="000000"/>
                          </a:solidFill>
                          <a:latin typeface="+mj-lt"/>
                          <a:ea typeface="微软雅黑" panose="020B0503020204020204" pitchFamily="34" charset="-122"/>
                          <a:cs typeface="Times New Roman" panose="02020603050405020304"/>
                        </a:rPr>
                        <a:t>年和</a:t>
                      </a:r>
                      <a:r>
                        <a:rPr lang="en-US" sz="1400" kern="100" dirty="0">
                          <a:solidFill>
                            <a:srgbClr val="000000"/>
                          </a:solidFill>
                          <a:latin typeface="+mj-lt"/>
                          <a:ea typeface="微软雅黑" panose="020B0503020204020204" pitchFamily="34" charset="-122"/>
                          <a:cs typeface="Times New Roman" panose="02020603050405020304"/>
                        </a:rPr>
                        <a:t>1686</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康熙帝命令清军两次重创俄军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沙俄政府同意谈判解决中俄东段边界问题。</a:t>
                      </a:r>
                      <a:r>
                        <a:rPr lang="en-US" sz="1400" kern="100" dirty="0">
                          <a:solidFill>
                            <a:srgbClr val="000000"/>
                          </a:solidFill>
                          <a:latin typeface="+mj-lt"/>
                          <a:ea typeface="微软雅黑" panose="020B0503020204020204" pitchFamily="34" charset="-122"/>
                          <a:cs typeface="Times New Roman" panose="02020603050405020304"/>
                        </a:rPr>
                        <a:t>1689</a:t>
                      </a:r>
                      <a:r>
                        <a:rPr lang="zh-CN" sz="1400" kern="100" dirty="0">
                          <a:solidFill>
                            <a:srgbClr val="000000"/>
                          </a:solidFill>
                          <a:latin typeface="+mj-lt"/>
                          <a:ea typeface="微软雅黑" panose="020B0503020204020204" pitchFamily="34" charset="-122"/>
                          <a:cs typeface="Times New Roman" panose="02020603050405020304"/>
                        </a:rPr>
                        <a:t>年双方签订了《尼布楚条约》</a:t>
                      </a:r>
                      <a:endParaRPr lang="zh-CN" sz="1400" kern="100" dirty="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735996">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近代</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侵略中国</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俄国在第二次鸦片战争中充当帮凶</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并通过一系列不平等条约割占中国东北和西北</a:t>
                      </a:r>
                      <a:r>
                        <a:rPr lang="en-US" sz="1400" kern="100" dirty="0">
                          <a:solidFill>
                            <a:srgbClr val="000000"/>
                          </a:solidFill>
                          <a:latin typeface="+mj-lt"/>
                          <a:ea typeface="微软雅黑" panose="020B0503020204020204" pitchFamily="34" charset="-122"/>
                          <a:cs typeface="Times New Roman" panose="02020603050405020304"/>
                        </a:rPr>
                        <a:t>150</a:t>
                      </a:r>
                      <a:r>
                        <a:rPr lang="zh-CN" sz="1400" kern="100" dirty="0">
                          <a:solidFill>
                            <a:srgbClr val="000000"/>
                          </a:solidFill>
                          <a:latin typeface="+mj-lt"/>
                          <a:ea typeface="微软雅黑" panose="020B0503020204020204" pitchFamily="34" charset="-122"/>
                          <a:cs typeface="Times New Roman" panose="02020603050405020304"/>
                        </a:rPr>
                        <a:t>多万平方公里的领土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成为近代历史上侵占中国领土最多的国家</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《马关条约》签订后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俄国以三国干涉还辽为契机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掀起“瓜分”中国狂潮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强租了旅顺和大连</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划分长城以北和新疆为其势力范围</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(3)1900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俄国参加八国联军侵华战争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签订《辛丑条约》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使中国完全陷入半殖民地半封建社会的深渊</a:t>
                      </a:r>
                      <a:endParaRPr lang="zh-CN" sz="1400" kern="100" dirty="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5297"/>
                                        </p:tgtEl>
                                        <p:attrNameLst>
                                          <p:attrName>style.visibility</p:attrName>
                                        </p:attrNameLst>
                                      </p:cBhvr>
                                      <p:to>
                                        <p:strVal val="visible"/>
                                      </p:to>
                                    </p:set>
                                    <p:anim calcmode="lin" valueType="num">
                                      <p:cBhvr additive="base">
                                        <p:cTn id="17" dur="500" fill="hold"/>
                                        <p:tgtEl>
                                          <p:spTgt spid="55297"/>
                                        </p:tgtEl>
                                        <p:attrNameLst>
                                          <p:attrName>ppt_x</p:attrName>
                                        </p:attrNameLst>
                                      </p:cBhvr>
                                      <p:tavLst>
                                        <p:tav tm="0">
                                          <p:val>
                                            <p:strVal val="#ppt_x"/>
                                          </p:val>
                                        </p:tav>
                                        <p:tav tm="100000">
                                          <p:val>
                                            <p:strVal val="#ppt_x"/>
                                          </p:val>
                                        </p:tav>
                                      </p:tavLst>
                                    </p:anim>
                                    <p:anim calcmode="lin" valueType="num">
                                      <p:cBhvr additive="base">
                                        <p:cTn id="18" dur="500" fill="hold"/>
                                        <p:tgtEl>
                                          <p:spTgt spid="5529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0846" y="1274088"/>
          <a:ext cx="7934176" cy="2202561"/>
        </p:xfrm>
        <a:graphic>
          <a:graphicData uri="http://schemas.openxmlformats.org/drawingml/2006/table">
            <a:tbl>
              <a:tblPr/>
              <a:tblGrid>
                <a:gridCol w="547184">
                  <a:extLst>
                    <a:ext uri="{9D8B030D-6E8A-4147-A177-3AD203B41FA5}">
                      <a16:colId xmlns:a16="http://schemas.microsoft.com/office/drawing/2014/main" val="20000"/>
                    </a:ext>
                  </a:extLst>
                </a:gridCol>
                <a:gridCol w="422150">
                  <a:extLst>
                    <a:ext uri="{9D8B030D-6E8A-4147-A177-3AD203B41FA5}">
                      <a16:colId xmlns:a16="http://schemas.microsoft.com/office/drawing/2014/main" val="20001"/>
                    </a:ext>
                  </a:extLst>
                </a:gridCol>
                <a:gridCol w="6964842">
                  <a:extLst>
                    <a:ext uri="{9D8B030D-6E8A-4147-A177-3AD203B41FA5}">
                      <a16:colId xmlns:a16="http://schemas.microsoft.com/office/drawing/2014/main" val="20002"/>
                    </a:ext>
                  </a:extLst>
                </a:gridCol>
              </a:tblGrid>
              <a:tr h="867998">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近代</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帮助与合作</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在十月革命影响下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新文化运动后期开始宣传马克思主义</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在列宁领导的共产国际帮助下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中国共产党成立</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(3)1924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苏联促进了国共第一次合作</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与中国共产党一起帮助孙中山在广州黄埔创建黄埔军校</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掀起了国民大革命</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(4)1942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中、苏等</a:t>
                      </a:r>
                      <a:r>
                        <a:rPr lang="en-US" sz="1400" kern="100" dirty="0">
                          <a:solidFill>
                            <a:srgbClr val="000000"/>
                          </a:solidFill>
                          <a:latin typeface="+mj-lt"/>
                          <a:ea typeface="微软雅黑" panose="020B0503020204020204" pitchFamily="34" charset="-122"/>
                          <a:cs typeface="Times New Roman" panose="02020603050405020304"/>
                        </a:rPr>
                        <a:t>26</a:t>
                      </a:r>
                      <a:r>
                        <a:rPr lang="zh-CN" sz="1400" kern="100" dirty="0">
                          <a:solidFill>
                            <a:srgbClr val="000000"/>
                          </a:solidFill>
                          <a:latin typeface="+mj-lt"/>
                          <a:ea typeface="微软雅黑" panose="020B0503020204020204" pitchFamily="34" charset="-122"/>
                          <a:cs typeface="Times New Roman" panose="02020603050405020304"/>
                        </a:rPr>
                        <a:t>国签署《联合国家宣言》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建立了世界反法西斯联盟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共同抗击法西斯国家的侵略</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(5)1945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8</a:t>
                      </a:r>
                      <a:r>
                        <a:rPr lang="zh-CN" sz="1400" kern="100" dirty="0">
                          <a:solidFill>
                            <a:srgbClr val="000000"/>
                          </a:solidFill>
                          <a:latin typeface="+mj-lt"/>
                          <a:ea typeface="微软雅黑" panose="020B0503020204020204" pitchFamily="34" charset="-122"/>
                          <a:cs typeface="Times New Roman" panose="02020603050405020304"/>
                        </a:rPr>
                        <a:t>月上旬</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苏联出兵中国东北</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参加对日作战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加速了抗日战争的胜利</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0846" y="1274088"/>
          <a:ext cx="7934176" cy="3482721"/>
        </p:xfrm>
        <a:graphic>
          <a:graphicData uri="http://schemas.openxmlformats.org/drawingml/2006/table">
            <a:tbl>
              <a:tblPr/>
              <a:tblGrid>
                <a:gridCol w="547184">
                  <a:extLst>
                    <a:ext uri="{9D8B030D-6E8A-4147-A177-3AD203B41FA5}">
                      <a16:colId xmlns:a16="http://schemas.microsoft.com/office/drawing/2014/main" val="20000"/>
                    </a:ext>
                  </a:extLst>
                </a:gridCol>
                <a:gridCol w="422150">
                  <a:extLst>
                    <a:ext uri="{9D8B030D-6E8A-4147-A177-3AD203B41FA5}">
                      <a16:colId xmlns:a16="http://schemas.microsoft.com/office/drawing/2014/main" val="20001"/>
                    </a:ext>
                  </a:extLst>
                </a:gridCol>
                <a:gridCol w="6964842">
                  <a:extLst>
                    <a:ext uri="{9D8B030D-6E8A-4147-A177-3AD203B41FA5}">
                      <a16:colId xmlns:a16="http://schemas.microsoft.com/office/drawing/2014/main" val="20002"/>
                    </a:ext>
                  </a:extLst>
                </a:gridCol>
              </a:tblGrid>
              <a:tr h="867998">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现代</a:t>
                      </a:r>
                      <a:endParaRPr lang="zh-CN" sz="105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友好结盟—</a:t>
                      </a:r>
                      <a:endParaRPr lang="zh-CN" sz="105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紧张对峙—</a:t>
                      </a:r>
                      <a:endParaRPr lang="zh-CN" sz="105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睦邻友好</a:t>
                      </a:r>
                      <a:endParaRPr lang="zh-CN" sz="105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ea"/>
                          <a:ea typeface="+mj-ea"/>
                          <a:cs typeface="Times New Roman" panose="02020603050405020304"/>
                        </a:rPr>
                        <a:t>(1)1949</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中华人民共和国成立后不久</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苏联就与中国建立了外交关系</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这对新中国是很重要的支持。</a:t>
                      </a:r>
                      <a:r>
                        <a:rPr lang="en-US" sz="1400" kern="100" dirty="0">
                          <a:solidFill>
                            <a:srgbClr val="000000"/>
                          </a:solidFill>
                          <a:latin typeface="+mj-ea"/>
                          <a:ea typeface="+mj-ea"/>
                          <a:cs typeface="Times New Roman" panose="02020603050405020304"/>
                        </a:rPr>
                        <a:t>1950</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中苏缔结了友好同盟互助条约</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加强了社会主义阵营的力量。新中国掀起了学习苏联的热潮</a:t>
                      </a:r>
                      <a:endParaRPr lang="zh-CN" sz="1050" kern="100" dirty="0">
                        <a:solidFill>
                          <a:srgbClr val="000000"/>
                        </a:solidFill>
                        <a:latin typeface="+mj-ea"/>
                        <a:ea typeface="+mj-ea"/>
                        <a:cs typeface="Times New Roman" panose="02020603050405020304"/>
                      </a:endParaRPr>
                    </a:p>
                    <a:p>
                      <a:pPr>
                        <a:lnSpc>
                          <a:spcPct val="150000"/>
                        </a:lnSpc>
                        <a:spcAft>
                          <a:spcPts val="0"/>
                        </a:spcAft>
                      </a:pPr>
                      <a:r>
                        <a:rPr lang="en-US" sz="1400" kern="100" dirty="0">
                          <a:solidFill>
                            <a:srgbClr val="000000"/>
                          </a:solidFill>
                          <a:latin typeface="+mj-ea"/>
                          <a:ea typeface="+mj-ea"/>
                          <a:cs typeface="Times New Roman" panose="02020603050405020304"/>
                        </a:rPr>
                        <a:t>(2)</a:t>
                      </a:r>
                      <a:r>
                        <a:rPr lang="zh-CN" sz="1400" kern="100" dirty="0">
                          <a:solidFill>
                            <a:srgbClr val="000000"/>
                          </a:solidFill>
                          <a:latin typeface="+mj-ea"/>
                          <a:ea typeface="+mj-ea"/>
                          <a:cs typeface="Times New Roman" panose="02020603050405020304"/>
                        </a:rPr>
                        <a:t>第一个五年计划时期</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中国以苏联帮助兴建的</a:t>
                      </a:r>
                      <a:r>
                        <a:rPr lang="en-US" sz="1400" kern="100" dirty="0">
                          <a:solidFill>
                            <a:srgbClr val="000000"/>
                          </a:solidFill>
                          <a:latin typeface="+mj-ea"/>
                          <a:ea typeface="+mj-ea"/>
                          <a:cs typeface="Times New Roman" panose="02020603050405020304"/>
                        </a:rPr>
                        <a:t>156</a:t>
                      </a:r>
                      <a:r>
                        <a:rPr lang="zh-CN" sz="1400" kern="100" dirty="0">
                          <a:solidFill>
                            <a:srgbClr val="000000"/>
                          </a:solidFill>
                          <a:latin typeface="+mj-ea"/>
                          <a:ea typeface="+mj-ea"/>
                          <a:cs typeface="Times New Roman" panose="02020603050405020304"/>
                        </a:rPr>
                        <a:t>个项目为中心进行工业化建设</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开始改变了我国工业落后的面貌</a:t>
                      </a:r>
                      <a:endParaRPr lang="zh-CN" sz="1050" kern="100" dirty="0">
                        <a:solidFill>
                          <a:srgbClr val="000000"/>
                        </a:solidFill>
                        <a:latin typeface="+mj-ea"/>
                        <a:ea typeface="+mj-ea"/>
                        <a:cs typeface="Times New Roman" panose="02020603050405020304"/>
                      </a:endParaRPr>
                    </a:p>
                    <a:p>
                      <a:pPr>
                        <a:lnSpc>
                          <a:spcPct val="150000"/>
                        </a:lnSpc>
                        <a:spcAft>
                          <a:spcPts val="0"/>
                        </a:spcAft>
                      </a:pPr>
                      <a:r>
                        <a:rPr lang="en-US" sz="1400" kern="100" dirty="0">
                          <a:solidFill>
                            <a:srgbClr val="000000"/>
                          </a:solidFill>
                          <a:latin typeface="+mj-ea"/>
                          <a:ea typeface="+mj-ea"/>
                          <a:cs typeface="Times New Roman" panose="02020603050405020304"/>
                        </a:rPr>
                        <a:t>(3)20</a:t>
                      </a:r>
                      <a:r>
                        <a:rPr lang="zh-CN" sz="1400" kern="100" dirty="0">
                          <a:solidFill>
                            <a:srgbClr val="000000"/>
                          </a:solidFill>
                          <a:latin typeface="+mj-ea"/>
                          <a:ea typeface="+mj-ea"/>
                          <a:cs typeface="Times New Roman" panose="02020603050405020304"/>
                        </a:rPr>
                        <a:t>世纪五六十年代</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赫鲁晓夫和勃列日涅夫执政时期</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苏联推行霸权主义</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中苏关系恶化</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中苏走向对抗</a:t>
                      </a:r>
                      <a:endParaRPr lang="zh-CN" sz="1050" kern="100" dirty="0">
                        <a:solidFill>
                          <a:srgbClr val="000000"/>
                        </a:solidFill>
                        <a:latin typeface="+mj-ea"/>
                        <a:ea typeface="+mj-ea"/>
                        <a:cs typeface="Times New Roman" panose="02020603050405020304"/>
                      </a:endParaRPr>
                    </a:p>
                    <a:p>
                      <a:pPr>
                        <a:lnSpc>
                          <a:spcPct val="150000"/>
                        </a:lnSpc>
                        <a:spcAft>
                          <a:spcPts val="0"/>
                        </a:spcAft>
                      </a:pPr>
                      <a:r>
                        <a:rPr lang="en-US" sz="1400" kern="100" dirty="0">
                          <a:solidFill>
                            <a:srgbClr val="000000"/>
                          </a:solidFill>
                          <a:latin typeface="+mj-ea"/>
                          <a:ea typeface="+mj-ea"/>
                          <a:cs typeface="Times New Roman" panose="02020603050405020304"/>
                        </a:rPr>
                        <a:t>(4)20</a:t>
                      </a:r>
                      <a:r>
                        <a:rPr lang="zh-CN" sz="1400" kern="100" dirty="0">
                          <a:solidFill>
                            <a:srgbClr val="000000"/>
                          </a:solidFill>
                          <a:latin typeface="+mj-ea"/>
                          <a:ea typeface="+mj-ea"/>
                          <a:cs typeface="Times New Roman" panose="02020603050405020304"/>
                        </a:rPr>
                        <a:t>世纪</a:t>
                      </a:r>
                      <a:r>
                        <a:rPr lang="en-US" sz="1400" kern="100" dirty="0">
                          <a:solidFill>
                            <a:srgbClr val="000000"/>
                          </a:solidFill>
                          <a:latin typeface="+mj-ea"/>
                          <a:ea typeface="+mj-ea"/>
                          <a:cs typeface="Times New Roman" panose="02020603050405020304"/>
                        </a:rPr>
                        <a:t>80</a:t>
                      </a:r>
                      <a:r>
                        <a:rPr lang="zh-CN" sz="1400" kern="100" dirty="0">
                          <a:solidFill>
                            <a:srgbClr val="000000"/>
                          </a:solidFill>
                          <a:latin typeface="+mj-ea"/>
                          <a:ea typeface="+mj-ea"/>
                          <a:cs typeface="Times New Roman" panose="02020603050405020304"/>
                        </a:rPr>
                        <a:t>年代末</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中苏两国放弃对抗</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关系走向了正常化</a:t>
                      </a:r>
                      <a:endParaRPr lang="zh-CN" sz="1050" kern="100" dirty="0">
                        <a:solidFill>
                          <a:srgbClr val="000000"/>
                        </a:solidFill>
                        <a:latin typeface="+mj-ea"/>
                        <a:ea typeface="+mj-ea"/>
                        <a:cs typeface="Times New Roman" panose="02020603050405020304"/>
                      </a:endParaRPr>
                    </a:p>
                    <a:p>
                      <a:pPr>
                        <a:lnSpc>
                          <a:spcPct val="150000"/>
                        </a:lnSpc>
                        <a:spcAft>
                          <a:spcPts val="0"/>
                        </a:spcAft>
                      </a:pPr>
                      <a:r>
                        <a:rPr lang="en-US" sz="1400" kern="100" dirty="0">
                          <a:solidFill>
                            <a:srgbClr val="000000"/>
                          </a:solidFill>
                          <a:latin typeface="+mj-ea"/>
                          <a:ea typeface="+mj-ea"/>
                          <a:cs typeface="Times New Roman" panose="02020603050405020304"/>
                        </a:rPr>
                        <a:t>(5)2001</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上海亚太经合组织会议召开</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确立了中俄战略协作伙伴关系</a:t>
                      </a:r>
                      <a:r>
                        <a:rPr lang="en-US" sz="1400" kern="100" dirty="0">
                          <a:solidFill>
                            <a:srgbClr val="000000"/>
                          </a:solidFill>
                          <a:latin typeface="+mj-ea"/>
                          <a:ea typeface="+mj-ea"/>
                          <a:cs typeface="Times New Roman" panose="02020603050405020304"/>
                        </a:rPr>
                        <a:t>;2001</a:t>
                      </a:r>
                      <a:r>
                        <a:rPr lang="zh-CN" sz="1400" kern="100" dirty="0">
                          <a:solidFill>
                            <a:srgbClr val="000000"/>
                          </a:solidFill>
                          <a:latin typeface="+mj-ea"/>
                          <a:ea typeface="+mj-ea"/>
                          <a:cs typeface="Times New Roman" panose="02020603050405020304"/>
                        </a:rPr>
                        <a:t>年两国都加入了上海合作组织</a:t>
                      </a:r>
                      <a:endParaRPr lang="zh-CN" sz="1050" kern="100" dirty="0">
                        <a:solidFill>
                          <a:srgbClr val="000000"/>
                        </a:solidFill>
                        <a:latin typeface="+mj-ea"/>
                        <a:ea typeface="+mj-ea"/>
                        <a:cs typeface="Times New Roman" panose="02020603050405020304"/>
                      </a:endParaRPr>
                    </a:p>
                    <a:p>
                      <a:pPr>
                        <a:lnSpc>
                          <a:spcPct val="150000"/>
                        </a:lnSpc>
                        <a:spcAft>
                          <a:spcPts val="0"/>
                        </a:spcAft>
                      </a:pPr>
                      <a:r>
                        <a:rPr lang="en-US" sz="1400" kern="100" dirty="0">
                          <a:solidFill>
                            <a:srgbClr val="000000"/>
                          </a:solidFill>
                          <a:latin typeface="+mj-ea"/>
                          <a:ea typeface="+mj-ea"/>
                          <a:cs typeface="Times New Roman" panose="02020603050405020304"/>
                        </a:rPr>
                        <a:t>(6)</a:t>
                      </a:r>
                      <a:r>
                        <a:rPr lang="zh-CN" sz="1400" kern="100" dirty="0">
                          <a:solidFill>
                            <a:srgbClr val="000000"/>
                          </a:solidFill>
                          <a:latin typeface="+mj-ea"/>
                          <a:ea typeface="+mj-ea"/>
                          <a:cs typeface="Times New Roman" panose="02020603050405020304"/>
                        </a:rPr>
                        <a:t>当前</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中俄两国在诸多国际问题和地区争端问题上都能达成共识</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在各个领域加强合作</a:t>
                      </a:r>
                      <a:endParaRPr lang="zh-CN" sz="1050" kern="100" dirty="0">
                        <a:solidFill>
                          <a:srgbClr val="000000"/>
                        </a:solidFill>
                        <a:latin typeface="+mj-ea"/>
                        <a:ea typeface="+mj-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2692010"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要点五</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其他大国关系史</a:t>
            </a:r>
          </a:p>
        </p:txBody>
      </p:sp>
      <p:sp>
        <p:nvSpPr>
          <p:cNvPr id="53249" name="Rectangle 1"/>
          <p:cNvSpPr>
            <a:spLocks noChangeArrowheads="1"/>
          </p:cNvSpPr>
          <p:nvPr/>
        </p:nvSpPr>
        <p:spPr bwMode="auto">
          <a:xfrm>
            <a:off x="492369" y="1624818"/>
            <a:ext cx="1064715"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法德关系</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40082" y="1997930"/>
          <a:ext cx="7849770" cy="2880360"/>
        </p:xfrm>
        <a:graphic>
          <a:graphicData uri="http://schemas.openxmlformats.org/drawingml/2006/table">
            <a:tbl>
              <a:tblPr/>
              <a:tblGrid>
                <a:gridCol w="978732">
                  <a:extLst>
                    <a:ext uri="{9D8B030D-6E8A-4147-A177-3AD203B41FA5}">
                      <a16:colId xmlns:a16="http://schemas.microsoft.com/office/drawing/2014/main" val="20000"/>
                    </a:ext>
                  </a:extLst>
                </a:gridCol>
                <a:gridCol w="541040">
                  <a:extLst>
                    <a:ext uri="{9D8B030D-6E8A-4147-A177-3AD203B41FA5}">
                      <a16:colId xmlns:a16="http://schemas.microsoft.com/office/drawing/2014/main" val="20001"/>
                    </a:ext>
                  </a:extLst>
                </a:gridCol>
                <a:gridCol w="6329998">
                  <a:extLst>
                    <a:ext uri="{9D8B030D-6E8A-4147-A177-3AD203B41FA5}">
                      <a16:colId xmlns:a16="http://schemas.microsoft.com/office/drawing/2014/main" val="20002"/>
                    </a:ext>
                  </a:extLst>
                </a:gridCol>
              </a:tblGrid>
              <a:tr h="223485">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时期</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特征</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1787879">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a:t>
                      </a:r>
                      <a:r>
                        <a:rPr lang="zh-CN" sz="1400" kern="100">
                          <a:solidFill>
                            <a:srgbClr val="000000"/>
                          </a:solidFill>
                          <a:latin typeface="NEU-BZ-S92"/>
                          <a:ea typeface="微软雅黑" panose="020B0503020204020204" pitchFamily="34" charset="-122"/>
                          <a:cs typeface="Times New Roman" panose="02020603050405020304"/>
                        </a:rPr>
                        <a:t>世纪后</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期—</a:t>
                      </a:r>
                      <a:r>
                        <a:rPr lang="en-US" sz="1400" kern="100">
                          <a:solidFill>
                            <a:srgbClr val="000000"/>
                          </a:solidFill>
                          <a:latin typeface="NEU-BZ-S92"/>
                          <a:ea typeface="微软雅黑" panose="020B0503020204020204" pitchFamily="34" charset="-122"/>
                          <a:cs typeface="Times New Roman" panose="02020603050405020304"/>
                        </a:rPr>
                        <a:t>20</a:t>
                      </a:r>
                      <a:r>
                        <a:rPr lang="zh-CN" sz="1400" kern="100">
                          <a:solidFill>
                            <a:srgbClr val="000000"/>
                          </a:solidFill>
                          <a:latin typeface="NEU-BZ-S92"/>
                          <a:ea typeface="微软雅黑" panose="020B0503020204020204" pitchFamily="34" charset="-122"/>
                          <a:cs typeface="Times New Roman" panose="02020603050405020304"/>
                        </a:rPr>
                        <a:t>世</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纪</a:t>
                      </a:r>
                      <a:r>
                        <a:rPr lang="en-US" sz="1400" kern="100">
                          <a:solidFill>
                            <a:srgbClr val="000000"/>
                          </a:solidFill>
                          <a:latin typeface="NEU-BZ-S92"/>
                          <a:ea typeface="微软雅黑" panose="020B0503020204020204" pitchFamily="34" charset="-122"/>
                          <a:cs typeface="Times New Roman" panose="02020603050405020304"/>
                        </a:rPr>
                        <a:t>40</a:t>
                      </a:r>
                      <a:r>
                        <a:rPr lang="zh-CN" sz="1400" kern="100">
                          <a:solidFill>
                            <a:srgbClr val="000000"/>
                          </a:solidFill>
                          <a:latin typeface="NEU-BZ-S92"/>
                          <a:ea typeface="微软雅黑" panose="020B0503020204020204" pitchFamily="34" charset="-122"/>
                          <a:cs typeface="Times New Roman" panose="02020603050405020304"/>
                        </a:rPr>
                        <a:t>年代</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敌对与勾结</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(1)1900</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法国和德国均参与了八国联军侵华战争</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强迫清政府签订了《辛丑条约》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使中国完全陷入半殖民地半封建社会的深渊</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(2)20</a:t>
                      </a:r>
                      <a:r>
                        <a:rPr lang="zh-CN" sz="1400" kern="100" dirty="0">
                          <a:solidFill>
                            <a:srgbClr val="000000"/>
                          </a:solidFill>
                          <a:latin typeface="NEU-BZ-S92"/>
                          <a:ea typeface="微软雅黑" panose="020B0503020204020204" pitchFamily="34" charset="-122"/>
                          <a:cs typeface="Times New Roman" panose="02020603050405020304"/>
                        </a:rPr>
                        <a:t>世纪初</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为争夺世界霸权</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德国、法国分别加入三国同盟和三国协约进行对抗。欧洲两大军事集团之间展开了疯狂的军备竞赛</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局部冲突不断</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大战一触即发</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第一次世界大战爆发</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德国和法国很快参战。</a:t>
                      </a:r>
                      <a:r>
                        <a:rPr lang="en-US" sz="1400" kern="100" dirty="0">
                          <a:solidFill>
                            <a:srgbClr val="000000"/>
                          </a:solidFill>
                          <a:latin typeface="NEU-BZ-S92"/>
                          <a:ea typeface="微软雅黑" panose="020B0503020204020204" pitchFamily="34" charset="-122"/>
                          <a:cs typeface="Times New Roman" panose="02020603050405020304"/>
                        </a:rPr>
                        <a:t>1916</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德、法两国军队在法国的凡尔登展开了异常惨烈的阵地战。德国从此陷入被动</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(4)1919</a:t>
                      </a:r>
                      <a:r>
                        <a:rPr lang="zh-CN" sz="1400" kern="100" dirty="0">
                          <a:solidFill>
                            <a:srgbClr val="000000"/>
                          </a:solidFill>
                          <a:latin typeface="NEU-BZ-S92"/>
                          <a:ea typeface="微软雅黑" panose="020B0503020204020204" pitchFamily="34" charset="-122"/>
                          <a:cs typeface="Times New Roman" panose="02020603050405020304"/>
                        </a:rPr>
                        <a:t>年巴黎和会上</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法国极力主张削弱德国</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会议签订了对德的《凡尔赛条约》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法国从德国手中收回了阿尔萨斯和洛林地区</a:t>
                      </a:r>
                      <a:endParaRPr lang="zh-CN" sz="1400" kern="100" dirty="0">
                        <a:solidFill>
                          <a:srgbClr val="000000"/>
                        </a:solidFill>
                        <a:latin typeface="NEU-BZ-S92"/>
                        <a:ea typeface="方正书宋_GBK"/>
                        <a:cs typeface="Times New Roman" panose="02020603050405020304"/>
                      </a:endParaRPr>
                    </a:p>
                  </a:txBody>
                  <a:tcPr marL="22883" marR="2288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3250" name="Rectangle 2"/>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3249"/>
                                        </p:tgtEl>
                                        <p:attrNameLst>
                                          <p:attrName>style.visibility</p:attrName>
                                        </p:attrNameLst>
                                      </p:cBhvr>
                                      <p:to>
                                        <p:strVal val="visible"/>
                                      </p:to>
                                    </p:set>
                                    <p:anim calcmode="lin" valueType="num">
                                      <p:cBhvr additive="base">
                                        <p:cTn id="22" dur="500" fill="hold"/>
                                        <p:tgtEl>
                                          <p:spTgt spid="53249"/>
                                        </p:tgtEl>
                                        <p:attrNameLst>
                                          <p:attrName>ppt_x</p:attrName>
                                        </p:attrNameLst>
                                      </p:cBhvr>
                                      <p:tavLst>
                                        <p:tav tm="0">
                                          <p:val>
                                            <p:strVal val="#ppt_x"/>
                                          </p:val>
                                        </p:tav>
                                        <p:tav tm="100000">
                                          <p:val>
                                            <p:strVal val="#ppt_x"/>
                                          </p:val>
                                        </p:tav>
                                      </p:tavLst>
                                    </p:anim>
                                    <p:anim calcmode="lin" valueType="num">
                                      <p:cBhvr additive="base">
                                        <p:cTn id="23" dur="500" fill="hold"/>
                                        <p:tgtEl>
                                          <p:spTgt spid="5324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324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836280"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要点一</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美国史和中美关系</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84810" y="1619238"/>
            <a:ext cx="885179" cy="307777"/>
          </a:xfrm>
          <a:prstGeom prst="rect">
            <a:avLst/>
          </a:prstGeom>
        </p:spPr>
        <p:txBody>
          <a:bodyPr wrap="none">
            <a:spAutoFit/>
          </a:bodyPr>
          <a:lstStyle/>
          <a:p>
            <a:r>
              <a:rPr lang="en-US" sz="1400" b="1" dirty="0">
                <a:solidFill>
                  <a:srgbClr val="DE7538"/>
                </a:solidFill>
              </a:rPr>
              <a:t>1.</a:t>
            </a:r>
            <a:r>
              <a:rPr lang="zh-CN" altLang="en-US" sz="1400" b="1" dirty="0">
                <a:solidFill>
                  <a:srgbClr val="DE7538"/>
                </a:solidFill>
              </a:rPr>
              <a:t>美国史</a:t>
            </a:r>
          </a:p>
        </p:txBody>
      </p:sp>
      <p:graphicFrame>
        <p:nvGraphicFramePr>
          <p:cNvPr id="13" name="表格 12"/>
          <p:cNvGraphicFramePr>
            <a:graphicFrameLocks noGrp="1"/>
          </p:cNvGraphicFramePr>
          <p:nvPr/>
        </p:nvGraphicFramePr>
        <p:xfrm>
          <a:off x="626013" y="2035419"/>
          <a:ext cx="7906042" cy="2560320"/>
        </p:xfrm>
        <a:graphic>
          <a:graphicData uri="http://schemas.openxmlformats.org/drawingml/2006/table">
            <a:tbl>
              <a:tblPr/>
              <a:tblGrid>
                <a:gridCol w="985312">
                  <a:extLst>
                    <a:ext uri="{9D8B030D-6E8A-4147-A177-3AD203B41FA5}">
                      <a16:colId xmlns:a16="http://schemas.microsoft.com/office/drawing/2014/main" val="20000"/>
                    </a:ext>
                  </a:extLst>
                </a:gridCol>
                <a:gridCol w="6920730">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主题</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美国独立</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战争</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既是一次民族解放战争</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也是一场资产阶级革命</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美国</a:t>
                      </a:r>
                      <a:r>
                        <a:rPr lang="en-US" sz="1400" kern="100">
                          <a:solidFill>
                            <a:srgbClr val="000000"/>
                          </a:solidFill>
                          <a:latin typeface="+mn-lt"/>
                          <a:ea typeface="微软雅黑" panose="020B0503020204020204" pitchFamily="34" charset="-122"/>
                          <a:cs typeface="Times New Roman" panose="02020603050405020304"/>
                        </a:rPr>
                        <a:t>1787</a:t>
                      </a:r>
                      <a:r>
                        <a:rPr lang="zh-CN" sz="1400" kern="100">
                          <a:solidFill>
                            <a:srgbClr val="000000"/>
                          </a:solidFill>
                          <a:latin typeface="+mn-lt"/>
                          <a:ea typeface="微软雅黑" panose="020B0503020204020204" pitchFamily="34" charset="-122"/>
                          <a:cs typeface="Times New Roman" panose="02020603050405020304"/>
                        </a:rPr>
                        <a:t>年</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宪法</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确立行政、立法、司法三权分立</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总统、国会与最高法院及其相关机构各司其职</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相互制衡</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联邦政府与地方政府分享权力</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总统和议员由选举产生。</a:t>
                      </a:r>
                      <a:r>
                        <a:rPr lang="en-US" sz="1400" kern="100" dirty="0">
                          <a:solidFill>
                            <a:srgbClr val="000000"/>
                          </a:solidFill>
                          <a:latin typeface="+mn-lt"/>
                          <a:ea typeface="微软雅黑" panose="020B0503020204020204" pitchFamily="34" charset="-122"/>
                          <a:cs typeface="Times New Roman" panose="02020603050405020304"/>
                        </a:rPr>
                        <a:t>1787</a:t>
                      </a:r>
                      <a:r>
                        <a:rPr lang="zh-CN" sz="1400" kern="100" dirty="0">
                          <a:solidFill>
                            <a:srgbClr val="000000"/>
                          </a:solidFill>
                          <a:latin typeface="+mn-lt"/>
                          <a:ea typeface="微软雅黑" panose="020B0503020204020204" pitchFamily="34" charset="-122"/>
                          <a:cs typeface="Times New Roman" panose="02020603050405020304"/>
                        </a:rPr>
                        <a:t>年美国宪法是世界上第一部资产阶级成文宪法</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对后来许多国家的政治变革产生了重要影响</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美国南北</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战争</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1861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1865</a:t>
                      </a:r>
                      <a:r>
                        <a:rPr lang="zh-CN" sz="1400" kern="100" dirty="0">
                          <a:solidFill>
                            <a:srgbClr val="000000"/>
                          </a:solidFill>
                          <a:latin typeface="+mn-lt"/>
                          <a:ea typeface="微软雅黑" panose="020B0503020204020204" pitchFamily="34" charset="-122"/>
                          <a:cs typeface="Times New Roman" panose="02020603050405020304"/>
                        </a:rPr>
                        <a:t>年的美国南北战争</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维护了国家统一</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废除了奴隶制度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清除了资本主义发展的最大障碍</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为以后经济的迅速发展创造了条件</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09" y="1266092"/>
          <a:ext cx="8025619" cy="2965621"/>
        </p:xfrm>
        <a:graphic>
          <a:graphicData uri="http://schemas.openxmlformats.org/drawingml/2006/table">
            <a:tbl>
              <a:tblPr/>
              <a:tblGrid>
                <a:gridCol w="1000656">
                  <a:extLst>
                    <a:ext uri="{9D8B030D-6E8A-4147-A177-3AD203B41FA5}">
                      <a16:colId xmlns:a16="http://schemas.microsoft.com/office/drawing/2014/main" val="20000"/>
                    </a:ext>
                  </a:extLst>
                </a:gridCol>
                <a:gridCol w="550634">
                  <a:extLst>
                    <a:ext uri="{9D8B030D-6E8A-4147-A177-3AD203B41FA5}">
                      <a16:colId xmlns:a16="http://schemas.microsoft.com/office/drawing/2014/main" val="20001"/>
                    </a:ext>
                  </a:extLst>
                </a:gridCol>
                <a:gridCol w="6474329">
                  <a:extLst>
                    <a:ext uri="{9D8B030D-6E8A-4147-A177-3AD203B41FA5}">
                      <a16:colId xmlns:a16="http://schemas.microsoft.com/office/drawing/2014/main" val="20002"/>
                    </a:ext>
                  </a:extLst>
                </a:gridCol>
              </a:tblGrid>
              <a:tr h="2965621">
                <a:tc>
                  <a:txBody>
                    <a:bodyPr/>
                    <a:lstStyle/>
                    <a:p>
                      <a:pPr algn="ctr">
                        <a:lnSpc>
                          <a:spcPct val="150000"/>
                        </a:lnSpc>
                        <a:spcAft>
                          <a:spcPts val="0"/>
                        </a:spcAft>
                      </a:pPr>
                      <a:r>
                        <a:rPr lang="en-US" sz="1400" kern="100" dirty="0">
                          <a:solidFill>
                            <a:srgbClr val="000000"/>
                          </a:solidFill>
                          <a:latin typeface="+mn-lt"/>
                          <a:ea typeface="方正书宋_GBK"/>
                          <a:cs typeface="Times New Roman" panose="02020603050405020304"/>
                        </a:rPr>
                        <a:t>19</a:t>
                      </a:r>
                      <a:r>
                        <a:rPr lang="zh-CN" sz="1400" kern="100" dirty="0">
                          <a:solidFill>
                            <a:srgbClr val="000000"/>
                          </a:solidFill>
                          <a:latin typeface="+mn-lt"/>
                          <a:ea typeface="微软雅黑" panose="020B0503020204020204" pitchFamily="34" charset="-122"/>
                          <a:cs typeface="Times New Roman" panose="02020603050405020304"/>
                        </a:rPr>
                        <a:t>世纪后</a:t>
                      </a:r>
                      <a:endParaRPr lang="zh-CN" sz="14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期—</a:t>
                      </a:r>
                      <a:r>
                        <a:rPr lang="en-US" sz="1400" kern="100" dirty="0">
                          <a:solidFill>
                            <a:srgbClr val="000000"/>
                          </a:solidFill>
                          <a:latin typeface="+mn-lt"/>
                          <a:ea typeface="微软雅黑" panose="020B0503020204020204" pitchFamily="34" charset="-122"/>
                          <a:cs typeface="Times New Roman" panose="02020603050405020304"/>
                        </a:rPr>
                        <a:t>20</a:t>
                      </a:r>
                      <a:r>
                        <a:rPr lang="zh-CN" sz="1400" kern="100" dirty="0">
                          <a:solidFill>
                            <a:srgbClr val="000000"/>
                          </a:solidFill>
                          <a:latin typeface="+mn-lt"/>
                          <a:ea typeface="微软雅黑" panose="020B0503020204020204" pitchFamily="34" charset="-122"/>
                          <a:cs typeface="Times New Roman" panose="02020603050405020304"/>
                        </a:rPr>
                        <a:t>世</a:t>
                      </a:r>
                      <a:endParaRPr lang="zh-CN" sz="14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纪</a:t>
                      </a:r>
                      <a:r>
                        <a:rPr lang="en-US" sz="1400" kern="100" dirty="0">
                          <a:solidFill>
                            <a:srgbClr val="000000"/>
                          </a:solidFill>
                          <a:latin typeface="+mn-lt"/>
                          <a:ea typeface="微软雅黑" panose="020B0503020204020204" pitchFamily="34" charset="-122"/>
                          <a:cs typeface="Times New Roman" panose="02020603050405020304"/>
                        </a:rPr>
                        <a:t>40</a:t>
                      </a:r>
                      <a:r>
                        <a:rPr lang="zh-CN" sz="1400" kern="100" dirty="0">
                          <a:solidFill>
                            <a:srgbClr val="000000"/>
                          </a:solidFill>
                          <a:latin typeface="+mn-lt"/>
                          <a:ea typeface="微软雅黑" panose="020B0503020204020204" pitchFamily="34" charset="-122"/>
                          <a:cs typeface="Times New Roman" panose="02020603050405020304"/>
                        </a:rPr>
                        <a:t>年代</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敌对与勾结</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(5)20</a:t>
                      </a:r>
                      <a:r>
                        <a:rPr lang="zh-CN" sz="1400" kern="100" dirty="0">
                          <a:solidFill>
                            <a:srgbClr val="000000"/>
                          </a:solidFill>
                          <a:latin typeface="+mn-lt"/>
                          <a:ea typeface="微软雅黑" panose="020B0503020204020204" pitchFamily="34" charset="-122"/>
                          <a:cs typeface="Times New Roman" panose="02020603050405020304"/>
                        </a:rPr>
                        <a:t>世纪</a:t>
                      </a:r>
                      <a:r>
                        <a:rPr lang="en-US" sz="1400" kern="100" dirty="0">
                          <a:solidFill>
                            <a:srgbClr val="000000"/>
                          </a:solidFill>
                          <a:latin typeface="+mn-lt"/>
                          <a:ea typeface="微软雅黑" panose="020B0503020204020204" pitchFamily="34" charset="-122"/>
                          <a:cs typeface="Times New Roman" panose="02020603050405020304"/>
                        </a:rPr>
                        <a:t>30</a:t>
                      </a:r>
                      <a:r>
                        <a:rPr lang="zh-CN" sz="1400" kern="100" dirty="0">
                          <a:solidFill>
                            <a:srgbClr val="000000"/>
                          </a:solidFill>
                          <a:latin typeface="+mn-lt"/>
                          <a:ea typeface="微软雅黑" panose="020B0503020204020204" pitchFamily="34" charset="-122"/>
                          <a:cs typeface="Times New Roman" panose="02020603050405020304"/>
                        </a:rPr>
                        <a:t>年代</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法国对德国法西斯侵略扩张采取绥靖政策</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(6)1939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9</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日凌晨</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德国以“闪电战”方式突袭波兰。波兰的盟国英、法被迫宣战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第二次世界大战全面爆发</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(7)1940</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5</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德军出其不意地突入法国北部</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直逼英吉利海峡。拥有数百万大军的法国</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在</a:t>
                      </a:r>
                      <a:r>
                        <a:rPr lang="en-US" sz="1400" kern="100" dirty="0">
                          <a:solidFill>
                            <a:srgbClr val="000000"/>
                          </a:solidFill>
                          <a:latin typeface="+mn-lt"/>
                          <a:ea typeface="微软雅黑" panose="020B0503020204020204" pitchFamily="34" charset="-122"/>
                          <a:cs typeface="Times New Roman" panose="02020603050405020304"/>
                        </a:rPr>
                        <a:t>6</a:t>
                      </a:r>
                      <a:r>
                        <a:rPr lang="zh-CN" sz="1400" kern="100" dirty="0">
                          <a:solidFill>
                            <a:srgbClr val="000000"/>
                          </a:solidFill>
                          <a:latin typeface="+mn-lt"/>
                          <a:ea typeface="微软雅黑" panose="020B0503020204020204" pitchFamily="34" charset="-122"/>
                          <a:cs typeface="Times New Roman" panose="02020603050405020304"/>
                        </a:rPr>
                        <a:t>个星期内就被打败</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(8)1944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6</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美、英盟军成功登陆法国诺曼底</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开辟了欧洲第二战场</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法国得以解放</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(9)</a:t>
                      </a:r>
                      <a:r>
                        <a:rPr lang="zh-CN" sz="1400" kern="100" dirty="0">
                          <a:solidFill>
                            <a:srgbClr val="000000"/>
                          </a:solidFill>
                          <a:latin typeface="+mn-lt"/>
                          <a:ea typeface="微软雅黑" panose="020B0503020204020204" pitchFamily="34" charset="-122"/>
                          <a:cs typeface="Times New Roman" panose="02020603050405020304"/>
                        </a:rPr>
                        <a:t>德国投降以后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美、苏、英、法四国分区占领了德国及其首都柏林。</a:t>
                      </a:r>
                      <a:r>
                        <a:rPr lang="en-US" sz="1400" kern="100" dirty="0">
                          <a:solidFill>
                            <a:srgbClr val="000000"/>
                          </a:solidFill>
                          <a:latin typeface="+mn-lt"/>
                          <a:ea typeface="微软雅黑" panose="020B0503020204020204" pitchFamily="34" charset="-122"/>
                          <a:cs typeface="Times New Roman" panose="02020603050405020304"/>
                        </a:rPr>
                        <a:t>1949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9</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在美、英、法占领区成立了德意志联邦共和国</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又称“联邦德国”或“西德”</a:t>
                      </a:r>
                      <a:endParaRPr lang="zh-CN" sz="1400" kern="100" dirty="0">
                        <a:solidFill>
                          <a:srgbClr val="000000"/>
                        </a:solidFill>
                        <a:latin typeface="+mn-lt"/>
                        <a:ea typeface="方正书宋_GBK"/>
                        <a:cs typeface="Times New Roman" panose="02020603050405020304"/>
                      </a:endParaRPr>
                    </a:p>
                  </a:txBody>
                  <a:tcPr marL="22883" marR="2288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6144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10" y="1259058"/>
          <a:ext cx="7927144" cy="1920240"/>
        </p:xfrm>
        <a:graphic>
          <a:graphicData uri="http://schemas.openxmlformats.org/drawingml/2006/table">
            <a:tbl>
              <a:tblPr/>
              <a:tblGrid>
                <a:gridCol w="988378">
                  <a:extLst>
                    <a:ext uri="{9D8B030D-6E8A-4147-A177-3AD203B41FA5}">
                      <a16:colId xmlns:a16="http://schemas.microsoft.com/office/drawing/2014/main" val="20000"/>
                    </a:ext>
                  </a:extLst>
                </a:gridCol>
                <a:gridCol w="432458">
                  <a:extLst>
                    <a:ext uri="{9D8B030D-6E8A-4147-A177-3AD203B41FA5}">
                      <a16:colId xmlns:a16="http://schemas.microsoft.com/office/drawing/2014/main" val="20001"/>
                    </a:ext>
                  </a:extLst>
                </a:gridCol>
                <a:gridCol w="6506308">
                  <a:extLst>
                    <a:ext uri="{9D8B030D-6E8A-4147-A177-3AD203B41FA5}">
                      <a16:colId xmlns:a16="http://schemas.microsoft.com/office/drawing/2014/main" val="20002"/>
                    </a:ext>
                  </a:extLst>
                </a:gridCol>
              </a:tblGrid>
              <a:tr h="988540">
                <a:tc>
                  <a:txBody>
                    <a:bodyPr/>
                    <a:lstStyle/>
                    <a:p>
                      <a:pPr algn="ctr">
                        <a:lnSpc>
                          <a:spcPct val="150000"/>
                        </a:lnSpc>
                        <a:spcAft>
                          <a:spcPts val="0"/>
                        </a:spcAft>
                      </a:pPr>
                      <a:r>
                        <a:rPr lang="en-US" sz="1400" kern="100" dirty="0">
                          <a:solidFill>
                            <a:srgbClr val="000000"/>
                          </a:solidFill>
                          <a:latin typeface="+mj-lt"/>
                          <a:ea typeface="方正书宋_GBK"/>
                          <a:cs typeface="Times New Roman" panose="02020603050405020304"/>
                        </a:rPr>
                        <a:t>20</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50</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年代至今</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走向联合</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(1)20</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50</a:t>
                      </a:r>
                      <a:r>
                        <a:rPr lang="zh-CN" sz="1400" kern="100" dirty="0">
                          <a:solidFill>
                            <a:srgbClr val="000000"/>
                          </a:solidFill>
                          <a:latin typeface="+mj-lt"/>
                          <a:ea typeface="微软雅黑" panose="020B0503020204020204" pitchFamily="34" charset="-122"/>
                          <a:cs typeface="Times New Roman" panose="02020603050405020304"/>
                        </a:rPr>
                        <a:t>年代初</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法国和联邦德国等六国组建欧洲煤钢共同体。</a:t>
                      </a:r>
                      <a:r>
                        <a:rPr lang="en-US" sz="1400" kern="100" dirty="0">
                          <a:solidFill>
                            <a:srgbClr val="000000"/>
                          </a:solidFill>
                          <a:latin typeface="+mj-lt"/>
                          <a:ea typeface="微软雅黑" panose="020B0503020204020204" pitchFamily="34" charset="-122"/>
                          <a:cs typeface="Times New Roman" panose="02020603050405020304"/>
                        </a:rPr>
                        <a:t>1958</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六国又建立了欧洲经济共同体和欧洲原子能共同体。</a:t>
                      </a:r>
                      <a:r>
                        <a:rPr lang="en-US" sz="1400" kern="100" dirty="0">
                          <a:solidFill>
                            <a:srgbClr val="000000"/>
                          </a:solidFill>
                          <a:latin typeface="+mj-lt"/>
                          <a:ea typeface="微软雅黑" panose="020B0503020204020204" pitchFamily="34" charset="-122"/>
                          <a:cs typeface="Times New Roman" panose="02020603050405020304"/>
                        </a:rPr>
                        <a:t>1967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这</a:t>
                      </a:r>
                      <a:r>
                        <a:rPr lang="en-US" sz="1400" kern="100" dirty="0">
                          <a:solidFill>
                            <a:srgbClr val="000000"/>
                          </a:solidFill>
                          <a:latin typeface="+mj-lt"/>
                          <a:ea typeface="微软雅黑" panose="020B0503020204020204" pitchFamily="34" charset="-122"/>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个组织合并为欧洲共同体</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简称“欧共体”。欧共体促进了西欧国家经济发展和国际地位的提高</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(2)1993</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大部分西欧国家在欧共体的基础上组成了欧洲联盟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大大加快了欧洲一体化的进程。欧盟是当今世界的最大经济体</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促进了世界经济全球化的发展和世界政治格局的多极化发展</a:t>
                      </a:r>
                      <a:endParaRPr lang="zh-CN" sz="1400" kern="100" dirty="0">
                        <a:solidFill>
                          <a:srgbClr val="000000"/>
                        </a:solidFill>
                        <a:latin typeface="+mj-lt"/>
                        <a:ea typeface="方正书宋_GBK"/>
                        <a:cs typeface="Times New Roman" panose="02020603050405020304"/>
                      </a:endParaRPr>
                    </a:p>
                  </a:txBody>
                  <a:tcPr marL="22883" marR="2288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61441"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60417" name="Rectangle 1"/>
          <p:cNvSpPr>
            <a:spLocks noChangeArrowheads="1"/>
          </p:cNvSpPr>
          <p:nvPr/>
        </p:nvSpPr>
        <p:spPr bwMode="auto">
          <a:xfrm>
            <a:off x="464234" y="1223890"/>
            <a:ext cx="1064715"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美日关系</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576775" y="1606423"/>
          <a:ext cx="7948245" cy="2628553"/>
        </p:xfrm>
        <a:graphic>
          <a:graphicData uri="http://schemas.openxmlformats.org/drawingml/2006/table">
            <a:tbl>
              <a:tblPr/>
              <a:tblGrid>
                <a:gridCol w="859269">
                  <a:extLst>
                    <a:ext uri="{9D8B030D-6E8A-4147-A177-3AD203B41FA5}">
                      <a16:colId xmlns:a16="http://schemas.microsoft.com/office/drawing/2014/main" val="20000"/>
                    </a:ext>
                  </a:extLst>
                </a:gridCol>
                <a:gridCol w="859269">
                  <a:extLst>
                    <a:ext uri="{9D8B030D-6E8A-4147-A177-3AD203B41FA5}">
                      <a16:colId xmlns:a16="http://schemas.microsoft.com/office/drawing/2014/main" val="20001"/>
                    </a:ext>
                  </a:extLst>
                </a:gridCol>
                <a:gridCol w="6229707">
                  <a:extLst>
                    <a:ext uri="{9D8B030D-6E8A-4147-A177-3AD203B41FA5}">
                      <a16:colId xmlns:a16="http://schemas.microsoft.com/office/drawing/2014/main" val="20002"/>
                    </a:ext>
                  </a:extLst>
                </a:gridCol>
              </a:tblGrid>
              <a:tr h="396032">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时期</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特征</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990080">
                <a:tc rowSpan="2">
                  <a:txBody>
                    <a:bodyPr/>
                    <a:lstStyle/>
                    <a:p>
                      <a:pPr algn="ctr">
                        <a:lnSpc>
                          <a:spcPct val="150000"/>
                        </a:lnSpc>
                        <a:spcAft>
                          <a:spcPts val="0"/>
                        </a:spcAft>
                      </a:pPr>
                      <a:r>
                        <a:rPr lang="en-US" sz="1400" kern="100" dirty="0">
                          <a:solidFill>
                            <a:srgbClr val="000000"/>
                          </a:solidFill>
                          <a:latin typeface="+mn-lt"/>
                          <a:ea typeface="方正书宋_GBK"/>
                          <a:cs typeface="Times New Roman" panose="02020603050405020304"/>
                        </a:rPr>
                        <a:t>19</a:t>
                      </a:r>
                      <a:r>
                        <a:rPr lang="zh-CN" sz="1400" kern="100" dirty="0">
                          <a:solidFill>
                            <a:srgbClr val="000000"/>
                          </a:solidFill>
                          <a:latin typeface="+mn-lt"/>
                          <a:ea typeface="微软雅黑" panose="020B0503020204020204" pitchFamily="34" charset="-122"/>
                          <a:cs typeface="Times New Roman" panose="02020603050405020304"/>
                        </a:rPr>
                        <a:t>世纪中期</a:t>
                      </a:r>
                      <a:endParaRPr lang="zh-CN" sz="10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到第二次世</a:t>
                      </a:r>
                      <a:endParaRPr lang="zh-CN" sz="10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界大战</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侵略</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1853</a:t>
                      </a:r>
                      <a:r>
                        <a:rPr lang="zh-CN" sz="1400" kern="100" dirty="0">
                          <a:solidFill>
                            <a:srgbClr val="000000"/>
                          </a:solidFill>
                          <a:latin typeface="+mn-lt"/>
                          <a:ea typeface="微软雅黑" panose="020B0503020204020204" pitchFamily="34" charset="-122"/>
                          <a:cs typeface="Times New Roman" panose="02020603050405020304"/>
                        </a:rPr>
                        <a:t>年和</a:t>
                      </a:r>
                      <a:r>
                        <a:rPr lang="en-US" sz="1400" kern="100" dirty="0">
                          <a:solidFill>
                            <a:srgbClr val="000000"/>
                          </a:solidFill>
                          <a:latin typeface="+mn-lt"/>
                          <a:ea typeface="微软雅黑" panose="020B0503020204020204" pitchFamily="34" charset="-122"/>
                          <a:cs typeface="Times New Roman" panose="02020603050405020304"/>
                        </a:rPr>
                        <a:t>1854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美国海军舰队两次强行进入日本港口</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要求日本打开国门</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否则开战。日本被迫在不平等条约上签字</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开放港口。面对民族危机</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日本进行明治维新</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走上了资本主义发展道路</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实现了“富国强兵”</a:t>
                      </a:r>
                      <a:endParaRPr lang="zh-CN" sz="1000" kern="100" dirty="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21631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勾结</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日本与美国共同参与了八国联军侵华战争</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强迫清政府签订了《辛丑条约》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使中国完全陷入半殖民地半封建社会的深渊</a:t>
                      </a:r>
                      <a:endParaRPr lang="zh-CN" sz="10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第一次世界大战后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在巴黎和会上</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美国等国操纵会议</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把德国在中国山东的全部权益转让给日本</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引发了中国的五四爱国运动</a:t>
                      </a:r>
                      <a:endParaRPr lang="zh-CN" sz="1000" kern="100" dirty="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0417"/>
                                        </p:tgtEl>
                                        <p:attrNameLst>
                                          <p:attrName>style.visibility</p:attrName>
                                        </p:attrNameLst>
                                      </p:cBhvr>
                                      <p:to>
                                        <p:strVal val="visible"/>
                                      </p:to>
                                    </p:set>
                                    <p:anim calcmode="lin" valueType="num">
                                      <p:cBhvr additive="base">
                                        <p:cTn id="17" dur="500" fill="hold"/>
                                        <p:tgtEl>
                                          <p:spTgt spid="60417"/>
                                        </p:tgtEl>
                                        <p:attrNameLst>
                                          <p:attrName>ppt_x</p:attrName>
                                        </p:attrNameLst>
                                      </p:cBhvr>
                                      <p:tavLst>
                                        <p:tav tm="0">
                                          <p:val>
                                            <p:strVal val="#ppt_x"/>
                                          </p:val>
                                        </p:tav>
                                        <p:tav tm="100000">
                                          <p:val>
                                            <p:strVal val="#ppt_x"/>
                                          </p:val>
                                        </p:tav>
                                      </p:tavLst>
                                    </p:anim>
                                    <p:anim calcmode="lin" valueType="num">
                                      <p:cBhvr additive="base">
                                        <p:cTn id="18" dur="500" fill="hold"/>
                                        <p:tgtEl>
                                          <p:spTgt spid="604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04910" y="1282866"/>
          <a:ext cx="7948245" cy="2880360"/>
        </p:xfrm>
        <a:graphic>
          <a:graphicData uri="http://schemas.openxmlformats.org/drawingml/2006/table">
            <a:tbl>
              <a:tblPr/>
              <a:tblGrid>
                <a:gridCol w="859269">
                  <a:extLst>
                    <a:ext uri="{9D8B030D-6E8A-4147-A177-3AD203B41FA5}">
                      <a16:colId xmlns:a16="http://schemas.microsoft.com/office/drawing/2014/main" val="20000"/>
                    </a:ext>
                  </a:extLst>
                </a:gridCol>
                <a:gridCol w="540467">
                  <a:extLst>
                    <a:ext uri="{9D8B030D-6E8A-4147-A177-3AD203B41FA5}">
                      <a16:colId xmlns:a16="http://schemas.microsoft.com/office/drawing/2014/main" val="20001"/>
                    </a:ext>
                  </a:extLst>
                </a:gridCol>
                <a:gridCol w="6548509">
                  <a:extLst>
                    <a:ext uri="{9D8B030D-6E8A-4147-A177-3AD203B41FA5}">
                      <a16:colId xmlns:a16="http://schemas.microsoft.com/office/drawing/2014/main" val="20002"/>
                    </a:ext>
                  </a:extLst>
                </a:gridCol>
              </a:tblGrid>
              <a:tr h="990080">
                <a:tc>
                  <a:txBody>
                    <a:bodyPr/>
                    <a:lstStyle/>
                    <a:p>
                      <a:pPr algn="ctr">
                        <a:lnSpc>
                          <a:spcPct val="150000"/>
                        </a:lnSpc>
                        <a:spcAft>
                          <a:spcPts val="0"/>
                        </a:spcAft>
                      </a:pPr>
                      <a:r>
                        <a:rPr lang="en-US" sz="1400" kern="100" dirty="0">
                          <a:solidFill>
                            <a:srgbClr val="000000"/>
                          </a:solidFill>
                          <a:latin typeface="+mn-lt"/>
                          <a:ea typeface="方正书宋_GBK"/>
                          <a:cs typeface="Times New Roman" panose="02020603050405020304"/>
                        </a:rPr>
                        <a:t>19</a:t>
                      </a:r>
                      <a:r>
                        <a:rPr lang="zh-CN" sz="1400" kern="100" dirty="0">
                          <a:solidFill>
                            <a:srgbClr val="000000"/>
                          </a:solidFill>
                          <a:latin typeface="+mn-lt"/>
                          <a:ea typeface="微软雅黑" panose="020B0503020204020204" pitchFamily="34" charset="-122"/>
                          <a:cs typeface="Times New Roman" panose="02020603050405020304"/>
                        </a:rPr>
                        <a:t>世纪中期到第二次世界大战</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冲突</a:t>
                      </a:r>
                      <a:endParaRPr lang="zh-CN" sz="105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(1)1921</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1922</a:t>
                      </a:r>
                      <a:r>
                        <a:rPr lang="zh-CN" sz="1400" kern="100" dirty="0">
                          <a:solidFill>
                            <a:srgbClr val="000000"/>
                          </a:solidFill>
                          <a:latin typeface="NEU-BZ-S92"/>
                          <a:ea typeface="微软雅黑" panose="020B0503020204020204" pitchFamily="34" charset="-122"/>
                          <a:cs typeface="Times New Roman" panose="02020603050405020304"/>
                        </a:rPr>
                        <a:t>年的华盛顿会议</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美、日等国签署了《九国公约》等条约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阻止了日本独霸中国的企图</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维持了几个帝国主义国家共同支配中国的局面。构建华盛顿体系</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调整了第一次世界大战后帝国主义列强在远东、太平洋地区的关系</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(2)1941</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12</a:t>
                      </a:r>
                      <a:r>
                        <a:rPr lang="zh-CN" sz="1400" kern="100" dirty="0">
                          <a:solidFill>
                            <a:srgbClr val="000000"/>
                          </a:solidFill>
                          <a:latin typeface="NEU-BZ-S92"/>
                          <a:ea typeface="微软雅黑" panose="020B0503020204020204" pitchFamily="34" charset="-122"/>
                          <a:cs typeface="Times New Roman" panose="02020603050405020304"/>
                        </a:rPr>
                        <a:t>月</a:t>
                      </a:r>
                      <a:r>
                        <a:rPr lang="en-US" sz="1400" kern="100" dirty="0">
                          <a:solidFill>
                            <a:srgbClr val="000000"/>
                          </a:solidFill>
                          <a:latin typeface="NEU-BZ-S92"/>
                          <a:ea typeface="微软雅黑" panose="020B0503020204020204" pitchFamily="34" charset="-122"/>
                          <a:cs typeface="Times New Roman" panose="02020603050405020304"/>
                        </a:rPr>
                        <a:t>7</a:t>
                      </a:r>
                      <a:r>
                        <a:rPr lang="zh-CN" sz="1400" kern="100" dirty="0">
                          <a:solidFill>
                            <a:srgbClr val="000000"/>
                          </a:solidFill>
                          <a:latin typeface="NEU-BZ-S92"/>
                          <a:ea typeface="微软雅黑" panose="020B0503020204020204" pitchFamily="34" charset="-122"/>
                          <a:cs typeface="Times New Roman" panose="02020603050405020304"/>
                        </a:rPr>
                        <a:t>日</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日本偷袭美国海军基地珍珠港</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次日</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美、英对日宣战</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德、意也对美宣战</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日本还向东南亚地区发起了进攻。第二次世界大战达到最大规模</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(3)1942</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中途岛海战</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成为太平洋战场的转折点</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(4)1945</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月</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美、苏、英三国召开雅尔塔会议</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决定苏联在欧洲战事结束</a:t>
                      </a:r>
                      <a:r>
                        <a:rPr lang="en-US" sz="1400" kern="100" dirty="0">
                          <a:solidFill>
                            <a:srgbClr val="000000"/>
                          </a:solidFill>
                          <a:latin typeface="NEU-BZ-S92"/>
                          <a:ea typeface="微软雅黑" panose="020B0503020204020204" pitchFamily="34" charset="-122"/>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个月内</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参加对日作战</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(5)1945</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8</a:t>
                      </a:r>
                      <a:r>
                        <a:rPr lang="zh-CN" sz="1400" kern="100" dirty="0">
                          <a:solidFill>
                            <a:srgbClr val="000000"/>
                          </a:solidFill>
                          <a:latin typeface="NEU-BZ-S92"/>
                          <a:ea typeface="微软雅黑" panose="020B0503020204020204" pitchFamily="34" charset="-122"/>
                          <a:cs typeface="Times New Roman" panose="02020603050405020304"/>
                        </a:rPr>
                        <a:t>月上旬</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美军在日本投下两颗原子弹</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10" y="1294228"/>
          <a:ext cx="8004517" cy="3049524"/>
        </p:xfrm>
        <a:graphic>
          <a:graphicData uri="http://schemas.openxmlformats.org/drawingml/2006/table">
            <a:tbl>
              <a:tblPr/>
              <a:tblGrid>
                <a:gridCol w="970244">
                  <a:extLst>
                    <a:ext uri="{9D8B030D-6E8A-4147-A177-3AD203B41FA5}">
                      <a16:colId xmlns:a16="http://schemas.microsoft.com/office/drawing/2014/main" val="20000"/>
                    </a:ext>
                  </a:extLst>
                </a:gridCol>
                <a:gridCol w="542032">
                  <a:extLst>
                    <a:ext uri="{9D8B030D-6E8A-4147-A177-3AD203B41FA5}">
                      <a16:colId xmlns:a16="http://schemas.microsoft.com/office/drawing/2014/main" val="20001"/>
                    </a:ext>
                  </a:extLst>
                </a:gridCol>
                <a:gridCol w="6492241">
                  <a:extLst>
                    <a:ext uri="{9D8B030D-6E8A-4147-A177-3AD203B41FA5}">
                      <a16:colId xmlns:a16="http://schemas.microsoft.com/office/drawing/2014/main" val="20002"/>
                    </a:ext>
                  </a:extLst>
                </a:gridCol>
              </a:tblGrid>
              <a:tr h="506158">
                <a:tc rowSpan="4">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第二次世界</a:t>
                      </a:r>
                    </a:p>
                    <a:p>
                      <a:pPr algn="ctr">
                        <a:lnSpc>
                          <a:spcPct val="150000"/>
                        </a:lnSpc>
                        <a:spcAft>
                          <a:spcPts val="0"/>
                        </a:spcAft>
                      </a:pPr>
                      <a:r>
                        <a:rPr lang="zh-CN" sz="1400" kern="100">
                          <a:solidFill>
                            <a:srgbClr val="000000"/>
                          </a:solidFill>
                          <a:latin typeface="+mj-ea"/>
                          <a:ea typeface="+mj-ea"/>
                          <a:cs typeface="Times New Roman" panose="02020603050405020304"/>
                        </a:rPr>
                        <a:t>大战后至今</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占领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ea"/>
                          <a:ea typeface="+mj-ea"/>
                          <a:cs typeface="Times New Roman" panose="02020603050405020304"/>
                        </a:rPr>
                        <a:t>　第二次世界大战以后</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美国单独占领了日本。美国在日本推行非军事化和民主化改革</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颁布了“和平宪法”</a:t>
                      </a: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506158">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j-ea"/>
                          <a:ea typeface="+mj-ea"/>
                          <a:cs typeface="Times New Roman" panose="02020603050405020304"/>
                        </a:rPr>
                        <a:t>扶植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冷战开始后</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美国出于本国的战略需要</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开始积极扶持日本。朝鲜战争与越南战争期间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日本获得了大量军需订单</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刺激了日本经济发展</a:t>
                      </a: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843598">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竞争</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a:t>
                      </a:r>
                      <a:r>
                        <a:rPr lang="en-US" sz="1400" kern="100" dirty="0">
                          <a:solidFill>
                            <a:srgbClr val="000000"/>
                          </a:solidFill>
                          <a:latin typeface="+mj-ea"/>
                          <a:ea typeface="+mj-ea"/>
                          <a:cs typeface="Times New Roman" panose="02020603050405020304"/>
                        </a:rPr>
                        <a:t>1968</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日本成为资本主义世界仅次于美国的第二经济大国。冲击了美国的经济霸主地位</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美日在经济领域展开了激烈竞争。随着经济实力增强</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日本开始谋求政治大国地位</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成为牵制美国称霸世界</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促进世界多极化的重要力量</a:t>
                      </a: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697373">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伙伴</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经济上</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日本是美国最大的贸易伙伴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经济上相互依赖</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政治上</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美国在处理许多重大国际问题等方面</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需要日本的大力支持</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同样</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在亚太地区</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日本需要美国的支持和帮助</a:t>
                      </a: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994269"/>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4041487" y="706582"/>
            <a:ext cx="1019463" cy="442035"/>
            <a:chOff x="3768437" y="706582"/>
            <a:chExt cx="1019463" cy="442035"/>
          </a:xfrm>
        </p:grpSpPr>
        <p:sp>
          <p:nvSpPr>
            <p:cNvPr id="5" name="文本框 4"/>
            <p:cNvSpPr txBox="1"/>
            <p:nvPr/>
          </p:nvSpPr>
          <p:spPr>
            <a:xfrm>
              <a:off x="3768437" y="706582"/>
              <a:ext cx="893441" cy="44203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思维</a:t>
              </a:r>
              <a:r>
                <a:rPr lang="zh-CN" altLang="en-US" sz="1600" dirty="0">
                  <a:latin typeface="微软雅黑" panose="020B0503020204020204" pitchFamily="34" charset="-122"/>
                  <a:ea typeface="微软雅黑" panose="020B0503020204020204" pitchFamily="34" charset="-122"/>
                </a:rPr>
                <a:t>拓展</a:t>
              </a:r>
            </a:p>
          </p:txBody>
        </p:sp>
        <p:cxnSp>
          <p:nvCxnSpPr>
            <p:cNvPr id="6" name="直接箭头连接符 5"/>
            <p:cNvCxnSpPr>
              <a:stCxn id="5" idx="3"/>
            </p:cNvCxnSpPr>
            <p:nvPr/>
          </p:nvCxnSpPr>
          <p:spPr>
            <a:xfrm>
              <a:off x="4661878" y="927600"/>
              <a:ext cx="126022" cy="113800"/>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61238" y="1390664"/>
            <a:ext cx="8047054" cy="2658026"/>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拓展一　大国崛起历程给我们实现中华民族伟大复兴的“中国梦”带来的启示</a:t>
            </a:r>
          </a:p>
          <a:p>
            <a:pPr>
              <a:lnSpc>
                <a:spcPct val="150000"/>
              </a:lnSpc>
            </a:pPr>
            <a:r>
              <a:rPr lang="en-US" sz="1400" dirty="0"/>
              <a:t>(1)</a:t>
            </a:r>
            <a:r>
              <a:rPr lang="zh-CN" altLang="en-US" sz="1400" dirty="0"/>
              <a:t>民族的解放和国家独立是一个国家成为强国的基本条件</a:t>
            </a:r>
            <a:r>
              <a:rPr lang="en-US" sz="1400" dirty="0"/>
              <a:t>;</a:t>
            </a:r>
            <a:r>
              <a:rPr lang="zh-CN" altLang="en-US" sz="1400" dirty="0"/>
              <a:t>制定和完善民主的政治制度。</a:t>
            </a:r>
          </a:p>
          <a:p>
            <a:pPr>
              <a:lnSpc>
                <a:spcPct val="150000"/>
              </a:lnSpc>
            </a:pPr>
            <a:r>
              <a:rPr lang="en-US" sz="1400" dirty="0"/>
              <a:t>(2)</a:t>
            </a:r>
            <a:r>
              <a:rPr lang="zh-CN" altLang="en-US" sz="1400" dirty="0"/>
              <a:t>反对分裂</a:t>
            </a:r>
            <a:r>
              <a:rPr lang="en-US" sz="1400" dirty="0"/>
              <a:t>,</a:t>
            </a:r>
            <a:r>
              <a:rPr lang="zh-CN" altLang="en-US" sz="1400" dirty="0"/>
              <a:t>坚决维护国家统一。</a:t>
            </a:r>
          </a:p>
          <a:p>
            <a:pPr>
              <a:lnSpc>
                <a:spcPct val="150000"/>
              </a:lnSpc>
            </a:pPr>
            <a:r>
              <a:rPr lang="en-US" sz="1400" dirty="0"/>
              <a:t>(3)</a:t>
            </a:r>
            <a:r>
              <a:rPr lang="zh-CN" altLang="en-US" sz="1400" dirty="0"/>
              <a:t>与时俱进</a:t>
            </a:r>
            <a:r>
              <a:rPr lang="en-US" sz="1400" dirty="0"/>
              <a:t>,</a:t>
            </a:r>
            <a:r>
              <a:rPr lang="zh-CN" altLang="en-US" sz="1400" dirty="0"/>
              <a:t>制定适时的经济发展策略</a:t>
            </a:r>
            <a:r>
              <a:rPr lang="en-US" sz="1400" dirty="0"/>
              <a:t>;</a:t>
            </a:r>
            <a:r>
              <a:rPr lang="zh-CN" altLang="en-US" sz="1400" dirty="0"/>
              <a:t>重视教育、发展科技、培养人才等。</a:t>
            </a:r>
          </a:p>
          <a:p>
            <a:pPr>
              <a:lnSpc>
                <a:spcPct val="150000"/>
              </a:lnSpc>
            </a:pPr>
            <a:r>
              <a:rPr lang="en-US" sz="1400" dirty="0"/>
              <a:t>(4)</a:t>
            </a:r>
            <a:r>
              <a:rPr lang="zh-CN" altLang="en-US" sz="1400" dirty="0"/>
              <a:t>国家加强对经济的调控</a:t>
            </a:r>
            <a:r>
              <a:rPr lang="en-US" sz="1400" dirty="0"/>
              <a:t>;</a:t>
            </a:r>
            <a:r>
              <a:rPr lang="zh-CN" altLang="en-US" sz="1400" dirty="0"/>
              <a:t>改革创新等。</a:t>
            </a:r>
          </a:p>
          <a:p>
            <a:pPr>
              <a:lnSpc>
                <a:spcPct val="150000"/>
              </a:lnSpc>
            </a:pPr>
            <a:r>
              <a:rPr lang="en-US" sz="1400" dirty="0"/>
              <a:t>(5)</a:t>
            </a:r>
            <a:r>
              <a:rPr lang="zh-CN" altLang="en-US" sz="1400" dirty="0"/>
              <a:t>反对战争</a:t>
            </a:r>
            <a:r>
              <a:rPr lang="en-US" sz="1400" dirty="0"/>
              <a:t>,</a:t>
            </a:r>
            <a:r>
              <a:rPr lang="zh-CN" altLang="en-US" sz="1400" dirty="0"/>
              <a:t>维护和平</a:t>
            </a:r>
            <a:r>
              <a:rPr lang="en-US" sz="1400" dirty="0"/>
              <a:t>,</a:t>
            </a:r>
            <a:r>
              <a:rPr lang="zh-CN" altLang="en-US" sz="1400" dirty="0"/>
              <a:t>创造和平的发展环境</a:t>
            </a:r>
            <a:r>
              <a:rPr lang="en-US" sz="1400" dirty="0"/>
              <a:t>,</a:t>
            </a:r>
            <a:r>
              <a:rPr lang="zh-CN" altLang="en-US" sz="1400" dirty="0"/>
              <a:t>走和平崛起的道路。</a:t>
            </a:r>
          </a:p>
          <a:p>
            <a:pPr>
              <a:lnSpc>
                <a:spcPct val="150000"/>
              </a:lnSpc>
            </a:pPr>
            <a:r>
              <a:rPr lang="en-US" sz="1400" dirty="0"/>
              <a:t>(6)</a:t>
            </a:r>
            <a:r>
              <a:rPr lang="zh-CN" altLang="en-US" sz="1400" dirty="0"/>
              <a:t>大力引进和发展科技</a:t>
            </a:r>
            <a:r>
              <a:rPr lang="en-US" sz="1400" dirty="0"/>
              <a:t>,</a:t>
            </a:r>
            <a:r>
              <a:rPr lang="zh-CN" altLang="en-US" sz="1400" dirty="0"/>
              <a:t>不断进行科技创新</a:t>
            </a:r>
            <a:r>
              <a:rPr lang="en-US" sz="1400" dirty="0"/>
              <a:t>;</a:t>
            </a:r>
            <a:r>
              <a:rPr lang="zh-CN" altLang="en-US" sz="1400" dirty="0"/>
              <a:t>大力发展教育</a:t>
            </a:r>
            <a:r>
              <a:rPr lang="en-US" sz="1400" dirty="0"/>
              <a:t>,</a:t>
            </a:r>
            <a:r>
              <a:rPr lang="zh-CN" altLang="en-US" sz="1400" dirty="0"/>
              <a:t>培养人才。</a:t>
            </a:r>
          </a:p>
          <a:p>
            <a:pPr>
              <a:lnSpc>
                <a:spcPct val="150000"/>
              </a:lnSpc>
            </a:pPr>
            <a:r>
              <a:rPr lang="en-US" sz="1400" dirty="0"/>
              <a:t>(7)</a:t>
            </a:r>
            <a:r>
              <a:rPr lang="zh-CN" altLang="en-US" sz="1400" dirty="0"/>
              <a:t>坚持改革开放</a:t>
            </a:r>
            <a:r>
              <a:rPr lang="en-US" sz="1400" dirty="0"/>
              <a:t>,</a:t>
            </a:r>
            <a:r>
              <a:rPr lang="zh-CN" altLang="en-US" sz="1400" dirty="0"/>
              <a:t>加强国际合作</a:t>
            </a:r>
            <a:r>
              <a:rPr lang="en-US" sz="1400" dirty="0"/>
              <a:t>,</a:t>
            </a:r>
            <a:r>
              <a:rPr lang="zh-CN" altLang="en-US" sz="1400" dirty="0"/>
              <a:t>走建设有中国特色的社会主义发展道路等。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wipe(up)">
                                      <p:cBhvr>
                                        <p:cTn id="20" dur="500"/>
                                        <p:tgtEl>
                                          <p:spTgt spid="9">
                                            <p:txEl>
                                              <p:pRg st="1" end="1"/>
                                            </p:txEl>
                                          </p:spTgt>
                                        </p:tgtEl>
                                      </p:cBhvr>
                                    </p:animEffect>
                                  </p:childTnLst>
                                </p:cTn>
                              </p:par>
                              <p:par>
                                <p:cTn id="21" presetID="22" presetClass="entr" presetSubtype="1" fill="hold" nodeType="with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wipe(up)">
                                      <p:cBhvr>
                                        <p:cTn id="23" dur="500"/>
                                        <p:tgtEl>
                                          <p:spTgt spid="9">
                                            <p:txEl>
                                              <p:pRg st="2" end="2"/>
                                            </p:txEl>
                                          </p:spTgt>
                                        </p:tgtEl>
                                      </p:cBhvr>
                                    </p:animEffect>
                                  </p:childTnLst>
                                </p:cTn>
                              </p:par>
                              <p:par>
                                <p:cTn id="24" presetID="22" presetClass="entr" presetSubtype="1" fill="hold" nodeType="with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wipe(up)">
                                      <p:cBhvr>
                                        <p:cTn id="26" dur="500"/>
                                        <p:tgtEl>
                                          <p:spTgt spid="9">
                                            <p:txEl>
                                              <p:pRg st="3" end="3"/>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wipe(up)">
                                      <p:cBhvr>
                                        <p:cTn id="29" dur="500"/>
                                        <p:tgtEl>
                                          <p:spTgt spid="9">
                                            <p:txEl>
                                              <p:pRg st="4" end="4"/>
                                            </p:txEl>
                                          </p:spTgt>
                                        </p:tgtEl>
                                      </p:cBhvr>
                                    </p:animEffect>
                                  </p:childTnLst>
                                </p:cTn>
                              </p:par>
                              <p:par>
                                <p:cTn id="30" presetID="22" presetClass="entr" presetSubtype="1" fill="hold" nodeType="with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wipe(up)">
                                      <p:cBhvr>
                                        <p:cTn id="32" dur="500"/>
                                        <p:tgtEl>
                                          <p:spTgt spid="9">
                                            <p:txEl>
                                              <p:pRg st="5" end="5"/>
                                            </p:txEl>
                                          </p:spTgt>
                                        </p:tgtEl>
                                      </p:cBhvr>
                                    </p:animEffect>
                                  </p:childTnLst>
                                </p:cTn>
                              </p:par>
                              <p:par>
                                <p:cTn id="33" presetID="22" presetClass="entr" presetSubtype="1" fill="hold" nodeType="withEffect">
                                  <p:stCondLst>
                                    <p:cond delay="0"/>
                                  </p:stCondLst>
                                  <p:childTnLst>
                                    <p:set>
                                      <p:cBhvr>
                                        <p:cTn id="34" dur="1" fill="hold">
                                          <p:stCondLst>
                                            <p:cond delay="0"/>
                                          </p:stCondLst>
                                        </p:cTn>
                                        <p:tgtEl>
                                          <p:spTgt spid="9">
                                            <p:txEl>
                                              <p:pRg st="6" end="6"/>
                                            </p:txEl>
                                          </p:spTgt>
                                        </p:tgtEl>
                                        <p:attrNameLst>
                                          <p:attrName>style.visibility</p:attrName>
                                        </p:attrNameLst>
                                      </p:cBhvr>
                                      <p:to>
                                        <p:strVal val="visible"/>
                                      </p:to>
                                    </p:set>
                                    <p:animEffect transition="in" filter="wipe(up)">
                                      <p:cBhvr>
                                        <p:cTn id="35" dur="500"/>
                                        <p:tgtEl>
                                          <p:spTgt spid="9">
                                            <p:txEl>
                                              <p:pRg st="6" end="6"/>
                                            </p:txEl>
                                          </p:spTgt>
                                        </p:tgtEl>
                                      </p:cBhvr>
                                    </p:animEffect>
                                  </p:childTnLst>
                                </p:cTn>
                              </p:par>
                              <p:par>
                                <p:cTn id="36" presetID="22" presetClass="entr" presetSubtype="1" fill="hold" nodeType="withEffect">
                                  <p:stCondLst>
                                    <p:cond delay="0"/>
                                  </p:stCondLst>
                                  <p:childTnLst>
                                    <p:set>
                                      <p:cBhvr>
                                        <p:cTn id="37" dur="1" fill="hold">
                                          <p:stCondLst>
                                            <p:cond delay="0"/>
                                          </p:stCondLst>
                                        </p:cTn>
                                        <p:tgtEl>
                                          <p:spTgt spid="9">
                                            <p:txEl>
                                              <p:pRg st="7" end="7"/>
                                            </p:txEl>
                                          </p:spTgt>
                                        </p:tgtEl>
                                        <p:attrNameLst>
                                          <p:attrName>style.visibility</p:attrName>
                                        </p:attrNameLst>
                                      </p:cBhvr>
                                      <p:to>
                                        <p:strVal val="visible"/>
                                      </p:to>
                                    </p:set>
                                    <p:animEffect transition="in" filter="wipe(up)">
                                      <p:cBhvr>
                                        <p:cTn id="38"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382325"/>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8" y="1390664"/>
            <a:ext cx="8104460" cy="2011695"/>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拓展二　从世界大国关系变化中</a:t>
            </a:r>
            <a:r>
              <a:rPr lang="en-US" sz="1400" b="1" dirty="0">
                <a:solidFill>
                  <a:srgbClr val="DE7538"/>
                </a:solidFill>
              </a:rPr>
              <a:t>,</a:t>
            </a:r>
            <a:r>
              <a:rPr lang="zh-CN" altLang="en-US" sz="1400" b="1" dirty="0">
                <a:solidFill>
                  <a:srgbClr val="DE7538"/>
                </a:solidFill>
              </a:rPr>
              <a:t>你认为影响大国关系变化的主要因素有哪些</a:t>
            </a:r>
            <a:r>
              <a:rPr lang="en-US" sz="1400" b="1" dirty="0">
                <a:solidFill>
                  <a:srgbClr val="DE7538"/>
                </a:solidFill>
              </a:rPr>
              <a:t>?</a:t>
            </a:r>
            <a:r>
              <a:rPr lang="zh-CN" altLang="en-US" sz="1400" b="1" dirty="0">
                <a:solidFill>
                  <a:srgbClr val="DE7538"/>
                </a:solidFill>
              </a:rPr>
              <a:t>从中得到哪些启示</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因素</a:t>
            </a:r>
            <a:r>
              <a:rPr lang="en-US" sz="1400" dirty="0"/>
              <a:t>:</a:t>
            </a:r>
            <a:r>
              <a:rPr lang="zh-CN" altLang="en-US" sz="1400" dirty="0"/>
              <a:t>影响大国关系变化的根本因素是国家利益</a:t>
            </a:r>
            <a:r>
              <a:rPr lang="en-US" sz="1400" dirty="0"/>
              <a:t>,</a:t>
            </a:r>
            <a:r>
              <a:rPr lang="zh-CN" altLang="en-US" sz="1400" dirty="0"/>
              <a:t>它是决定国家一切外交政策的出发点和归宿点。另外影响国际关系变化的主要原因就是国家的实力变化</a:t>
            </a:r>
            <a:r>
              <a:rPr lang="en-US" sz="1400" dirty="0"/>
              <a:t>,</a:t>
            </a:r>
            <a:r>
              <a:rPr lang="zh-CN" altLang="en-US" sz="1400" dirty="0"/>
              <a:t>因为国家的外交政策制定还要根据本国及其他国家的实力来决定是否可行</a:t>
            </a:r>
            <a:r>
              <a:rPr lang="en-US" sz="1400" dirty="0"/>
              <a:t>,</a:t>
            </a:r>
            <a:r>
              <a:rPr lang="zh-CN" altLang="en-US" sz="1400" dirty="0"/>
              <a:t>国际竞争及较量最终是以国家实力为后盾的。</a:t>
            </a:r>
          </a:p>
          <a:p>
            <a:pPr>
              <a:lnSpc>
                <a:spcPct val="150000"/>
              </a:lnSpc>
            </a:pPr>
            <a:r>
              <a:rPr lang="en-US" sz="1400" dirty="0"/>
              <a:t>(2)</a:t>
            </a:r>
            <a:r>
              <a:rPr lang="zh-CN" altLang="en-US" sz="1400" dirty="0"/>
              <a:t>启示</a:t>
            </a:r>
            <a:r>
              <a:rPr lang="en-US" sz="1400" dirty="0"/>
              <a:t>:</a:t>
            </a:r>
            <a:r>
              <a:rPr lang="zh-CN" altLang="en-US" sz="1400" dirty="0"/>
              <a:t>没有永远的朋友和敌人</a:t>
            </a:r>
            <a:r>
              <a:rPr lang="en-US" sz="1400" dirty="0"/>
              <a:t>,</a:t>
            </a:r>
            <a:r>
              <a:rPr lang="zh-CN" altLang="en-US" sz="1400" dirty="0"/>
              <a:t>只有共同的利益</a:t>
            </a:r>
            <a:r>
              <a:rPr lang="en-US" sz="1400" dirty="0"/>
              <a:t>;</a:t>
            </a:r>
            <a:r>
              <a:rPr lang="zh-CN" altLang="en-US" sz="1400" dirty="0"/>
              <a:t>和则两利</a:t>
            </a:r>
            <a:r>
              <a:rPr lang="en-US" sz="1400" dirty="0"/>
              <a:t>,</a:t>
            </a:r>
            <a:r>
              <a:rPr lang="zh-CN" altLang="en-US" sz="1400" dirty="0"/>
              <a:t>斗则两伤</a:t>
            </a:r>
            <a:r>
              <a:rPr lang="en-US" sz="1400" dirty="0"/>
              <a:t>;</a:t>
            </a:r>
            <a:r>
              <a:rPr lang="zh-CN" altLang="en-US" sz="1400" dirty="0"/>
              <a:t>合作共赢</a:t>
            </a:r>
            <a:r>
              <a:rPr lang="en-US" sz="1400" dirty="0"/>
              <a:t>;</a:t>
            </a:r>
            <a:r>
              <a:rPr lang="zh-CN" altLang="en-US" sz="1400" dirty="0"/>
              <a:t>和平与发展是时代的主流</a:t>
            </a:r>
            <a:r>
              <a:rPr lang="en-US" sz="1400" dirty="0"/>
              <a:t>;</a:t>
            </a:r>
            <a:r>
              <a:rPr lang="zh-CN" altLang="en-US" sz="1400" dirty="0"/>
              <a:t>反对战争</a:t>
            </a:r>
            <a:r>
              <a:rPr lang="en-US" sz="1400" dirty="0"/>
              <a:t>,</a:t>
            </a:r>
            <a:r>
              <a:rPr lang="zh-CN" altLang="en-US" sz="1400" dirty="0"/>
              <a:t>珍爱和平等。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76775" y="1290456"/>
          <a:ext cx="7941212" cy="3200400"/>
        </p:xfrm>
        <a:graphic>
          <a:graphicData uri="http://schemas.openxmlformats.org/drawingml/2006/table">
            <a:tbl>
              <a:tblPr/>
              <a:tblGrid>
                <a:gridCol w="794825">
                  <a:extLst>
                    <a:ext uri="{9D8B030D-6E8A-4147-A177-3AD203B41FA5}">
                      <a16:colId xmlns:a16="http://schemas.microsoft.com/office/drawing/2014/main" val="20000"/>
                    </a:ext>
                  </a:extLst>
                </a:gridCol>
                <a:gridCol w="7146387">
                  <a:extLst>
                    <a:ext uri="{9D8B030D-6E8A-4147-A177-3AD203B41FA5}">
                      <a16:colId xmlns:a16="http://schemas.microsoft.com/office/drawing/2014/main" val="20001"/>
                    </a:ext>
                  </a:extLst>
                </a:gridCol>
              </a:tblGrid>
              <a:tr h="1344179">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第二次工业革命</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主要发明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美国发明家爱迪生发明了耐用的白炽灯泡、碱性蓄电池、电影摄影机和放映机等。</a:t>
                      </a:r>
                      <a:r>
                        <a:rPr lang="en-US" sz="1400" kern="100" dirty="0">
                          <a:solidFill>
                            <a:srgbClr val="000000"/>
                          </a:solidFill>
                          <a:latin typeface="+mn-lt"/>
                          <a:ea typeface="微软雅黑" panose="020B0503020204020204" pitchFamily="34" charset="-122"/>
                          <a:cs typeface="Times New Roman" panose="02020603050405020304"/>
                        </a:rPr>
                        <a:t>1903</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美国的莱特兄弟发明了飞机。</a:t>
                      </a:r>
                      <a:r>
                        <a:rPr lang="en-US" sz="1400" kern="100" dirty="0">
                          <a:solidFill>
                            <a:srgbClr val="000000"/>
                          </a:solidFill>
                          <a:latin typeface="+mn-lt"/>
                          <a:ea typeface="微软雅黑" panose="020B0503020204020204" pitchFamily="34" charset="-122"/>
                          <a:cs typeface="Times New Roman" panose="02020603050405020304"/>
                        </a:rPr>
                        <a:t>1913</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美国企业家福特使用流水线生产汽车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带来了汽车制造业的革命</a:t>
                      </a:r>
                      <a:r>
                        <a:rPr lang="en-US" sz="1400" kern="100" dirty="0">
                          <a:solidFill>
                            <a:srgbClr val="000000"/>
                          </a:solidFill>
                          <a:latin typeface="+mn-lt"/>
                          <a:ea typeface="微软雅黑" panose="020B0503020204020204" pitchFamily="34" charset="-122"/>
                          <a:cs typeface="Times New Roman" panose="02020603050405020304"/>
                        </a:rPr>
                        <a:t>;1869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美国人海厄特发明了赛璐珞的制造技术</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现代塑料工业由此诞生</a:t>
                      </a:r>
                      <a:endParaRPr lang="zh-CN" sz="10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影响</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第二次工业革命促进了美国生产力的发展</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极大地改善了人们的生活</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使美国取得了跨越式的发展</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成为工业化强国</a:t>
                      </a:r>
                      <a:endParaRPr lang="zh-CN" sz="1000" kern="100" dirty="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152153">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第一次世界大战及战后秩序重建</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(1)1917</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美国参战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大大增强了协约国一方的力量</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加速了第一次世界大战结束</a:t>
                      </a:r>
                      <a:endParaRPr lang="zh-CN" sz="10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第一次世界大战后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美国参加并主导了巴黎和会和华盛顿会议</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促成了凡尔赛—华盛顿体系的建立</a:t>
                      </a:r>
                      <a:endParaRPr lang="zh-CN" sz="1000" kern="100" dirty="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1943" y="1354729"/>
          <a:ext cx="7891975" cy="960120"/>
        </p:xfrm>
        <a:graphic>
          <a:graphicData uri="http://schemas.openxmlformats.org/drawingml/2006/table">
            <a:tbl>
              <a:tblPr/>
              <a:tblGrid>
                <a:gridCol w="983558">
                  <a:extLst>
                    <a:ext uri="{9D8B030D-6E8A-4147-A177-3AD203B41FA5}">
                      <a16:colId xmlns:a16="http://schemas.microsoft.com/office/drawing/2014/main" val="20000"/>
                    </a:ext>
                  </a:extLst>
                </a:gridCol>
                <a:gridCol w="6908417">
                  <a:extLst>
                    <a:ext uri="{9D8B030D-6E8A-4147-A177-3AD203B41FA5}">
                      <a16:colId xmlns:a16="http://schemas.microsoft.com/office/drawing/2014/main" val="20001"/>
                    </a:ext>
                  </a:extLst>
                </a:gridCol>
              </a:tblGrid>
              <a:tr h="590316">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罗斯福新政</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为了应付日益严峻的经济危机</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罗斯福一上任</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就宣布实施新政</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采用国家干预手段来扭转经济形势。新政增强了政府的宏观调控能力</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恢复了美国人民的信心</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对资本主义世界产生了深远影响</a:t>
                      </a:r>
                      <a:endParaRPr lang="zh-CN" sz="1400" kern="100" dirty="0">
                        <a:solidFill>
                          <a:srgbClr val="000000"/>
                        </a:solidFill>
                        <a:latin typeface="+mn-lt"/>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40081" y="1249222"/>
          <a:ext cx="7891975" cy="3200400"/>
        </p:xfrm>
        <a:graphic>
          <a:graphicData uri="http://schemas.openxmlformats.org/drawingml/2006/table">
            <a:tbl>
              <a:tblPr/>
              <a:tblGrid>
                <a:gridCol w="983558">
                  <a:extLst>
                    <a:ext uri="{9D8B030D-6E8A-4147-A177-3AD203B41FA5}">
                      <a16:colId xmlns:a16="http://schemas.microsoft.com/office/drawing/2014/main" val="20000"/>
                    </a:ext>
                  </a:extLst>
                </a:gridCol>
                <a:gridCol w="6908417">
                  <a:extLst>
                    <a:ext uri="{9D8B030D-6E8A-4147-A177-3AD203B41FA5}">
                      <a16:colId xmlns:a16="http://schemas.microsoft.com/office/drawing/2014/main" val="20001"/>
                    </a:ext>
                  </a:extLst>
                </a:gridCol>
              </a:tblGrid>
              <a:tr h="1972652">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第二次世界</a:t>
                      </a:r>
                      <a:endParaRPr lang="zh-CN" sz="14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大战</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(1)1941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12</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日军偷袭美国海军基地珍珠港。次日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美、英对日宣战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德、意也对美宣战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日本还向东南亚等地区发动了进攻。第二次世界大战达到最大规模</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(2)1942</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日</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美国在华盛顿参与签署了《联合国家宣言》</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加入了国际反法西斯联盟</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(3)1943</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中、美、英三国首脑在开罗召开会议</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发表了《开罗宣言》</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(4)1944</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6</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美、英盟军成功登陆法国诺曼底</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开辟了欧洲第二战场</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德国陷入东西两个战场的夹击之中</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(5)1945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美国参加雅尔塔会议</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协调对法西斯国家的一致行动</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(6)1945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7</a:t>
                      </a:r>
                      <a:r>
                        <a:rPr lang="zh-CN" sz="1400" kern="100" dirty="0">
                          <a:solidFill>
                            <a:srgbClr val="000000"/>
                          </a:solidFill>
                          <a:latin typeface="+mn-lt"/>
                          <a:ea typeface="微软雅黑" panose="020B0503020204020204" pitchFamily="34" charset="-122"/>
                          <a:cs typeface="Times New Roman" panose="02020603050405020304"/>
                        </a:rPr>
                        <a:t>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美、英、苏三国首脑在波茨坦会晤</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会议重申了雅尔塔会议关于处理德国的精神</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并以中、美、英三国的名义发表了敦促日本投降的《波茨坦公告》</a:t>
                      </a:r>
                      <a:endParaRPr lang="zh-CN" sz="140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(7)1945</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8</a:t>
                      </a:r>
                      <a:r>
                        <a:rPr lang="zh-CN" sz="1400" kern="100" dirty="0">
                          <a:solidFill>
                            <a:srgbClr val="000000"/>
                          </a:solidFill>
                          <a:latin typeface="+mn-lt"/>
                          <a:ea typeface="微软雅黑" panose="020B0503020204020204" pitchFamily="34" charset="-122"/>
                          <a:cs typeface="Times New Roman" panose="02020603050405020304"/>
                        </a:rPr>
                        <a:t>月上旬</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美国向日本投下两枚原子弹</a:t>
                      </a:r>
                      <a:endParaRPr lang="zh-CN" sz="1400" kern="100" dirty="0">
                        <a:solidFill>
                          <a:srgbClr val="000000"/>
                        </a:solidFill>
                        <a:latin typeface="+mn-lt"/>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07" y="1259061"/>
          <a:ext cx="7976380" cy="3200400"/>
        </p:xfrm>
        <a:graphic>
          <a:graphicData uri="http://schemas.openxmlformats.org/drawingml/2006/table">
            <a:tbl>
              <a:tblPr/>
              <a:tblGrid>
                <a:gridCol w="611652">
                  <a:extLst>
                    <a:ext uri="{9D8B030D-6E8A-4147-A177-3AD203B41FA5}">
                      <a16:colId xmlns:a16="http://schemas.microsoft.com/office/drawing/2014/main" val="20000"/>
                    </a:ext>
                  </a:extLst>
                </a:gridCol>
                <a:gridCol w="555966">
                  <a:extLst>
                    <a:ext uri="{9D8B030D-6E8A-4147-A177-3AD203B41FA5}">
                      <a16:colId xmlns:a16="http://schemas.microsoft.com/office/drawing/2014/main" val="20001"/>
                    </a:ext>
                  </a:extLst>
                </a:gridCol>
                <a:gridCol w="6808762">
                  <a:extLst>
                    <a:ext uri="{9D8B030D-6E8A-4147-A177-3AD203B41FA5}">
                      <a16:colId xmlns:a16="http://schemas.microsoft.com/office/drawing/2014/main" val="20002"/>
                    </a:ext>
                  </a:extLst>
                </a:gridCol>
              </a:tblGrid>
              <a:tr h="1048036">
                <a:tc rowSpan="2">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第二次世界大战后的</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美国</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美国经济的</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发展</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a:t>
                      </a:r>
                      <a:r>
                        <a:rPr lang="zh-CN" sz="1400" kern="100">
                          <a:solidFill>
                            <a:srgbClr val="000000"/>
                          </a:solidFill>
                          <a:latin typeface="+mj-lt"/>
                          <a:ea typeface="微软雅黑" panose="020B0503020204020204" pitchFamily="34" charset="-122"/>
                          <a:cs typeface="Times New Roman" panose="02020603050405020304"/>
                        </a:rPr>
                        <a:t>第二次世界大战以后</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美国成为资本主义世界的霸主</a:t>
                      </a:r>
                      <a:endParaRPr lang="zh-CN" sz="1400" kern="100">
                        <a:solidFill>
                          <a:srgbClr val="000000"/>
                        </a:solidFill>
                        <a:latin typeface="+mj-lt"/>
                        <a:ea typeface="方正书宋_GBK"/>
                        <a:cs typeface="Times New Roman" panose="02020603050405020304"/>
                      </a:endParaRPr>
                    </a:p>
                    <a:p>
                      <a:pPr>
                        <a:lnSpc>
                          <a:spcPct val="150000"/>
                        </a:lnSpc>
                        <a:spcAft>
                          <a:spcPts val="0"/>
                        </a:spcAft>
                      </a:pPr>
                      <a:r>
                        <a:rPr lang="en-US" sz="1400" kern="100">
                          <a:solidFill>
                            <a:srgbClr val="000000"/>
                          </a:solidFill>
                          <a:latin typeface="+mj-lt"/>
                          <a:ea typeface="方正书宋_GBK"/>
                          <a:cs typeface="Times New Roman" panose="02020603050405020304"/>
                        </a:rPr>
                        <a:t>(2)20</a:t>
                      </a:r>
                      <a:r>
                        <a:rPr lang="zh-CN" sz="1400" kern="100">
                          <a:solidFill>
                            <a:srgbClr val="000000"/>
                          </a:solidFill>
                          <a:latin typeface="+mj-lt"/>
                          <a:ea typeface="微软雅黑" panose="020B0503020204020204" pitchFamily="34" charset="-122"/>
                          <a:cs typeface="Times New Roman" panose="02020603050405020304"/>
                        </a:rPr>
                        <a:t>世纪七八十年代</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美国经济发展速度放缓</a:t>
                      </a:r>
                      <a:endParaRPr lang="zh-CN" sz="1400" kern="100">
                        <a:solidFill>
                          <a:srgbClr val="000000"/>
                        </a:solidFill>
                        <a:latin typeface="+mj-lt"/>
                        <a:ea typeface="方正书宋_GBK"/>
                        <a:cs typeface="Times New Roman" panose="02020603050405020304"/>
                      </a:endParaRPr>
                    </a:p>
                    <a:p>
                      <a:pPr>
                        <a:lnSpc>
                          <a:spcPct val="150000"/>
                        </a:lnSpc>
                        <a:spcAft>
                          <a:spcPts val="0"/>
                        </a:spcAft>
                      </a:pPr>
                      <a:r>
                        <a:rPr lang="en-US" sz="1400" kern="100">
                          <a:solidFill>
                            <a:srgbClr val="000000"/>
                          </a:solidFill>
                          <a:latin typeface="+mj-lt"/>
                          <a:ea typeface="方正书宋_GBK"/>
                          <a:cs typeface="Times New Roman" panose="02020603050405020304"/>
                        </a:rPr>
                        <a:t>(3)20</a:t>
                      </a:r>
                      <a:r>
                        <a:rPr lang="zh-CN" sz="1400" kern="100">
                          <a:solidFill>
                            <a:srgbClr val="000000"/>
                          </a:solidFill>
                          <a:latin typeface="+mj-lt"/>
                          <a:ea typeface="微软雅黑" panose="020B0503020204020204" pitchFamily="34" charset="-122"/>
                          <a:cs typeface="Times New Roman" panose="02020603050405020304"/>
                        </a:rPr>
                        <a:t>世纪</a:t>
                      </a:r>
                      <a:r>
                        <a:rPr lang="en-US" sz="1400" kern="100">
                          <a:solidFill>
                            <a:srgbClr val="000000"/>
                          </a:solidFill>
                          <a:latin typeface="+mj-lt"/>
                          <a:ea typeface="微软雅黑" panose="020B0503020204020204" pitchFamily="34" charset="-122"/>
                          <a:cs typeface="Times New Roman" panose="02020603050405020304"/>
                        </a:rPr>
                        <a:t>90</a:t>
                      </a:r>
                      <a:r>
                        <a:rPr lang="zh-CN" sz="1400" kern="100">
                          <a:solidFill>
                            <a:srgbClr val="000000"/>
                          </a:solidFill>
                          <a:latin typeface="+mj-lt"/>
                          <a:ea typeface="微软雅黑" panose="020B0503020204020204" pitchFamily="34" charset="-122"/>
                          <a:cs typeface="Times New Roman" panose="02020603050405020304"/>
                        </a:rPr>
                        <a:t>年代以后</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美国出现了以全球化和信息化为特征的“新经济”</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促进经济的进一步发展</a:t>
                      </a:r>
                      <a:endParaRPr lang="zh-CN" sz="1400" kern="10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667029">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美国企图称霸世界</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推行冷战政策。政治上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推行杜鲁门主义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宣告美苏冷战开始。经济上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实施马歇尔计划。军事上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建立北大西洋公约组织。苏联解体后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成为当今世界唯一超级大国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企图建立单极世界</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称霸世界</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发动朝鲜战争、越南战争、科索沃战争、伊拉克战争、阿富汗战争等热战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推行霸权主义和强权政治</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近年来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美国推行“亚太再平衡”战略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引起了亚太地区的动荡与不安</a:t>
                      </a:r>
                      <a:endParaRPr lang="zh-CN" sz="1400" kern="100" dirty="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1843" y="1197208"/>
            <a:ext cx="1486304" cy="738664"/>
          </a:xfrm>
          <a:prstGeom prst="rect">
            <a:avLst/>
          </a:prstGeom>
        </p:spPr>
        <p:txBody>
          <a:bodyPr wrap="none">
            <a:spAutoFit/>
          </a:bodyPr>
          <a:lstStyle/>
          <a:p>
            <a:pPr>
              <a:lnSpc>
                <a:spcPct val="150000"/>
              </a:lnSpc>
            </a:pPr>
            <a:r>
              <a:rPr lang="en-US" sz="1400" b="1" dirty="0">
                <a:solidFill>
                  <a:srgbClr val="DE7538"/>
                </a:solidFill>
              </a:rPr>
              <a:t>2.</a:t>
            </a:r>
            <a:r>
              <a:rPr lang="zh-CN" altLang="en-US" sz="1400" b="1" dirty="0">
                <a:solidFill>
                  <a:srgbClr val="DE7538"/>
                </a:solidFill>
              </a:rPr>
              <a:t>中美关系</a:t>
            </a:r>
          </a:p>
          <a:p>
            <a:pPr>
              <a:lnSpc>
                <a:spcPct val="150000"/>
              </a:lnSpc>
            </a:pPr>
            <a:r>
              <a:rPr lang="en-US" sz="1400" dirty="0"/>
              <a:t>(1)</a:t>
            </a:r>
            <a:r>
              <a:rPr lang="zh-CN" altLang="en-US" sz="1400" dirty="0"/>
              <a:t>近代中美关系</a:t>
            </a:r>
          </a:p>
        </p:txBody>
      </p:sp>
      <p:graphicFrame>
        <p:nvGraphicFramePr>
          <p:cNvPr id="10" name="表格 9"/>
          <p:cNvGraphicFramePr>
            <a:graphicFrameLocks noGrp="1"/>
          </p:cNvGraphicFramePr>
          <p:nvPr/>
        </p:nvGraphicFramePr>
        <p:xfrm>
          <a:off x="626012" y="1955409"/>
          <a:ext cx="7821639" cy="2880360"/>
        </p:xfrm>
        <a:graphic>
          <a:graphicData uri="http://schemas.openxmlformats.org/drawingml/2006/table">
            <a:tbl>
              <a:tblPr/>
              <a:tblGrid>
                <a:gridCol w="778750">
                  <a:extLst>
                    <a:ext uri="{9D8B030D-6E8A-4147-A177-3AD203B41FA5}">
                      <a16:colId xmlns:a16="http://schemas.microsoft.com/office/drawing/2014/main" val="20000"/>
                    </a:ext>
                  </a:extLst>
                </a:gridCol>
                <a:gridCol w="7042889">
                  <a:extLst>
                    <a:ext uri="{9D8B030D-6E8A-4147-A177-3AD203B41FA5}">
                      <a16:colId xmlns:a16="http://schemas.microsoft.com/office/drawing/2014/main" val="20001"/>
                    </a:ext>
                  </a:extLst>
                </a:gridCol>
              </a:tblGrid>
              <a:tr h="279791">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时期</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2238327">
                <a:tc>
                  <a:txBody>
                    <a:bodyPr/>
                    <a:lstStyle/>
                    <a:p>
                      <a:pPr algn="ctr">
                        <a:lnSpc>
                          <a:spcPct val="150000"/>
                        </a:lnSpc>
                        <a:spcAft>
                          <a:spcPts val="0"/>
                        </a:spcAft>
                      </a:pPr>
                      <a:r>
                        <a:rPr lang="en-US" sz="1400" kern="100" dirty="0">
                          <a:solidFill>
                            <a:srgbClr val="000000"/>
                          </a:solidFill>
                          <a:latin typeface="+mj-lt"/>
                          <a:ea typeface="方正书宋_GBK"/>
                          <a:cs typeface="Times New Roman" panose="02020603050405020304"/>
                        </a:rPr>
                        <a:t>19</a:t>
                      </a:r>
                      <a:r>
                        <a:rPr lang="zh-CN" sz="1400" kern="100" dirty="0">
                          <a:solidFill>
                            <a:srgbClr val="000000"/>
                          </a:solidFill>
                          <a:latin typeface="+mj-lt"/>
                          <a:ea typeface="微软雅黑" panose="020B0503020204020204" pitchFamily="34" charset="-122"/>
                          <a:cs typeface="Times New Roman" panose="02020603050405020304"/>
                        </a:rPr>
                        <a:t>世纪中期—第一次世界大战后</a:t>
                      </a:r>
                      <a:endParaRPr lang="zh-CN" sz="10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①1844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清政府被迫与美国签订中美《望厦条约》</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②</a:t>
                      </a:r>
                      <a:r>
                        <a:rPr lang="zh-CN" sz="1400" kern="100" dirty="0">
                          <a:solidFill>
                            <a:srgbClr val="000000"/>
                          </a:solidFill>
                          <a:latin typeface="+mj-lt"/>
                          <a:ea typeface="微软雅黑" panose="020B0503020204020204" pitchFamily="34" charset="-122"/>
                          <a:cs typeface="Times New Roman" panose="02020603050405020304"/>
                        </a:rPr>
                        <a:t>美国支持英法联军发动第二次鸦片战争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强迫清政府签订《天津条约》等条约</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③1860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美国人华尔组织洋枪队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帮助清政府镇压太平天国运动</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④1899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美国向英、俄、德、日、意、法六国提出“门户开放”的照会</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承认各国在中国的“势力范围”和既得特权</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同时要求在各国租借地和“势力范围”内享有均等贸易机会</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⑤1900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美国参加八国联军侵华战争</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⑥1919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巴黎和会上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参与对中国的压迫</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⑦1922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在美国主导的华盛顿会议上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美国等国家签订关于中国问题的《九国公约》</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wipe(up)">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1</TotalTime>
  <Words>4267</Words>
  <Application>Microsoft Office PowerPoint</Application>
  <PresentationFormat>全屏显示(16:9)</PresentationFormat>
  <Paragraphs>452</Paragraphs>
  <Slides>46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46</vt:i4>
      </vt:variant>
    </vt:vector>
  </HeadingPairs>
  <TitlesOfParts>
    <vt:vector size="52" baseType="lpstr">
      <vt:lpstr>NEU-BZ-S92</vt:lpstr>
      <vt:lpstr>等线</vt:lpstr>
      <vt:lpstr>等线 Light</vt:lpstr>
      <vt:lpstr>微软雅黑</vt:lpstr>
      <vt:lpstr>Arial</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dearedu</cp:lastModifiedBy>
  <cp:revision>7</cp:revision>
  <dcterms:created xsi:type="dcterms:W3CDTF">2018-12-21T12:24:00Z</dcterms:created>
  <dcterms:modified xsi:type="dcterms:W3CDTF">2018-12-29T03:59:00Z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