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86" r:id="rId2"/>
  </p:sldMasterIdLst>
  <p:sldIdLst>
    <p:sldId id="262" r:id="rId3"/>
    <p:sldId id="260" r:id="rId4"/>
    <p:sldId id="264" r:id="rId5"/>
    <p:sldId id="265" r:id="rId6"/>
    <p:sldId id="266" r:id="rId7"/>
    <p:sldId id="267" r:id="rId8"/>
    <p:sldId id="263" r:id="rId9"/>
    <p:sldId id="257" r:id="rId10"/>
    <p:sldId id="268" r:id="rId11"/>
    <p:sldId id="269" r:id="rId12"/>
    <p:sldId id="261" r:id="rId13"/>
    <p:sldId id="270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599"/>
    <a:srgbClr val="9B0483"/>
    <a:srgbClr val="C9C7C7"/>
    <a:srgbClr val="F9F9F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1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00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F7233DF-2F00-47CA-A86A-9AA690FC60A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0697" y="1876868"/>
            <a:ext cx="4475389" cy="2192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1351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E57EE3-11DB-46D2-B63F-A8152DC64AE3}"/>
              </a:ext>
            </a:extLst>
          </p:cNvPr>
          <p:cNvSpPr/>
          <p:nvPr userDrawn="1"/>
        </p:nvSpPr>
        <p:spPr>
          <a:xfrm>
            <a:off x="270580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xmlns="" val="776751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E57EE3-11DB-46D2-B63F-A8152DC64AE3}"/>
              </a:ext>
            </a:extLst>
          </p:cNvPr>
          <p:cNvSpPr/>
          <p:nvPr userDrawn="1"/>
        </p:nvSpPr>
        <p:spPr>
          <a:xfrm>
            <a:off x="428802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rgbClr val="9B04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241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:a16="http://schemas.microsoft.com/office/drawing/2014/main" xmlns="" id="{8C3CDB84-145E-4112-B944-10FE3EA06255}"/>
              </a:ext>
            </a:extLst>
          </p:cNvPr>
          <p:cNvSpPr/>
          <p:nvPr userDrawn="1"/>
        </p:nvSpPr>
        <p:spPr>
          <a:xfrm>
            <a:off x="5855062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xmlns="" val="2287734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: 圆角 2">
            <a:hlinkClick r:id="rId2" action="ppaction://hlinksldjump"/>
            <a:extLst>
              <a:ext uri="{FF2B5EF4-FFF2-40B4-BE49-F238E27FC236}">
                <a16:creationId xmlns:a16="http://schemas.microsoft.com/office/drawing/2014/main" xmlns="" id="{B8C26CAA-4644-49C0-A802-BE29DA561B2E}"/>
              </a:ext>
            </a:extLst>
          </p:cNvPr>
          <p:cNvSpPr/>
          <p:nvPr userDrawn="1"/>
        </p:nvSpPr>
        <p:spPr>
          <a:xfrm>
            <a:off x="7438957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18959462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997200"/>
            <a:ext cx="8207375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" Target="../slides/slide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28" Type="http://schemas.openxmlformats.org/officeDocument/2006/relationships/slide" Target="../slides/slide7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Relationship Id="rId27" Type="http://schemas.openxmlformats.org/officeDocument/2006/relationships/slide" Target="../slides/slide1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EEA86A7-918D-4ADE-8A99-3D830F4A8376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6630" y="232917"/>
            <a:ext cx="1430374" cy="692116"/>
          </a:xfrm>
          <a:prstGeom prst="rect">
            <a:avLst/>
          </a:prstGeom>
        </p:spPr>
      </p:pic>
      <p:sp>
        <p:nvSpPr>
          <p:cNvPr id="9" name="矩形: 圆角 10">
            <a:hlinkClick r:id="rId25" action="ppaction://hlinksldjump"/>
            <a:extLst>
              <a:ext uri="{FF2B5EF4-FFF2-40B4-BE49-F238E27FC236}">
                <a16:creationId xmlns:a16="http://schemas.microsoft.com/office/drawing/2014/main" xmlns="" id="{0B19F015-BEB6-4FC5-9CAE-4521FE8BE88E}"/>
              </a:ext>
            </a:extLst>
          </p:cNvPr>
          <p:cNvSpPr/>
          <p:nvPr userDrawn="1"/>
        </p:nvSpPr>
        <p:spPr>
          <a:xfrm>
            <a:off x="2716077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  <p:sp>
        <p:nvSpPr>
          <p:cNvPr id="10" name="矩形: 圆角 11">
            <a:hlinkClick r:id="rId26" action="ppaction://hlinksldjump"/>
            <a:extLst>
              <a:ext uri="{FF2B5EF4-FFF2-40B4-BE49-F238E27FC236}">
                <a16:creationId xmlns:a16="http://schemas.microsoft.com/office/drawing/2014/main" xmlns="" id="{8A2BC965-868C-43A1-B481-0147999F22D5}"/>
              </a:ext>
            </a:extLst>
          </p:cNvPr>
          <p:cNvSpPr/>
          <p:nvPr userDrawn="1"/>
        </p:nvSpPr>
        <p:spPr>
          <a:xfrm>
            <a:off x="5852679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互动课堂理解</a:t>
            </a:r>
          </a:p>
        </p:txBody>
      </p:sp>
      <p:sp>
        <p:nvSpPr>
          <p:cNvPr id="11" name="矩形: 圆角 12">
            <a:hlinkClick r:id="rId27" action="ppaction://hlinksldjump"/>
            <a:extLst>
              <a:ext uri="{FF2B5EF4-FFF2-40B4-BE49-F238E27FC236}">
                <a16:creationId xmlns:a16="http://schemas.microsoft.com/office/drawing/2014/main" xmlns="" id="{9FEDF766-3B45-4992-BD42-E96DB1050301}"/>
              </a:ext>
            </a:extLst>
          </p:cNvPr>
          <p:cNvSpPr/>
          <p:nvPr userDrawn="1"/>
        </p:nvSpPr>
        <p:spPr>
          <a:xfrm>
            <a:off x="7420980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轻松尝试应用</a:t>
            </a:r>
          </a:p>
        </p:txBody>
      </p:sp>
      <p:sp>
        <p:nvSpPr>
          <p:cNvPr id="12" name="矩形: 圆角 10">
            <a:hlinkClick r:id="rId28" action="ppaction://hlinksldjump"/>
            <a:extLst>
              <a:ext uri="{FF2B5EF4-FFF2-40B4-BE49-F238E27FC236}">
                <a16:creationId xmlns:a16="http://schemas.microsoft.com/office/drawing/2014/main" xmlns="" id="{0B19F015-BEB6-4FC5-9CAE-4521FE8BE88E}"/>
              </a:ext>
            </a:extLst>
          </p:cNvPr>
          <p:cNvSpPr/>
          <p:nvPr userDrawn="1"/>
        </p:nvSpPr>
        <p:spPr>
          <a:xfrm>
            <a:off x="4284378" y="340237"/>
            <a:ext cx="1543050" cy="432000"/>
          </a:xfrm>
          <a:prstGeom prst="roundRect">
            <a:avLst/>
          </a:prstGeom>
          <a:solidFill>
            <a:srgbClr val="B7059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核心知识概览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67" r:id="rId18"/>
    <p:sldLayoutId id="2147483665" r:id="rId19"/>
    <p:sldLayoutId id="2147483664" r:id="rId2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E367E70E-1E8A-4F9E-822D-CFE106D82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1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隋朝的统一与灭亡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1448147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2739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消极影响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科举制度使一些读书人醉心于科举考试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在封建社会后期禁锢了知识分子的思想。到清朝末年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这种制度因越来越不适应时代的要求而被废除。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214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58171"/>
            <a:ext cx="8128000" cy="58631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隋的统一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结束了自西晋末年以来长时间的分裂割据局面。隋朝为了实现国家统一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灭掉的最后一个政权是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梁朝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.605—610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皇帝先后征发数百万民工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分期分段开凿了大运河。这位在位期间开凿了大运河的皇帝是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隋文帝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隋炀帝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唐太宗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唐玄宗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科举制度作为一种人才选拔制度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在一定程度上体现了公平公正。它正式创立是在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秦始皇时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汉武帝时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隋文帝时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隋炀帝时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隋末农民大起义首先爆发在受害最深的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山西地区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关中地区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江南地区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724128" y="1599085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281378" y="2771266"/>
            <a:ext cx="44275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771800" y="4304216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702724" y="5456344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5736136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1218232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二、简答题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为了加强对东方和江南地区的统治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方便从南方运输粮食和布帛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隋炀帝于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年开始开凿沟通南北的大运河。请完成下列有关隋朝大运河的问题。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请写出隋朝大运河各段的名称。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隋朝大运河连接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五大水系。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隋朝大运河全长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多千米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是古代世界上最长的运河。它的开通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大大加强了我国南北地区政治、经济和文化的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3226693"/>
            <a:ext cx="547938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永济渠、通济渠、邗沟、江南河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658957" y="3612244"/>
            <a:ext cx="574388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海河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黄河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淮河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长江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钱塘江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987824" y="4446563"/>
            <a:ext cx="88998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2 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000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246687" y="483155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33480569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1117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一、隋的统一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隋朝的建立与统一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32442591"/>
              </p:ext>
            </p:extLst>
          </p:nvPr>
        </p:nvGraphicFramePr>
        <p:xfrm>
          <a:off x="508000" y="1803989"/>
          <a:ext cx="8128000" cy="3225448"/>
        </p:xfrm>
        <a:graphic>
          <a:graphicData uri="http://schemas.openxmlformats.org/presentationml/2006/ole">
            <p:oleObj spid="_x0000_s1031" name="文档" r:id="rId3" imgW="3908641" imgH="1550825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440543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隋朝经济的发展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编订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统一南北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提高行政效率。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社会经济迅速恢复和发展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人口数量和垦田面积大幅度增长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隋朝成为疆域辽阔、国力强盛的王朝。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856478" y="1804647"/>
            <a:ext cx="6783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581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35896" y="218178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870279" y="2934245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长安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083186" y="3306476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411760" y="481717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804268" y="483528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户籍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940152" y="4837956"/>
            <a:ext cx="223009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币制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度量衡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547664" y="5220933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中央集权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830040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>
            <a:spLocks noChangeAspect="1"/>
          </p:cNvSpPr>
          <p:nvPr/>
        </p:nvSpPr>
        <p:spPr>
          <a:xfrm>
            <a:off x="508000" y="1571704"/>
            <a:ext cx="250741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二、开通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大运河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26145546"/>
              </p:ext>
            </p:extLst>
          </p:nvPr>
        </p:nvGraphicFramePr>
        <p:xfrm>
          <a:off x="508000" y="2147768"/>
          <a:ext cx="8128000" cy="3225448"/>
        </p:xfrm>
        <a:graphic>
          <a:graphicData uri="http://schemas.openxmlformats.org/presentationml/2006/ole">
            <p:oleObj spid="_x0000_s2055" name="文档" r:id="rId3" imgW="3908626" imgH="1553354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2051720" y="2147768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南北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559605" y="290981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洛阳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814037" y="2915682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涿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郡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372200" y="290981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杭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174202" y="3621373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6156176" y="362971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0150563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spect="1"/>
          </p:cNvSpPr>
          <p:nvPr/>
        </p:nvSpPr>
        <p:spPr>
          <a:xfrm>
            <a:off x="508000" y="1484784"/>
            <a:ext cx="335380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三、开创科举取士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制度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04489467"/>
              </p:ext>
            </p:extLst>
          </p:nvPr>
        </p:nvGraphicFramePr>
        <p:xfrm>
          <a:off x="508000" y="1988840"/>
          <a:ext cx="8128000" cy="3918740"/>
        </p:xfrm>
        <a:graphic>
          <a:graphicData uri="http://schemas.openxmlformats.org/presentationml/2006/ole">
            <p:oleObj spid="_x0000_s3079" name="文档" r:id="rId3" imgW="3908986" imgH="1887245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4263186" y="271931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考试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2576558" y="3099404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进士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4531165" y="3498139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2184901" y="3861048"/>
            <a:ext cx="201850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6173854" y="385447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2256168" y="4570737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6804248" y="4557582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选拔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6555449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>
            <a:spLocks noChangeAspect="1"/>
          </p:cNvSpPr>
          <p:nvPr/>
        </p:nvSpPr>
        <p:spPr>
          <a:xfrm>
            <a:off x="508000" y="156718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四、隋朝的灭亡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隋炀帝的暴政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468253"/>
              </p:ext>
            </p:extLst>
          </p:nvPr>
        </p:nvGraphicFramePr>
        <p:xfrm>
          <a:off x="508000" y="2456582"/>
          <a:ext cx="8128000" cy="3225448"/>
        </p:xfrm>
        <a:graphic>
          <a:graphicData uri="http://schemas.openxmlformats.org/presentationml/2006/ole">
            <p:oleObj spid="_x0000_s4103" name="文档" r:id="rId3" imgW="3908641" imgH="1550825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6814639" y="2832154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大运河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080614" y="357664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巡游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347864" y="395383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辽东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1540906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1916832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隋末农民大起义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隋炀帝的残暴统治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使人民忍无可忍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终于导致大规模的农民起义。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首先爆发在人民受害最深的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随即迅速蔓延到全国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在各地形成了许多反隋的队伍。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在起义军的打击下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隋朝的统治面临瓦解。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隋朝灭亡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隋炀帝在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叛军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隋朝灭亡。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220072" y="311167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370925" y="4320277"/>
            <a:ext cx="6783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618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576517" y="4320277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90580722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7Y11.eps" descr="id:214749102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875875" y="977323"/>
            <a:ext cx="5283461" cy="58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3852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隋朝开通大运河是好事还是坏事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你怎么看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总的来说是好事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但只用一个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字或一个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字来评论大运河的开通太简单化了。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大运河开通后成为南北交通的大动脉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大大促进了我国南北经济的交流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有利于国家的统一。大运河成为我国东部的黄金水道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造福了后世的人民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至今很多河段仍然在发挥作用。但当时为开凿大运河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过度役使了民力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给劳动人民带来沉重的徭役负担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给人民带来深重的灾难。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0116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977162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隋朝创立的科举取士制度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在中国延续了约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1 300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年。想一想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科举取士制度产生了哪些影响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积极影响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科举制的创立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是中国古代选官制度的一大变革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加强了皇帝在选官和用人上的权力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扩大了官吏选拔的范围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使有才学的人能够由此参政。它不仅促进了社会阶层的流动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扩大了我国封建统治的阶级基础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而且在社会上形成了努力读书求学的风气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推动了教育的发展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在当时确实起到了积极作用。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对后世的影响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科举制成为历朝选拔官吏的主要制度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一直延续了约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1 300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直到清末才被废除。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对其他国家的影响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古代的日本、朝鲜等国也曾效仿中国的科举制度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选任官员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近代西方文官制度的产生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也借鉴了我国科举制度的一些做法。科举制度对于这些国家的政治稳定和社会发展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起到了一定的推动作用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251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79</TotalTime>
  <Words>969</Words>
  <Application>Microsoft Office PowerPoint</Application>
  <PresentationFormat>全屏显示(4:3)</PresentationFormat>
  <Paragraphs>77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主题2</vt:lpstr>
      <vt:lpstr>海阔天空</vt:lpstr>
      <vt:lpstr>文档</vt:lpstr>
      <vt:lpstr>第1课　隋朝的统一与灭亡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2019-03-06T03:14:41Z</dcterms:created>
  <dcterms:modified xsi:type="dcterms:W3CDTF">2019-03-28T03:45:02Z</dcterms:modified>
</cp:coreProperties>
</file>