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5"/>
  </p:notesMasterIdLst>
  <p:sldIdLst>
    <p:sldId id="560" r:id="rId2"/>
    <p:sldId id="561" r:id="rId3"/>
    <p:sldId id="562" r:id="rId4"/>
    <p:sldId id="563" r:id="rId5"/>
    <p:sldId id="564" r:id="rId6"/>
    <p:sldId id="56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  <p:sldId id="580" r:id="rId22"/>
    <p:sldId id="581" r:id="rId23"/>
    <p:sldId id="58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87353" autoAdjust="0"/>
  </p:normalViewPr>
  <p:slideViewPr>
    <p:cSldViewPr>
      <p:cViewPr varScale="1">
        <p:scale>
          <a:sx n="78" d="100"/>
          <a:sy n="78" d="100"/>
        </p:scale>
        <p:origin x="-1326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2019-3-20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7335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0234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191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9232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4621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7240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719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4607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7116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171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7905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52480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体系构建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3830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3" r:id="rId13"/>
    <p:sldLayoutId id="2147483661" r:id="rId14"/>
    <p:sldLayoutId id="2147483664" r:id="rId15"/>
    <p:sldLayoutId id="2147483665" r:id="rId16"/>
    <p:sldLayoutId id="2147483666" r:id="rId17"/>
    <p:sldLayoutId id="2147483667" r:id="rId18"/>
    <p:sldLayoutId id="2147483654" r:id="rId19"/>
    <p:sldLayoutId id="2147483656" r:id="rId20"/>
    <p:sldLayoutId id="2147483657" r:id="rId21"/>
    <p:sldLayoutId id="2147483658" r:id="rId22"/>
    <p:sldLayoutId id="2147483659" r:id="rId23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5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package" Target="../embeddings/Microsoft_Office_Word___3.docx"/><Relationship Id="rId4" Type="http://schemas.openxmlformats.org/officeDocument/2006/relationships/slide" Target="slide16.xml"/><Relationship Id="rId9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16.xml"/><Relationship Id="rId7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2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2.xml"/><Relationship Id="rId7" Type="http://schemas.openxmlformats.org/officeDocument/2006/relationships/slide" Target="slide1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2.xml"/><Relationship Id="rId7" Type="http://schemas.openxmlformats.org/officeDocument/2006/relationships/slide" Target="slide1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22.xml"/><Relationship Id="rId7" Type="http://schemas.openxmlformats.org/officeDocument/2006/relationships/slide" Target="slide1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924525"/>
            <a:ext cx="6948264" cy="867656"/>
          </a:xfrm>
        </p:spPr>
        <p:txBody>
          <a:bodyPr/>
          <a:lstStyle/>
          <a:p>
            <a:r>
              <a:rPr lang="zh-CN" altLang="zh-CN" sz="2500" dirty="0"/>
              <a:t>专题九　近代中国的新方向与近代化的曲折</a:t>
            </a:r>
            <a:r>
              <a:rPr lang="zh-CN" altLang="zh-CN" sz="2500" dirty="0" smtClean="0"/>
              <a:t>前进</a:t>
            </a:r>
            <a:r>
              <a:rPr lang="en-US" altLang="zh-CN" sz="2500" dirty="0" smtClean="0"/>
              <a:t/>
            </a:r>
            <a:br>
              <a:rPr lang="en-US" altLang="zh-CN" sz="2500" dirty="0" smtClean="0"/>
            </a:br>
            <a:r>
              <a:rPr lang="en-US" altLang="zh-CN" sz="2500" dirty="0"/>
              <a:t> </a:t>
            </a:r>
            <a:r>
              <a:rPr lang="en-US" altLang="zh-CN" sz="2500" dirty="0" smtClean="0"/>
              <a:t>       ——</a:t>
            </a:r>
            <a:r>
              <a:rPr lang="zh-CN" altLang="zh-CN" sz="2500"/>
              <a:t>五四运动</a:t>
            </a:r>
            <a:r>
              <a:rPr lang="zh-CN" altLang="zh-CN" sz="2500" smtClean="0"/>
              <a:t>至</a:t>
            </a:r>
            <a:r>
              <a:rPr lang="zh-CN" altLang="en-US" sz="2500"/>
              <a:t>中华人民共和国</a:t>
            </a:r>
            <a:r>
              <a:rPr lang="zh-CN" altLang="zh-CN" sz="2500" smtClean="0"/>
              <a:t>成立</a:t>
            </a:r>
            <a:endParaRPr lang="zh-CN" altLang="zh-CN" sz="2500" dirty="0"/>
          </a:p>
        </p:txBody>
      </p:sp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三、国民政府统治时期民族工业的发展和社会生活的变迁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国民政府统治时期的民族工业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较快发展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南京国民政府实行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币制改革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国民经济建设运动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中国国民生产总值增长速度创历史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各行业普遍出现较好的发展局面。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沉重打击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日本全面侵华时期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民族工业遭受日本侵略者和官僚资本的双重压迫而日益萎缩。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陷入绝境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解放战争时期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民族工业遭受美国的侵略和官僚资本的双重压迫而陷入绝境。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370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近代后期社会生活的变迁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社会习俗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服饰更加西化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饮食中西结合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婚姻仪式进一步变革。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中国首条空中航线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北京至天津航线开通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中国民航拉开了序幕。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报刊业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世纪前期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中国共产党先后创办《共产党》《新华日报》等政论性报刊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为夺取革命胜利发挥了重要作用。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影视业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中国电影发展迅速并走向成熟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,30—40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年代诞生了一批蜚声海内外的进步影片。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0939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四、思想领域的新成果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马克思主义在中国的传播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李大钊发表《法俄革命之比较观》等文章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率先举起社会主义旗帜。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五四运动爆发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大大促进了马克思主义的传播。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孙中山的新三民主义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在国民党一大上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联俄、联共、扶助农工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的三大政策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孙中山把旧三民主义发展为新三民主义。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增加了反帝和节制资本等内容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民权的范围扩大。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成为国共合作的政治基础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推动了国民革命的兴起。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5988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121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毛泽东思想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发展概况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7245851"/>
              </p:ext>
            </p:extLst>
          </p:nvPr>
        </p:nvGraphicFramePr>
        <p:xfrm>
          <a:off x="508000" y="1979395"/>
          <a:ext cx="8128000" cy="4617957"/>
        </p:xfrm>
        <a:graphic>
          <a:graphicData uri="http://schemas.openxmlformats.org/presentationml/2006/ole">
            <p:oleObj spid="_x0000_s55298" name="文档" r:id="rId4" imgW="3948631" imgH="22428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2418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122997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马克思主义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中国革命具体实践相结合的典范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是中国共产党人集体智慧的结晶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是指导中国革命的正确理论。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293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椭圆 8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位西方观察家在提到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月的学生运动时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这样报道了当时中国的形势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可以毫不夸张地说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数百万农民、商人和工匠有史以来第一次谈论起国家和国际大事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不论你走到哪家饭馆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不论遇到哪一伙工人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你都能听到他们在谈论这些事情。茶馆里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莫谈国事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的招牌已经过时了。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这说明当时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近代中国民族意识开始觉醒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揭开了反帝反封建斗争的序幕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近代民族民主思想开始传播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各阶层民众广泛关注社会运动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51520" y="3593798"/>
            <a:ext cx="8640960" cy="3075562"/>
            <a:chOff x="251520" y="1390525"/>
            <a:chExt cx="8640960" cy="3075562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1390525"/>
              <a:ext cx="8640960" cy="3075562"/>
              <a:chOff x="251520" y="-654674"/>
              <a:chExt cx="8640960" cy="307556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-654674"/>
                <a:ext cx="8640960" cy="2758555"/>
                <a:chOff x="251520" y="-654674"/>
                <a:chExt cx="8640960" cy="2758555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-654674"/>
                  <a:ext cx="8640960" cy="275855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82111" y="-65467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1722625"/>
              <a:ext cx="8128000" cy="24006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鸦片战争之后近代中国民族意识开始觉醒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与材料</a:t>
              </a:r>
              <a:r>
                <a:rPr lang="en-US" altLang="zh-CN" sz="2000" dirty="0"/>
                <a:t>“1919</a:t>
              </a:r>
              <a:r>
                <a:rPr lang="zh-CN" altLang="zh-CN" sz="2000" dirty="0"/>
                <a:t>年</a:t>
              </a:r>
              <a:r>
                <a:rPr lang="en-US" altLang="zh-CN" sz="2000" dirty="0"/>
                <a:t>5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不符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;19</a:t>
              </a:r>
              <a:r>
                <a:rPr lang="zh-CN" altLang="zh-CN" sz="2000" dirty="0"/>
                <a:t>世纪中期的太平天国运动揭开了反帝反封建斗争的序幕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;19</a:t>
              </a:r>
              <a:r>
                <a:rPr lang="zh-CN" altLang="zh-CN" sz="2000" dirty="0"/>
                <a:t>世纪末维新变法运动时期近代民族民主思想已经开始传播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根据材料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数百万农民、商人和工匠有史以来第一次谈论起国家和国际大事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可知各阶层民众广泛关注社会运动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项正确。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12518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416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《中共二大宣言》中写道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中国共产党为工人和贫农的目前利益计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引导工人们帮助民主主义的革命运动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使工人和贫农与小资产阶级建立民主主义的联合战线。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这导致了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中国共产党的阶级性质发生变化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新民主主义革命的开始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革命统一战线建立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人民民主统一战线建立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51520" y="2225646"/>
            <a:ext cx="8640960" cy="4443714"/>
            <a:chOff x="251520" y="22373"/>
            <a:chExt cx="8640960" cy="4443714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22373"/>
              <a:ext cx="8640960" cy="4443714"/>
              <a:chOff x="251520" y="-2022826"/>
              <a:chExt cx="8640960" cy="4443714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251520" y="-2022826"/>
                <a:ext cx="8640960" cy="4126708"/>
                <a:chOff x="251520" y="-2022826"/>
                <a:chExt cx="8640960" cy="4126708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251520" y="-2022826"/>
                  <a:ext cx="8640960" cy="41267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28"/>
                <p:cNvSpPr txBox="1"/>
                <p:nvPr/>
              </p:nvSpPr>
              <p:spPr>
                <a:xfrm>
                  <a:off x="8382111" y="-202282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08000" y="354473"/>
              <a:ext cx="8128000" cy="23422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中共二大没有改变中国共产党代表工人阶级的性质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A</a:t>
              </a:r>
              <a:r>
                <a:rPr lang="zh-CN" altLang="zh-CN" sz="2000"/>
                <a:t>项错误</a:t>
              </a:r>
              <a:r>
                <a:rPr lang="en-US" altLang="zh-CN" sz="2000"/>
                <a:t>;</a:t>
              </a:r>
              <a:r>
                <a:rPr lang="zh-CN" altLang="zh-CN" sz="2000"/>
                <a:t>新民主主义革命开始于</a:t>
              </a:r>
              <a:r>
                <a:rPr lang="en-US" altLang="zh-CN" sz="2000"/>
                <a:t>1919</a:t>
              </a:r>
              <a:r>
                <a:rPr lang="zh-CN" altLang="zh-CN" sz="2000"/>
                <a:t>年的五四运动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B</a:t>
              </a:r>
              <a:r>
                <a:rPr lang="zh-CN" altLang="zh-CN" sz="2000"/>
                <a:t>项错误</a:t>
              </a:r>
              <a:r>
                <a:rPr lang="en-US" altLang="zh-CN" sz="2000"/>
                <a:t>;</a:t>
              </a:r>
              <a:r>
                <a:rPr lang="zh-CN" altLang="zh-CN" sz="2000"/>
                <a:t>根据题干中《中共二大宣言》内容</a:t>
              </a:r>
              <a:r>
                <a:rPr lang="en-US" altLang="zh-CN" sz="2000"/>
                <a:t>,</a:t>
              </a:r>
              <a:r>
                <a:rPr lang="zh-CN" altLang="zh-CN" sz="2000"/>
                <a:t>可知中国共产党要与小资产阶级建立民主主义的联合战线</a:t>
              </a:r>
              <a:r>
                <a:rPr lang="en-US" altLang="zh-CN" sz="2000"/>
                <a:t>,</a:t>
              </a:r>
              <a:r>
                <a:rPr lang="zh-CN" altLang="zh-CN" sz="2000"/>
                <a:t>其结果是推动了国共合作</a:t>
              </a:r>
              <a:r>
                <a:rPr lang="en-US" altLang="zh-CN" sz="2000"/>
                <a:t>,</a:t>
              </a:r>
              <a:r>
                <a:rPr lang="zh-CN" altLang="zh-CN" sz="2000"/>
                <a:t>建立革命统一战线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C</a:t>
              </a:r>
              <a:r>
                <a:rPr lang="zh-CN" altLang="zh-CN" sz="2000"/>
                <a:t>项正确</a:t>
              </a:r>
              <a:r>
                <a:rPr lang="en-US" altLang="zh-CN" sz="2000"/>
                <a:t>;</a:t>
              </a:r>
              <a:r>
                <a:rPr lang="zh-CN" altLang="zh-CN" sz="2000"/>
                <a:t>人民民主统一战线形成于解放战争时期</a:t>
              </a:r>
              <a:r>
                <a:rPr lang="en-US" altLang="zh-CN" sz="2000"/>
                <a:t>,</a:t>
              </a:r>
              <a:r>
                <a:rPr lang="zh-CN" altLang="zh-CN" sz="2000"/>
                <a:t>中共二大召开于</a:t>
              </a:r>
              <a:r>
                <a:rPr lang="en-US" altLang="zh-CN" sz="2000"/>
                <a:t>1922</a:t>
              </a:r>
              <a:r>
                <a:rPr lang="zh-CN" altLang="zh-CN" sz="2000"/>
                <a:t>年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D</a:t>
              </a:r>
              <a:r>
                <a:rPr lang="zh-CN" altLang="zh-CN" sz="2000"/>
                <a:t>项错误。</a:t>
              </a:r>
              <a:endParaRPr lang="zh-CN" altLang="zh-CN" sz="20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45" name="组合 44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8" name="五边形 4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9119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毛泽东指出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要在湘南形成一师的武装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占据五六个县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形成一政治基础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发展全省的土地革命。纵然失败也不应去广东而应上山。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否定了八七会议上作出的决定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改变了中国共产党对革命道路的认识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标志着中国共产党独立领导武装斗争的开始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工农武装割据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5" name="五边形 3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51520" y="2225646"/>
            <a:ext cx="8640960" cy="4443714"/>
            <a:chOff x="251520" y="22373"/>
            <a:chExt cx="8640960" cy="4443714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22373"/>
              <a:ext cx="8640960" cy="4443714"/>
              <a:chOff x="251520" y="-2022826"/>
              <a:chExt cx="8640960" cy="4443714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251520" y="-2022826"/>
                <a:ext cx="8640960" cy="4126708"/>
                <a:chOff x="251520" y="-2022826"/>
                <a:chExt cx="8640960" cy="4126708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251520" y="-2022826"/>
                  <a:ext cx="8640960" cy="41267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28"/>
                <p:cNvSpPr txBox="1"/>
                <p:nvPr/>
              </p:nvSpPr>
              <p:spPr>
                <a:xfrm>
                  <a:off x="8382111" y="-202282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08000" y="354473"/>
              <a:ext cx="8128000" cy="28039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/>
                <a:t>八七会议通过了土地革命和武装反抗国民党反动统治的总方针</a:t>
              </a:r>
              <a:r>
                <a:rPr lang="en-US" altLang="zh-CN" sz="2000"/>
                <a:t>,</a:t>
              </a:r>
              <a:r>
                <a:rPr lang="zh-CN" altLang="zh-CN" sz="2000"/>
                <a:t>材料中</a:t>
              </a:r>
              <a:r>
                <a:rPr lang="en-US" altLang="zh-CN" sz="2000"/>
                <a:t>“</a:t>
              </a:r>
              <a:r>
                <a:rPr lang="zh-CN" altLang="zh-CN" sz="2000"/>
                <a:t>武装</a:t>
              </a:r>
              <a:r>
                <a:rPr lang="en-US" altLang="zh-CN" sz="2000"/>
                <a:t>”“</a:t>
              </a:r>
              <a:r>
                <a:rPr lang="zh-CN" altLang="zh-CN" sz="2000"/>
                <a:t>土地革命</a:t>
              </a:r>
              <a:r>
                <a:rPr lang="en-US" altLang="zh-CN" sz="2000"/>
                <a:t>”</a:t>
              </a:r>
              <a:r>
                <a:rPr lang="zh-CN" altLang="zh-CN" sz="2000"/>
                <a:t>体现了八七会议的决定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A</a:t>
              </a:r>
              <a:r>
                <a:rPr lang="zh-CN" altLang="zh-CN" sz="2000"/>
                <a:t>项错误</a:t>
              </a:r>
              <a:r>
                <a:rPr lang="en-US" altLang="zh-CN" sz="2000"/>
                <a:t>;</a:t>
              </a:r>
              <a:r>
                <a:rPr lang="zh-CN" altLang="zh-CN" sz="2000"/>
                <a:t>根据</a:t>
              </a:r>
              <a:r>
                <a:rPr lang="en-US" altLang="zh-CN" sz="2000"/>
                <a:t>“</a:t>
              </a:r>
              <a:r>
                <a:rPr lang="zh-CN" altLang="zh-CN" sz="2000"/>
                <a:t>不应去广东而应上山</a:t>
              </a:r>
              <a:r>
                <a:rPr lang="en-US" altLang="zh-CN" sz="2000"/>
                <a:t>”,</a:t>
              </a:r>
              <a:r>
                <a:rPr lang="zh-CN" altLang="zh-CN" sz="2000"/>
                <a:t>可知毛泽东主张放弃城市中心道路</a:t>
              </a:r>
              <a:r>
                <a:rPr lang="en-US" altLang="zh-CN" sz="2000"/>
                <a:t>,</a:t>
              </a:r>
              <a:r>
                <a:rPr lang="zh-CN" altLang="zh-CN" sz="2000"/>
                <a:t>而当时党中央坚持城市中心道路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B</a:t>
              </a:r>
              <a:r>
                <a:rPr lang="zh-CN" altLang="zh-CN" sz="2000"/>
                <a:t>项错误</a:t>
              </a:r>
              <a:r>
                <a:rPr lang="en-US" altLang="zh-CN" sz="2000"/>
                <a:t>;</a:t>
              </a:r>
              <a:r>
                <a:rPr lang="zh-CN" altLang="zh-CN" sz="2000"/>
                <a:t>南昌起义标志着中国共产党独立领导武装斗争的开始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C</a:t>
              </a:r>
              <a:r>
                <a:rPr lang="zh-CN" altLang="zh-CN" sz="2000"/>
                <a:t>项错误</a:t>
              </a:r>
              <a:r>
                <a:rPr lang="en-US" altLang="zh-CN" sz="2000"/>
                <a:t>;</a:t>
              </a:r>
              <a:r>
                <a:rPr lang="zh-CN" altLang="zh-CN" sz="2000"/>
                <a:t>该思想体现了武装斗争和土地革命</a:t>
              </a:r>
              <a:r>
                <a:rPr lang="en-US" altLang="zh-CN" sz="2000"/>
                <a:t>,</a:t>
              </a:r>
              <a:r>
                <a:rPr lang="zh-CN" altLang="zh-CN" sz="2000"/>
                <a:t>是</a:t>
              </a:r>
              <a:r>
                <a:rPr lang="en-US" altLang="zh-CN" sz="2000"/>
                <a:t>“</a:t>
              </a:r>
              <a:r>
                <a:rPr lang="zh-CN" altLang="zh-CN" sz="2000"/>
                <a:t>工农武装割据</a:t>
              </a:r>
              <a:r>
                <a:rPr lang="en-US" altLang="zh-CN" sz="2000"/>
                <a:t>”</a:t>
              </a:r>
              <a:r>
                <a:rPr lang="zh-CN" altLang="zh-CN" sz="2000"/>
                <a:t>理论的重要组成部分</a:t>
              </a:r>
              <a:r>
                <a:rPr lang="en-US" altLang="zh-CN" sz="2000"/>
                <a:t>,“</a:t>
              </a:r>
              <a:r>
                <a:rPr lang="zh-CN" altLang="zh-CN" sz="2000"/>
                <a:t>上山</a:t>
              </a:r>
              <a:r>
                <a:rPr lang="en-US" altLang="zh-CN" sz="2000"/>
                <a:t>”</a:t>
              </a:r>
              <a:r>
                <a:rPr lang="zh-CN" altLang="zh-CN" sz="2000"/>
                <a:t>有利于</a:t>
              </a:r>
              <a:r>
                <a:rPr lang="en-US" altLang="zh-CN" sz="2000"/>
                <a:t>“</a:t>
              </a:r>
              <a:r>
                <a:rPr lang="zh-CN" altLang="zh-CN" sz="2000"/>
                <a:t>工农武装割据</a:t>
              </a:r>
              <a:r>
                <a:rPr lang="en-US" altLang="zh-CN" sz="2000"/>
                <a:t>”</a:t>
              </a:r>
              <a:r>
                <a:rPr lang="zh-CN" altLang="zh-CN" sz="2000"/>
                <a:t>理论的形成</a:t>
              </a:r>
              <a:r>
                <a:rPr lang="en-US" altLang="zh-CN" sz="2000"/>
                <a:t>,</a:t>
              </a:r>
              <a:r>
                <a:rPr lang="zh-CN" altLang="zh-CN" sz="2000"/>
                <a:t>故</a:t>
              </a:r>
              <a:r>
                <a:rPr lang="en-US" altLang="zh-CN" sz="2000"/>
                <a:t>D</a:t>
              </a:r>
              <a:r>
                <a:rPr lang="zh-CN" altLang="zh-CN" sz="2000"/>
                <a:t>项正确。</a:t>
              </a:r>
              <a:endParaRPr lang="zh-CN" altLang="zh-CN" sz="20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45" name="组合 44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8" name="五边形 4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smtClean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5345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8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9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650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表是根据邹依仁所著《旧上海人口变迁的研究》整理而得出的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1935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年上海公共租界华人职业分布情况统计数据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0718606"/>
              </p:ext>
            </p:extLst>
          </p:nvPr>
        </p:nvGraphicFramePr>
        <p:xfrm>
          <a:off x="476448" y="2542609"/>
          <a:ext cx="8128000" cy="3550687"/>
        </p:xfrm>
        <a:graphic>
          <a:graphicData uri="http://schemas.openxmlformats.org/presentationml/2006/ole">
            <p:oleObj spid="_x0000_s56322" name="文档" r:id="rId10" imgW="3946425" imgH="17236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497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115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下列对表格解读正确的是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上海教育发展推动华人素质的提高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租界内华人的政治权利得到保障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上海地区的农业经济走向衰退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经济发展带动社会结构多样化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51520" y="2674014"/>
            <a:ext cx="8640960" cy="3995346"/>
            <a:chOff x="251520" y="470741"/>
            <a:chExt cx="8640960" cy="3995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0741"/>
              <a:ext cx="8640960" cy="3995346"/>
              <a:chOff x="251520" y="-1574458"/>
              <a:chExt cx="8640960" cy="3995346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-1574458"/>
                <a:ext cx="8640960" cy="3678339"/>
                <a:chOff x="251520" y="-1574458"/>
                <a:chExt cx="8640960" cy="3678339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-1574458"/>
                  <a:ext cx="8640960" cy="367833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82111" y="-157445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802842"/>
              <a:ext cx="8128000" cy="33239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材料中从事专门事业的人数仅占</a:t>
              </a:r>
              <a:r>
                <a:rPr lang="en-US" altLang="zh-CN" sz="2000" dirty="0"/>
                <a:t>1.3%,</a:t>
              </a:r>
              <a:r>
                <a:rPr lang="zh-CN" altLang="zh-CN" sz="2000" dirty="0"/>
                <a:t>这说明华人总体素质并没有大幅度提高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材料是华人职业分布情况统计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无法体现华人的政治权利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且租界是西方列强侵略中国的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国中之国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不可能保障华人的政治权利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材料只能反映</a:t>
              </a:r>
              <a:r>
                <a:rPr lang="en-US" altLang="zh-CN" sz="2000" dirty="0"/>
                <a:t>1935</a:t>
              </a:r>
              <a:r>
                <a:rPr lang="zh-CN" altLang="zh-CN" sz="2000" dirty="0"/>
                <a:t>年上海公共租界里从事农业人口的比重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无法体现上海地区的农业经济发展情况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根据材料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可知华人从事的职业门类多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分布在各行各业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这说明经济发展带动社会结构多样化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项正确。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95805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0926" y="1244459"/>
            <a:ext cx="7242149" cy="535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蒋介石召集国防最高会议强调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因为对外作战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首先要有后方根据地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国民政府公开发布《国民政府移驻重庆宣言》。国民政府的上述决策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做好了对日防御战略的准备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反映了南京沦陷后的战略调整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确立了支撑抗战的战略基地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表明政府抗战意志趋向动摇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059010"/>
            <a:ext cx="8640960" cy="2610350"/>
            <a:chOff x="251520" y="1855737"/>
            <a:chExt cx="8640960" cy="2610350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1855737"/>
              <a:ext cx="8640960" cy="2610350"/>
              <a:chOff x="251520" y="-189462"/>
              <a:chExt cx="8640960" cy="2610350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51520" y="-189462"/>
                <a:ext cx="8640960" cy="2293343"/>
                <a:chOff x="251520" y="-189462"/>
                <a:chExt cx="8640960" cy="2293343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251520" y="-189462"/>
                  <a:ext cx="8640960" cy="229334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82111" y="-18946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08000" y="2187837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材料并未强调做好了对日防御战略的准备工作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南京沦陷是在</a:t>
              </a:r>
              <a:r>
                <a:rPr lang="en-US" altLang="zh-CN" sz="2000" dirty="0"/>
                <a:t>1937</a:t>
              </a:r>
              <a:r>
                <a:rPr lang="zh-CN" altLang="zh-CN" sz="2000" dirty="0"/>
                <a:t>年</a:t>
              </a:r>
              <a:r>
                <a:rPr lang="en-US" altLang="zh-CN" sz="2000" dirty="0"/>
                <a:t>12</a:t>
              </a:r>
              <a:r>
                <a:rPr lang="zh-CN" altLang="zh-CN" sz="2000" dirty="0"/>
                <a:t>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根据材料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因为对外作战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首先要有后方根据地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以及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《国民政府移驻重庆宣言》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可以看出支撑抗战基地的重要性及确立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材料没有体现国民政府抗战意志的动摇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项错误。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96398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椭圆 7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上海市民经常拥挤在米店门口抢购大米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有人抱怨说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拿着一口袋钱买不到一口袋米。甚至有报刊以醒目标题《六十亿元值几何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仅买七十七粒米》刊出相关报道。这突出反映了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上海市场上粮食和食品奇缺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不法商贩囤积居奇扰乱市场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社会动荡推动米价居高不下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国民政府的金融体系走向崩溃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51520" y="3130577"/>
            <a:ext cx="8640960" cy="3538783"/>
            <a:chOff x="251520" y="927304"/>
            <a:chExt cx="8640960" cy="3538783"/>
          </a:xfrm>
        </p:grpSpPr>
        <p:grpSp>
          <p:nvGrpSpPr>
            <p:cNvPr id="14" name="组合 13"/>
            <p:cNvGrpSpPr/>
            <p:nvPr/>
          </p:nvGrpSpPr>
          <p:grpSpPr>
            <a:xfrm>
              <a:off x="251520" y="927304"/>
              <a:ext cx="8640960" cy="3538783"/>
              <a:chOff x="251520" y="-1117895"/>
              <a:chExt cx="8640960" cy="3538783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51520" y="-1117895"/>
                <a:ext cx="8640960" cy="3221776"/>
                <a:chOff x="251520" y="-1117895"/>
                <a:chExt cx="8640960" cy="3221776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251520" y="-1117895"/>
                  <a:ext cx="8640960" cy="32217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8"/>
                <p:cNvSpPr txBox="1"/>
                <p:nvPr/>
              </p:nvSpPr>
              <p:spPr>
                <a:xfrm>
                  <a:off x="8382111" y="-11178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08000" y="1259404"/>
              <a:ext cx="8128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根据材料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拿着一口袋钱买不到一口袋米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可知这主要反映了当时货币贬值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物价飞涨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而不是市场上粮食和食品奇缺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米价飞涨主要与货币贬值有关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并非是不法商贩囤积居奇导致的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也不能得出社会动荡导致米价居高不下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两项错误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根据材料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拿着一口袋钱买不到一口袋米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可知这主要反映了当时货币贬值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国民政府的金融体系走向崩溃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项正确。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5053511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D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0729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35115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毛泽东曾经说过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日本帝国主义对中国的侵略战争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教育了中国人民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把一盘散沙的中国人民打得团结起来了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。大势所趋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人心所向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内斗必须停止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应当内外有别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为了拯救民族危难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人们必须暂时放下分歧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一致对外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共同御敌。大敌当前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危机时刻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各党派、各阶级、各阶层、各团体找到了共同的利益交集。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全国抗战高潮的形成与发展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为社会各方面力量的全面整合提供了现实可能性。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王远启《党际互动合作的经典案例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第二次国共合作浅析》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说明日本侵华对中国民族意识的影响。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概括抗日战争能够取得胜利的主要原因。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31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民族意识空前觉醒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民族大团结空前实现。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全民族抗战局面的形成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国共两党合作抗战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世界反法西斯战争的支援。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教育了中国人民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把一盘散沙的中国人民打得团结起来了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得出民族意识空前觉醒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民族大团结空前实现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各党派、各阶级、各阶层、各团体找到了共同的利益交集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得出全民族抗战局面的形成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国共两党合作抗战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结合所学知识还可得出世界反法西斯战争的支援。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97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3060250"/>
              </p:ext>
            </p:extLst>
          </p:nvPr>
        </p:nvGraphicFramePr>
        <p:xfrm>
          <a:off x="508000" y="1268760"/>
          <a:ext cx="8128000" cy="4921900"/>
        </p:xfrm>
        <a:graphic>
          <a:graphicData uri="http://schemas.openxmlformats.org/presentationml/2006/ole">
            <p:oleObj spid="_x0000_s54274" name="文档" r:id="rId4" imgW="3948631" imgH="23904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53931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一、新民主主义革命的崛起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五四运动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二十一条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北洋政府的反动统治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巴黎和会上中国外交的失败。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北京学生游行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外争主权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内除国贼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废除二十一条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等口号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上海工人罢工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中国工人阶级登上政治舞台。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彻底、不妥协、群众基础广泛。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是中国近代史上一次彻底地不妥协地反帝反封建的革命运动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是中国新民主主义革命的开端。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中国共产党成立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中共一大召开。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确立党的奋斗目标和中心任务。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中国出现了以马克思主义为指导的工人阶级政党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标志着中国民主革命有了全新的革命政党的领导。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国民革命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年国民党一大召开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孙中山重新解释三民主义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确立了联俄、联共、扶助农工的三大政策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国共两党实现了第一次合作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轰轰烈烈的国民革命在全国展开。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北伐战争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基本上推翻了北洋军阀的反动统治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奠定了革命继续发展的基础。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蒋介石发动四一二反革命政变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汪精卫与共产党决裂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大肆捕杀共产党员和革命群众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国共合作破裂。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02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二、新民主主义革命的胜利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国共十年对峙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工农武装割据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南昌起义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标志着中国共产党独立领导武装斗争、创建人民军队和武装夺取政权的开始。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创建农村革命根据地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毛泽东在井冈山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创建了第一个农村革命根据地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全国已建立起大小十几块农村革命根据地。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红军长征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遵义会议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确立了以毛泽东为核心的党中央的正确领导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播下了革命种子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铸就了长征精神。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3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抗日战争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日本的侵华罪行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制造大屠杀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七三一部队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研制、使用化学细菌武器作战。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中国军民的局部抗战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东北义勇军和抗日联军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淞沪抗战。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中国军民的全民族抗战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抗日民族统一战线建立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中国工农红军改编为国民革命军第八路军、国民革命军新编第四军。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国民党正面战场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战略防御阶段积极抗战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组织了淞沪、太原、徐州、武汉等会战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战略相持阶段以后开始消极抗日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积极反共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派远征军入缅作战。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中国共产党敌后战场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坚持敌后抗战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创建了敌后抗日根据地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后期成为抗战的中流砥柱。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抗战胜利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日宣布无条件投降。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876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抗日战争胜利的意义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中国人民一百多年来第一次取得反对外来侵略斗争的完全胜利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增强了全国人民的民族自尊心和自信心。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是世界反法西斯战争的重要组成部分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中国的国际地位得到提高。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51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4467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解放战争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争取和平民主的斗争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国共两党进行重庆谈判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签署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双十协定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确定了和平建国的方针。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年召开的政治协商会议通过了有利于人民的政协协议。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人民解放战争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战略防御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蒋介石调集重兵进攻中原解放区。人民解放军粉碎国民党的全面进攻和对陕北、山东解放区的重点进攻。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战略反攻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人民解放军挺进大别山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揭开战略反攻的序幕。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战略决战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月取得辽沈、淮海、平津三大战役的胜利。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渡江战役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:1949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日南京解放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国民党政府在中国大陆的统治结束。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73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C6EED8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602</TotalTime>
  <Words>2538</Words>
  <Application>Microsoft Office PowerPoint</Application>
  <PresentationFormat>全屏显示(4:3)</PresentationFormat>
  <Paragraphs>258</Paragraphs>
  <Slides>23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主管人员</vt:lpstr>
      <vt:lpstr>文档</vt:lpstr>
      <vt:lpstr>专题九　近代中国的新方向与近代化的曲折前进         ——五四运动至中华人民共和国成立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dcterms:created xsi:type="dcterms:W3CDTF">2014-12-26T02:01:49Z</dcterms:created>
  <dcterms:modified xsi:type="dcterms:W3CDTF">2019-03-20T07:37:21Z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