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3"/>
  </p:notesMasterIdLst>
  <p:sldIdLst>
    <p:sldId id="560" r:id="rId2"/>
    <p:sldId id="561" r:id="rId3"/>
    <p:sldId id="562" r:id="rId4"/>
    <p:sldId id="563" r:id="rId5"/>
    <p:sldId id="564" r:id="rId6"/>
    <p:sldId id="56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  <p:sldId id="58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90" d="100"/>
          <a:sy n="90" d="100"/>
        </p:scale>
        <p:origin x="-996" y="-108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2019-3-20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5722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413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69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8939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1839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3421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7581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52480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体系构建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573830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3" r:id="rId13"/>
    <p:sldLayoutId id="2147483661" r:id="rId14"/>
    <p:sldLayoutId id="2147483664" r:id="rId15"/>
    <p:sldLayoutId id="2147483665" r:id="rId16"/>
    <p:sldLayoutId id="2147483666" r:id="rId17"/>
    <p:sldLayoutId id="2147483667" r:id="rId18"/>
    <p:sldLayoutId id="2147483654" r:id="rId19"/>
    <p:sldLayoutId id="2147483656" r:id="rId20"/>
    <p:sldLayoutId id="2147483657" r:id="rId21"/>
    <p:sldLayoutId id="2147483658" r:id="rId22"/>
    <p:sldLayoutId id="2147483659" r:id="rId23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slide" Target="slide14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833421"/>
            <a:ext cx="6948264" cy="1049864"/>
          </a:xfrm>
        </p:spPr>
        <p:txBody>
          <a:bodyPr/>
          <a:lstStyle/>
          <a:p>
            <a:r>
              <a:rPr lang="zh-CN" altLang="zh-CN" sz="3200" dirty="0"/>
              <a:t>专题三　中国古代文明的辉煌与</a:t>
            </a:r>
            <a:r>
              <a:rPr lang="zh-CN" altLang="zh-CN" sz="3200" dirty="0" smtClean="0"/>
              <a:t>迟滞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en-US" altLang="zh-CN" sz="3200" dirty="0"/>
              <a:t> </a:t>
            </a:r>
            <a:r>
              <a:rPr lang="en-US" altLang="zh-CN" sz="3200" dirty="0" smtClean="0"/>
              <a:t>       ——</a:t>
            </a:r>
            <a:r>
              <a:rPr lang="zh-CN" altLang="zh-CN" sz="3200" dirty="0" smtClean="0"/>
              <a:t>明</a:t>
            </a:r>
            <a:r>
              <a:rPr lang="zh-CN" altLang="en-US" sz="3200" dirty="0"/>
              <a:t>朝</a:t>
            </a:r>
            <a:r>
              <a:rPr lang="zh-CN" altLang="zh-CN" sz="3200" dirty="0" smtClean="0"/>
              <a:t>、清</a:t>
            </a:r>
            <a:r>
              <a:rPr lang="zh-CN" altLang="en-US" sz="3200" dirty="0"/>
              <a:t>朝</a:t>
            </a:r>
            <a:r>
              <a:rPr lang="zh-CN" altLang="zh-CN" sz="3200" dirty="0" smtClean="0"/>
              <a:t>前期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黄宗羲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批判君主专制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倡导工商皆本。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匹夫有责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形成经世致用的思想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王夫之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提出尊重物质运动规律的自然史观和社会史观。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《儒林外史》《红楼梦》《聊斋志异》等。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绘画和书法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最能反映文人画风貌的是写意画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如清代郑板桥的《墨竹图》。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形成于道光年间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发展于同光年间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成为中国戏曲艺术的瑰宝。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364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椭圆 8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椭圆 11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有学者认为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由于明代以后实行分区或分省定额录取进士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各地考上的官员参与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廷议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许多科举出身者未做官而成为乡里或地方与官府打交道的代言人。据此推知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避免了考官与考生结党营私现象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有利于社会重学重教风气的形成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反映了各地经济发展不平衡状况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起到了调动知识精英参政的作用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80112" y="220486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420579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材料强调了科举制下士人参与政治的热情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材料未涉及科举制对社会风气的影响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材料反映的是有关科举制的相关信息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考上的官员参与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廷议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科举出身者未做官而成为乡里或地方与官府打交道的代言人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可知无论科举做官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还是科举出身未做官者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都积极参与政治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12518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808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浙江杭州百货所聚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湖州的丝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嘉兴的绢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绍兴的茶酒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处州的瓷器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温州的漆器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金华的火腿等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皆以地得名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。对此现象合理的解释是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专业性的生产区域较为普遍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区域间长途贸易发展艰难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区域贸易重视地方保护主义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手工业区域分布相对平衡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470523" y="2196029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218804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湖州的丝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嘉兴的绢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绍兴的茶酒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可以看出手工业生产具有明显的地域特色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明代区域间长途贸易发展较快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材料未体现地方保护主义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材料仅反映了浙江一省的生产产品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不能说明手工业区域分布相对平衡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19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5" name="椭圆 14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15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康熙帝开始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官员将奏折密封可直接呈给皇帝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皇帝朱批后发回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这样既快又保密。他要求在京满汉大臣、各省督抚总兵都要密奏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还特许一些职衔低微的官吏密奏权。密折制度运作特点与以下哪一机构最相近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门下省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枢密院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309939" y="291597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17295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可知密折制度的特点是效率高、保密性强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这与军机处特点相似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中书省负责政令的草拟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门下省负责政令的审核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枢密院负责军事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45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4517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学者赵冈的研究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中国在唐宋两朝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大城市人口占到总人口比例的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年清朝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。造成这一变化的重要经济因素是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清朝经济的衰败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小农经济的影响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市镇经济的发展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坊市制度被打破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021540" y="2357700"/>
            <a:ext cx="3722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56139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清朝经济衰败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小农经济与市场的联系进一步加强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扩大了消费市场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引起城市人口增多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中国古代城市人口的增长主要是由商业发展带动的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中国古代市场份额是一定的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清朝时市镇经济的发展分割了一部分市场份额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从事商业的人口向市镇转移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因而大城市的人口比例下降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坊市制度在宋朝时被打破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与材料时间不符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97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椭圆 11">
            <a:hlinkClick r:id="rId3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初思想家王夫之提出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天地之德不易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而天地之化日新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日之有昼夜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犹人之有生死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世之有鼎革也。纪世者以一君为一世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一姓为一代足矣。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重视自然界和社会规律的揭示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三纲五常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是理想的社会秩序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具备近代社会的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认识到改革是社会发展的根本动力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20747" y="2158378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16790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天地之化日新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日之有昼夜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犹人之有生死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得出重视自然界和社会规律的揭示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材料没有体现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三纲五常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是理想的社会秩序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王夫之的思想是对儒家思想的批判和继承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不同于近代社会的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民权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世之有鼎革也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得出王夫之主张改革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但其并没有认识到改革是社会发展的根本动力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98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椭圆 7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7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椭圆 9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09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小说中出现了大量的道德化人物形象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如《三国演义》中刘备的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、诸葛亮的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和关羽的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《水浒传》中武松等人的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。此类小说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缺乏反封建礼教的精神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旨在宣扬宋明理学思想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折射了当时社会价值观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抑制了民主思想的传播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79885" y="2308160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3427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题干中《水浒传》中的武松是反叛封建礼教的代表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项说法不符合史实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一定时期的文学总是反映一定时期的社会价值观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这些小说的内容也有反封建的内容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与民主思想不矛盾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29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秦到清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中国古代地方行政制度的形态有过繁复的变化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秦代虽然确立了郡县制这一在当时具有进步意义的制度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但由于它的残暴统治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郡县制的优越性尚未得以体现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刘邦自然不愿重蹈秦朝短命的覆辙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混合体。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在《后汉书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刘焉传》中记载了这样一件事情。灵帝中平五年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朝廷派中央的高级官员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出任州牧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镇安方夏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州任之重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自此而始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自秦代以来的郡县二级制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便变成了州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县三级制。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李晓杰《体国经野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历代行政区划》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31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与前朝相比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具有一些明显的特色。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元朝行省制度的定型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标志着行省作为常设地方大行政区地位的确立。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就全国范围而言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行省并未覆盖全部路府州县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设立数目有限的行省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代表中书省对其力所不及的地方进行管理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中央再从大局上对诸行省实施节制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提纲挈领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纲举目张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确实也是一种具有明显优点的统治模式。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吴宗国《中国古代官僚政治制度研究》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从秦到清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地方行政制度的形态有过纷纭繁复的变化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这种因时而异的变化只是为了更好地发挥这一集权的功能罢了。因此尽管从表面上看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历代行政区划和地方政府废置纷繁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分合靡定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但无非皆就前代之制度沿革益损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而无根本性质的变动。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周振鹤《中国地方行政制度史》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78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488572"/>
            <a:ext cx="8128000" cy="45327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指出材料一中刘邦采用的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并说明他采用这一体制的原因。东汉地方上出现的新行政设置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与西汉时形成的哪一制度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混合体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郡国并行制。原因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郡县制的优越性尚未得以体现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刘邦不愿意重蹈秦短命的覆辙。制度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刺史制度。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根据材料二和所学知识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行省并未覆盖全部路府州县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并说明行省制的优点。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元朝除行省外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还有两个单列的行政区划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一是中书省直辖的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腹里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二是宣政院管辖的西藏和四川、青海部分地区。优点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便利了中央对地方的统治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对于加强中央集权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特别是调整中央与地方之间的关系具有重要意义。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24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pic>
        <p:nvPicPr>
          <p:cNvPr id="3" name="Z05.eps" descr="id:214748675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34794" y="1242229"/>
            <a:ext cx="7776864" cy="512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711570"/>
            <a:ext cx="8128000" cy="1688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你如何理解从秦朝到清朝地方行政制度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无根本性质的变动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从秦朝到清朝地方行政制度都以加强中央集权为根本目的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外在形式变化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但根本性质不变。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48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2060721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6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393758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1394647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172768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8850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第一小问根据所学知识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混合体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指郡国并行制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第二小问根据材料一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郡县制的优越性尚未得以体现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不愿重蹈秦朝短命的覆辙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得出郡县制的优越性尚未得以体现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刘邦不愿意重蹈秦朝短命的覆辙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第三小问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可知与刺史制度有关。第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第一小问结合所学知识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可知元朝行政区划还有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腹里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宣政院辖地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第二小问根据材料二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对其力所不及的地方进行管理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中央再从大局上对诸行省实施节制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得出便利了中央对地方的统治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对于加强中央集权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特别是调整中央与地方之间的关系具有重要意义。第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根据材料三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发挥这一集权的功能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废置纷繁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分合靡定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但无非皆就前代之制度沿革益损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可知从秦朝到清朝地方行政制度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无根本性质的变动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228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6391365"/>
              </p:ext>
            </p:extLst>
          </p:nvPr>
        </p:nvGraphicFramePr>
        <p:xfrm>
          <a:off x="508000" y="1635666"/>
          <a:ext cx="8128000" cy="3840668"/>
        </p:xfrm>
        <a:graphic>
          <a:graphicData uri="http://schemas.openxmlformats.org/presentationml/2006/ole">
            <p:oleObj spid="_x0000_s54274" name="文档" r:id="rId4" imgW="3957084" imgH="18705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4301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一、明朝时期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废除丞相制度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明太祖废除丞相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以六部分理全国政务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直接对皇帝负责。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内阁制度形成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明太祖时设殿阁大学士作为侍从顾问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明成祖时正式设立内阁。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1270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农耕技术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玉米、番薯等高产作物被引进和推广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广泛植棉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民众衣食结构发生重大变化。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徐光启编写的《农政全书》体现了当时农业科技的水平。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明代中叶以后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民营手工业在很多行业超过官营手工业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占据主导地位。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资本主义萌芽的出现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在少数地区和少数行业出现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机户出资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机工出力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的雇佣关系。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明宣德年间制造的青花瓷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至今被人们奉为珍品。江西景德镇是著名的瓷都。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84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工商业市镇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明朝中后期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在运河沿岸、江南地区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工商业市镇大量涌现。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区域性的商人群体势力雄厚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形成了大商帮。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瓷器外销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明代烧制出带有阿拉伯文和梵文装饰图案的瓷器。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政策的继续推行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阻碍了资本主义萌芽的发展。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政策规定对外贸易只能在官方主持下进行。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531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思想文化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王阳明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建立了系统的心学理论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思想核心是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知行合一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否认孔孟学说的权威性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灭人欲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的虚假学说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强调人的正当私欲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主张个性自由发展。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《本草纲目》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系统地总结了中国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世纪以前的药物学成就。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《农政全书》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系统总结历代经验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达到传统农业科技的顶峰。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《三国演义》《水浒传》和《西游记》。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传奇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文人画代表作品有明代徐渭的《牡丹蕉石图》。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72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586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清朝初年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设内阁、六部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军国机要由议政王大臣会议定夺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皇权受到限制。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康熙时期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设南书房参与机要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与内阁、议政王大臣会议三足鼎立。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雍正时期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设军机处。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为适应西北军务的需要。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职能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辅助皇帝处理政务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军机大臣只能跪受笔录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秉承皇帝旨意办事。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提高了行政效率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标志着专制皇权发展到顶峰。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464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社会经济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苏州、杭州和南京成为丝织业中心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制瓷业进一步发展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资本主义萌芽缓慢发展。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晋商和徽商实力强大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苏州以及盛泽镇、汉口镇等商业市镇兴盛。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通过海上丝绸之路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瓷器大量外销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根据欧洲商人的订单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专门烧制西餐用具和鱼缸等。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闭关锁国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只留极少口岸对外通商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由政府特许的商行统一经营对外贸易。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86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C6EED8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603</TotalTime>
  <Words>2287</Words>
  <Application>Microsoft Office PowerPoint</Application>
  <PresentationFormat>全屏显示(4:3)</PresentationFormat>
  <Paragraphs>214</Paragraphs>
  <Slides>21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主管人员</vt:lpstr>
      <vt:lpstr>文档</vt:lpstr>
      <vt:lpstr>专题三　中国古代文明的辉煌与迟滞         ——明朝、清朝前期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dcterms:created xsi:type="dcterms:W3CDTF">2014-12-26T02:01:49Z</dcterms:created>
  <dcterms:modified xsi:type="dcterms:W3CDTF">2019-03-20T07:37:53Z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 </vt:lpwstr>
  </property>
</Properties>
</file>